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256" r:id="rId2"/>
    <p:sldId id="257" r:id="rId3"/>
    <p:sldId id="278" r:id="rId4"/>
    <p:sldId id="261" r:id="rId5"/>
    <p:sldId id="280" r:id="rId6"/>
    <p:sldId id="284" r:id="rId7"/>
    <p:sldId id="340" r:id="rId8"/>
    <p:sldId id="341" r:id="rId9"/>
    <p:sldId id="265" r:id="rId10"/>
    <p:sldId id="282" r:id="rId11"/>
    <p:sldId id="262" r:id="rId12"/>
    <p:sldId id="339" r:id="rId13"/>
    <p:sldId id="338" r:id="rId14"/>
    <p:sldId id="344" r:id="rId15"/>
    <p:sldId id="368" r:id="rId16"/>
    <p:sldId id="372" r:id="rId17"/>
    <p:sldId id="343" r:id="rId18"/>
    <p:sldId id="345" r:id="rId19"/>
    <p:sldId id="342" r:id="rId20"/>
    <p:sldId id="346" r:id="rId21"/>
    <p:sldId id="374" r:id="rId22"/>
    <p:sldId id="303" r:id="rId23"/>
    <p:sldId id="347" r:id="rId24"/>
    <p:sldId id="268" r:id="rId25"/>
    <p:sldId id="269" r:id="rId26"/>
    <p:sldId id="273" r:id="rId27"/>
    <p:sldId id="274" r:id="rId28"/>
    <p:sldId id="275" r:id="rId29"/>
    <p:sldId id="289" r:id="rId30"/>
    <p:sldId id="353" r:id="rId31"/>
    <p:sldId id="354" r:id="rId32"/>
    <p:sldId id="331" r:id="rId33"/>
    <p:sldId id="330" r:id="rId34"/>
    <p:sldId id="332" r:id="rId35"/>
    <p:sldId id="337" r:id="rId36"/>
    <p:sldId id="356" r:id="rId37"/>
    <p:sldId id="285" r:id="rId38"/>
    <p:sldId id="286" r:id="rId39"/>
    <p:sldId id="287" r:id="rId40"/>
    <p:sldId id="260" r:id="rId41"/>
    <p:sldId id="263" r:id="rId42"/>
    <p:sldId id="281" r:id="rId43"/>
    <p:sldId id="319" r:id="rId44"/>
    <p:sldId id="348" r:id="rId45"/>
    <p:sldId id="375" r:id="rId46"/>
    <p:sldId id="304" r:id="rId47"/>
    <p:sldId id="305" r:id="rId48"/>
    <p:sldId id="306" r:id="rId49"/>
    <p:sldId id="308" r:id="rId50"/>
    <p:sldId id="309" r:id="rId51"/>
    <p:sldId id="310" r:id="rId52"/>
    <p:sldId id="315" r:id="rId53"/>
    <p:sldId id="316" r:id="rId54"/>
    <p:sldId id="362" r:id="rId55"/>
    <p:sldId id="363" r:id="rId56"/>
    <p:sldId id="364" r:id="rId57"/>
    <p:sldId id="311" r:id="rId58"/>
    <p:sldId id="365" r:id="rId59"/>
    <p:sldId id="366" r:id="rId60"/>
    <p:sldId id="367" r:id="rId61"/>
    <p:sldId id="376" r:id="rId62"/>
    <p:sldId id="377" r:id="rId63"/>
    <p:sldId id="378" r:id="rId64"/>
    <p:sldId id="358" r:id="rId65"/>
    <p:sldId id="359" r:id="rId66"/>
    <p:sldId id="360" r:id="rId67"/>
    <p:sldId id="361" r:id="rId68"/>
    <p:sldId id="352" r:id="rId69"/>
    <p:sldId id="267" r:id="rId70"/>
    <p:sldId id="283" r:id="rId71"/>
    <p:sldId id="272" r:id="rId72"/>
    <p:sldId id="373" r:id="rId7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462" autoAdjust="0"/>
  </p:normalViewPr>
  <p:slideViewPr>
    <p:cSldViewPr>
      <p:cViewPr>
        <p:scale>
          <a:sx n="70" d="100"/>
          <a:sy n="70" d="100"/>
        </p:scale>
        <p:origin x="-2814" y="-7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DD1957-22F2-495C-B785-A34CE4F36B81}" type="datetimeFigureOut">
              <a:rPr lang="zh-TW" altLang="en-US" smtClean="0"/>
              <a:t>2019/4/3</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D8D3E4-549E-48FC-8695-A9FB31E889BA}" type="slidenum">
              <a:rPr lang="zh-TW" altLang="en-US" smtClean="0"/>
              <a:t>‹#›</a:t>
            </a:fld>
            <a:endParaRPr lang="zh-TW" altLang="en-US"/>
          </a:p>
        </p:txBody>
      </p:sp>
    </p:spTree>
    <p:extLst>
      <p:ext uri="{BB962C8B-B14F-4D97-AF65-F5344CB8AC3E}">
        <p14:creationId xmlns:p14="http://schemas.microsoft.com/office/powerpoint/2010/main" val="462998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53ACB1-D950-4987-9961-AB1FC1891280}" type="datetimeFigureOut">
              <a:rPr lang="zh-TW" altLang="en-US" smtClean="0"/>
              <a:t>2019/4/3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827399-C867-42FA-A6D9-036E0CFC9689}" type="slidenum">
              <a:rPr lang="zh-TW" altLang="en-US" smtClean="0"/>
              <a:t>‹#›</a:t>
            </a:fld>
            <a:endParaRPr lang="zh-TW" altLang="en-US"/>
          </a:p>
        </p:txBody>
      </p:sp>
    </p:spTree>
    <p:extLst>
      <p:ext uri="{BB962C8B-B14F-4D97-AF65-F5344CB8AC3E}">
        <p14:creationId xmlns:p14="http://schemas.microsoft.com/office/powerpoint/2010/main" val="1815132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長生不老  唯有機器人</a:t>
            </a:r>
            <a:endParaRPr lang="en-US" altLang="zh-TW" dirty="0" smtClean="0"/>
          </a:p>
          <a:p>
            <a:r>
              <a:rPr lang="zh-TW" altLang="en-US" dirty="0" smtClean="0"/>
              <a:t>願意用什麼交換 </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6F827399-C867-42FA-A6D9-036E0CFC9689}" type="slidenum">
              <a:rPr lang="zh-TW" altLang="en-US" smtClean="0"/>
              <a:t>2</a:t>
            </a:fld>
            <a:endParaRPr lang="zh-TW" altLang="en-US"/>
          </a:p>
        </p:txBody>
      </p:sp>
    </p:spTree>
    <p:extLst>
      <p:ext uri="{BB962C8B-B14F-4D97-AF65-F5344CB8AC3E}">
        <p14:creationId xmlns:p14="http://schemas.microsoft.com/office/powerpoint/2010/main" val="1326721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倡議「拒絕醫療」的精神，絕不等於「自殺」。「拒絕醫療」只是讓生命歷程回歸自然，排除過度維生治療的介入，保障每個人與生俱來的人格尊嚴。</a:t>
            </a:r>
          </a:p>
          <a:p>
            <a:endParaRPr lang="zh-TW" altLang="en-US" dirty="0" smtClean="0"/>
          </a:p>
        </p:txBody>
      </p:sp>
      <p:sp>
        <p:nvSpPr>
          <p:cNvPr id="4" name="投影片編號版面配置區 3"/>
          <p:cNvSpPr>
            <a:spLocks noGrp="1"/>
          </p:cNvSpPr>
          <p:nvPr>
            <p:ph type="sldNum" sz="quarter" idx="10"/>
          </p:nvPr>
        </p:nvSpPr>
        <p:spPr/>
        <p:txBody>
          <a:bodyPr/>
          <a:lstStyle/>
          <a:p>
            <a:fld id="{B6DF2068-BEFC-9645-860C-5DC381155703}" type="slidenum">
              <a:rPr kumimoji="1" lang="zh-TW" altLang="en-US" smtClean="0">
                <a:solidFill>
                  <a:prstClr val="black"/>
                </a:solidFill>
              </a:rPr>
              <a:pPr/>
              <a:t>22</a:t>
            </a:fld>
            <a:endParaRPr kumimoji="1" lang="zh-TW" altLang="en-US">
              <a:solidFill>
                <a:prstClr val="black"/>
              </a:solidFill>
            </a:endParaRPr>
          </a:p>
        </p:txBody>
      </p:sp>
    </p:spTree>
    <p:extLst>
      <p:ext uri="{BB962C8B-B14F-4D97-AF65-F5344CB8AC3E}">
        <p14:creationId xmlns:p14="http://schemas.microsoft.com/office/powerpoint/2010/main" val="2122711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Arial" pitchFamily="34" charset="0"/>
              <a:buNone/>
            </a:pPr>
            <a:r>
              <a:rPr lang="zh-TW" altLang="en-US" dirty="0" smtClean="0"/>
              <a:t>說明病人自主權利法中，希望達到「醫病溝通、家庭共融決策」之精神。</a:t>
            </a:r>
            <a:endParaRPr lang="en-US" altLang="zh-TW" dirty="0" smtClean="0"/>
          </a:p>
          <a:p>
            <a:pPr marL="0" indent="0">
              <a:buFont typeface="Arial" pitchFamily="34" charset="0"/>
              <a:buNone/>
            </a:pPr>
            <a:endParaRPr lang="en-US" altLang="zh-TW" dirty="0" smtClean="0"/>
          </a:p>
          <a:p>
            <a:pPr marL="0" indent="0">
              <a:buFont typeface="Arial" pitchFamily="34" charset="0"/>
              <a:buNone/>
            </a:pPr>
            <a:endParaRPr lang="en-US" altLang="zh-TW" dirty="0" smtClean="0"/>
          </a:p>
          <a:p>
            <a:pPr marL="0" indent="0">
              <a:buFont typeface="Arial" pitchFamily="34" charset="0"/>
              <a:buNone/>
            </a:pP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pPr>
              <a:defRPr/>
            </a:pPr>
            <a:fld id="{4A751E94-C936-4462-8DB1-E870C41125F6}" type="slidenum">
              <a:rPr lang="en-US" altLang="zh-TW" smtClean="0"/>
              <a:pPr>
                <a:defRPr/>
              </a:pPr>
              <a:t>27</a:t>
            </a:fld>
            <a:endParaRPr lang="en-US" altLang="zh-TW"/>
          </a:p>
        </p:txBody>
      </p:sp>
    </p:spTree>
    <p:extLst>
      <p:ext uri="{BB962C8B-B14F-4D97-AF65-F5344CB8AC3E}">
        <p14:creationId xmlns:p14="http://schemas.microsoft.com/office/powerpoint/2010/main" val="4095550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30</a:t>
            </a:fld>
            <a:endParaRPr lang="zh-TW" altLang="en-US"/>
          </a:p>
        </p:txBody>
      </p:sp>
    </p:spTree>
    <p:extLst>
      <p:ext uri="{BB962C8B-B14F-4D97-AF65-F5344CB8AC3E}">
        <p14:creationId xmlns:p14="http://schemas.microsoft.com/office/powerpoint/2010/main" val="2317392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31</a:t>
            </a:fld>
            <a:endParaRPr lang="zh-TW" altLang="en-US"/>
          </a:p>
        </p:txBody>
      </p:sp>
    </p:spTree>
    <p:extLst>
      <p:ext uri="{BB962C8B-B14F-4D97-AF65-F5344CB8AC3E}">
        <p14:creationId xmlns:p14="http://schemas.microsoft.com/office/powerpoint/2010/main" val="492441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36</a:t>
            </a:fld>
            <a:endParaRPr lang="zh-TW" altLang="en-US"/>
          </a:p>
        </p:txBody>
      </p:sp>
    </p:spTree>
    <p:extLst>
      <p:ext uri="{BB962C8B-B14F-4D97-AF65-F5344CB8AC3E}">
        <p14:creationId xmlns:p14="http://schemas.microsoft.com/office/powerpoint/2010/main" val="971888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D9D0455-9971-4202-BA4B-8F5472DCA2D5}" type="slidenum">
              <a:rPr lang="zh-TW" altLang="en-US" smtClean="0"/>
              <a:t>39</a:t>
            </a:fld>
            <a:endParaRPr lang="zh-TW" altLang="en-US"/>
          </a:p>
        </p:txBody>
      </p:sp>
    </p:spTree>
    <p:extLst>
      <p:ext uri="{BB962C8B-B14F-4D97-AF65-F5344CB8AC3E}">
        <p14:creationId xmlns:p14="http://schemas.microsoft.com/office/powerpoint/2010/main" val="458214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F827399-C867-42FA-A6D9-036E0CFC9689}" type="slidenum">
              <a:rPr lang="zh-TW" altLang="en-US" smtClean="0"/>
              <a:t>42</a:t>
            </a:fld>
            <a:endParaRPr lang="zh-TW" altLang="en-US"/>
          </a:p>
        </p:txBody>
      </p:sp>
    </p:spTree>
    <p:extLst>
      <p:ext uri="{BB962C8B-B14F-4D97-AF65-F5344CB8AC3E}">
        <p14:creationId xmlns:p14="http://schemas.microsoft.com/office/powerpoint/2010/main" val="811881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日本農林水產省特別設置了介護食品檢討委員會，為協助一般之消費者選擇適合之介護食品，該檢討委員會製作了「新介護食品（定名為微笑關懷食品；</a:t>
            </a:r>
            <a:r>
              <a:rPr lang="en-US" altLang="zh-TW" dirty="0" smtClean="0"/>
              <a:t>Smile Care Food</a:t>
            </a:r>
            <a:r>
              <a:rPr lang="zh-TW" altLang="en-US" dirty="0" smtClean="0"/>
              <a:t>）之選擇方法」。</a:t>
            </a:r>
            <a:endParaRPr lang="en-US" altLang="zh-TW" dirty="0" smtClean="0"/>
          </a:p>
          <a:p>
            <a:r>
              <a:rPr lang="zh-TW" altLang="en-US" dirty="0" smtClean="0"/>
              <a:t>農林水產省於 </a:t>
            </a:r>
            <a:r>
              <a:rPr lang="en-US" altLang="zh-TW" dirty="0" smtClean="0"/>
              <a:t>2013 </a:t>
            </a:r>
            <a:r>
              <a:rPr lang="zh-TW" altLang="en-US" dirty="0" smtClean="0"/>
              <a:t>年開始廣邀醫生、營養師、食品業者、流通業者、照顧業者等討論並定義出新介護食品規範，其規格區分是參照由食品產</a:t>
            </a:r>
          </a:p>
          <a:p>
            <a:r>
              <a:rPr lang="zh-TW" altLang="en-US" dirty="0" smtClean="0"/>
              <a:t>業界組成的「日本介護食品協議會」與學術單位「日本攝食嚥下食協議會」所發布之標準，新增介護預防</a:t>
            </a:r>
            <a:r>
              <a:rPr lang="en-US" altLang="zh-TW" dirty="0" smtClean="0"/>
              <a:t>(</a:t>
            </a:r>
            <a:r>
              <a:rPr lang="zh-TW" altLang="en-US" dirty="0" smtClean="0"/>
              <a:t>納入一般餐食產品中適合高齡者食用的餐食產品</a:t>
            </a:r>
            <a:r>
              <a:rPr lang="en-US" altLang="zh-TW" dirty="0" smtClean="0"/>
              <a:t>)</a:t>
            </a:r>
            <a:r>
              <a:rPr lang="zh-TW" altLang="en-US" dirty="0" smtClean="0"/>
              <a:t>的概念，從而定義出介護預防、咀嚼困難與吞嚥困難共三大類型之餐食產品，並於 </a:t>
            </a:r>
            <a:r>
              <a:rPr lang="en-US" altLang="zh-TW" dirty="0" smtClean="0"/>
              <a:t>2016 </a:t>
            </a:r>
            <a:r>
              <a:rPr lang="zh-TW" altLang="en-US" dirty="0" smtClean="0"/>
              <a:t>年 </a:t>
            </a:r>
            <a:r>
              <a:rPr lang="en-US" altLang="zh-TW" dirty="0" smtClean="0"/>
              <a:t>11 </a:t>
            </a:r>
            <a:r>
              <a:rPr lang="zh-TW" altLang="en-US" dirty="0" smtClean="0"/>
              <a:t>月確立 </a:t>
            </a:r>
            <a:r>
              <a:rPr lang="en-US" altLang="zh-TW" dirty="0" smtClean="0"/>
              <a:t>Smile</a:t>
            </a:r>
            <a:r>
              <a:rPr lang="zh-TW" altLang="en-US" dirty="0" smtClean="0"/>
              <a:t> </a:t>
            </a:r>
            <a:r>
              <a:rPr lang="en-US" altLang="zh-TW" dirty="0" smtClean="0"/>
              <a:t>Care </a:t>
            </a:r>
            <a:r>
              <a:rPr lang="zh-TW" altLang="en-US" dirty="0" smtClean="0"/>
              <a:t>食標章規格，以「青」、「黃」、「紅」三色為代表色，其中，「青色」介護預防規格由廠商自行申請，並符合熱量及蛋白質含量規定；「黃色」咀嚼困難規格依循 </a:t>
            </a:r>
            <a:r>
              <a:rPr lang="en-US" altLang="zh-TW" dirty="0" smtClean="0"/>
              <a:t>JAS </a:t>
            </a:r>
            <a:r>
              <a:rPr lang="zh-TW" altLang="en-US" dirty="0" smtClean="0"/>
              <a:t>制度，並具有 </a:t>
            </a:r>
            <a:r>
              <a:rPr lang="en-US" altLang="zh-TW" dirty="0" smtClean="0"/>
              <a:t>4 </a:t>
            </a:r>
            <a:r>
              <a:rPr lang="zh-TW" altLang="en-US" dirty="0" smtClean="0"/>
              <a:t>項質地分級；「紅色」吞嚥困難規格則依循特別用途食品表示許可制度具有 </a:t>
            </a:r>
            <a:r>
              <a:rPr lang="en-US" altLang="zh-TW" dirty="0" smtClean="0"/>
              <a:t>3</a:t>
            </a:r>
            <a:r>
              <a:rPr lang="zh-TW" altLang="en-US" dirty="0" smtClean="0"/>
              <a:t>項分級。</a:t>
            </a:r>
            <a:endParaRPr lang="en-US" altLang="zh-TW" dirty="0" smtClean="0"/>
          </a:p>
          <a:p>
            <a:r>
              <a:rPr lang="zh-TW" altLang="en-US" dirty="0" smtClean="0"/>
              <a:t>「介護食品」（</a:t>
            </a:r>
            <a:r>
              <a:rPr lang="en-US" altLang="zh-TW" dirty="0" smtClean="0"/>
              <a:t>Universal Design Foods</a:t>
            </a:r>
            <a:r>
              <a:rPr lang="zh-TW" altLang="en-US" dirty="0" smtClean="0"/>
              <a:t>）「</a:t>
            </a:r>
            <a:r>
              <a:rPr lang="en-US" altLang="zh-TW" dirty="0" smtClean="0"/>
              <a:t>UDF</a:t>
            </a:r>
            <a:r>
              <a:rPr lang="zh-TW" altLang="en-US" dirty="0" smtClean="0"/>
              <a:t>介護食標章」制度</a:t>
            </a:r>
          </a:p>
          <a:p>
            <a:endParaRPr lang="zh-TW" altLang="en-US" dirty="0"/>
          </a:p>
        </p:txBody>
      </p:sp>
      <p:sp>
        <p:nvSpPr>
          <p:cNvPr id="4" name="投影片編號版面配置區 3"/>
          <p:cNvSpPr>
            <a:spLocks noGrp="1"/>
          </p:cNvSpPr>
          <p:nvPr>
            <p:ph type="sldNum" sz="quarter" idx="10"/>
          </p:nvPr>
        </p:nvSpPr>
        <p:spPr/>
        <p:txBody>
          <a:bodyPr/>
          <a:lstStyle/>
          <a:p>
            <a:fld id="{6F827399-C867-42FA-A6D9-036E0CFC9689}" type="slidenum">
              <a:rPr lang="zh-TW" altLang="en-US" smtClean="0"/>
              <a:t>43</a:t>
            </a:fld>
            <a:endParaRPr lang="zh-TW" altLang="en-US"/>
          </a:p>
        </p:txBody>
      </p:sp>
    </p:spTree>
    <p:extLst>
      <p:ext uri="{BB962C8B-B14F-4D97-AF65-F5344CB8AC3E}">
        <p14:creationId xmlns:p14="http://schemas.microsoft.com/office/powerpoint/2010/main" val="296142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44</a:t>
            </a:fld>
            <a:endParaRPr lang="zh-TW" altLang="en-US"/>
          </a:p>
        </p:txBody>
      </p:sp>
    </p:spTree>
    <p:extLst>
      <p:ext uri="{BB962C8B-B14F-4D97-AF65-F5344CB8AC3E}">
        <p14:creationId xmlns:p14="http://schemas.microsoft.com/office/powerpoint/2010/main" val="801129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52</a:t>
            </a:fld>
            <a:endParaRPr lang="zh-TW" altLang="en-US"/>
          </a:p>
        </p:txBody>
      </p:sp>
    </p:spTree>
    <p:extLst>
      <p:ext uri="{BB962C8B-B14F-4D97-AF65-F5344CB8AC3E}">
        <p14:creationId xmlns:p14="http://schemas.microsoft.com/office/powerpoint/2010/main" val="2346058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不要把事情想得太美好 </a:t>
            </a:r>
            <a:r>
              <a:rPr lang="en-US" altLang="zh-TW" sz="1200" dirty="0" smtClean="0"/>
              <a:t>:</a:t>
            </a:r>
            <a:r>
              <a:rPr lang="zh-TW" altLang="en-US" sz="1200" dirty="0" smtClean="0"/>
              <a:t>希望能回到 毫無任何不良影響的自在生活 </a:t>
            </a:r>
            <a:endParaRPr lang="en-US" altLang="zh-TW" sz="1200" dirty="0" smtClean="0"/>
          </a:p>
          <a:p>
            <a:endParaRPr lang="zh-TW" altLang="en-US" dirty="0"/>
          </a:p>
        </p:txBody>
      </p:sp>
      <p:sp>
        <p:nvSpPr>
          <p:cNvPr id="4" name="投影片編號版面配置區 3"/>
          <p:cNvSpPr>
            <a:spLocks noGrp="1"/>
          </p:cNvSpPr>
          <p:nvPr>
            <p:ph type="sldNum" sz="quarter" idx="10"/>
          </p:nvPr>
        </p:nvSpPr>
        <p:spPr/>
        <p:txBody>
          <a:bodyPr/>
          <a:lstStyle/>
          <a:p>
            <a:fld id="{6F827399-C867-42FA-A6D9-036E0CFC9689}" type="slidenum">
              <a:rPr lang="zh-TW" altLang="en-US" smtClean="0"/>
              <a:t>4</a:t>
            </a:fld>
            <a:endParaRPr lang="zh-TW" altLang="en-US"/>
          </a:p>
        </p:txBody>
      </p:sp>
    </p:spTree>
    <p:extLst>
      <p:ext uri="{BB962C8B-B14F-4D97-AF65-F5344CB8AC3E}">
        <p14:creationId xmlns:p14="http://schemas.microsoft.com/office/powerpoint/2010/main" val="522045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53</a:t>
            </a:fld>
            <a:endParaRPr lang="zh-TW" altLang="en-US"/>
          </a:p>
        </p:txBody>
      </p:sp>
    </p:spTree>
    <p:extLst>
      <p:ext uri="{BB962C8B-B14F-4D97-AF65-F5344CB8AC3E}">
        <p14:creationId xmlns:p14="http://schemas.microsoft.com/office/powerpoint/2010/main" val="2346058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24117" y="685509"/>
            <a:ext cx="5009767" cy="3429000"/>
          </a:xfrm>
        </p:spPr>
      </p:sp>
      <p:sp>
        <p:nvSpPr>
          <p:cNvPr id="3" name="備忘稿版面配置區 2"/>
          <p:cNvSpPr>
            <a:spLocks noGrp="1"/>
          </p:cNvSpPr>
          <p:nvPr>
            <p:ph type="body" idx="1"/>
          </p:nvPr>
        </p:nvSpPr>
        <p:spPr/>
        <p:txBody>
          <a:bodyPr/>
          <a:lstStyle/>
          <a:p>
            <a:r>
              <a:rPr kumimoji="1" lang="zh-TW" altLang="en-US" dirty="0"/>
              <a:t>雖然戲稱為「小三條款」，但是也是有提醒意願人想要保護「遺贈人」原意的善意，</a:t>
            </a:r>
            <a:endParaRPr kumimoji="1" lang="en-US" altLang="zh-TW" dirty="0"/>
          </a:p>
          <a:p>
            <a:r>
              <a:rPr kumimoji="1" lang="zh-TW" altLang="en-US" dirty="0"/>
              <a:t>避免擔任雙重身分，之後遭受「人言可畏」的壓力。</a:t>
            </a:r>
          </a:p>
        </p:txBody>
      </p:sp>
      <p:sp>
        <p:nvSpPr>
          <p:cNvPr id="4" name="頁首版面配置區 3"/>
          <p:cNvSpPr>
            <a:spLocks noGrp="1"/>
          </p:cNvSpPr>
          <p:nvPr>
            <p:ph type="hdr" sz="quarter" idx="10"/>
          </p:nvPr>
        </p:nvSpPr>
        <p:spPr/>
        <p:txBody>
          <a:bodyPr/>
          <a:lstStyle/>
          <a:p>
            <a:r>
              <a:rPr lang="en-US" altLang="zh-TW">
                <a:solidFill>
                  <a:prstClr val="black"/>
                </a:solidFill>
              </a:rPr>
              <a:t>2018</a:t>
            </a:r>
            <a:r>
              <a:rPr lang="zh-TW" altLang="en-US">
                <a:solidFill>
                  <a:prstClr val="black"/>
                </a:solidFill>
              </a:rPr>
              <a:t>安寧照顧基金會　病人自主權利法　　　　　　　　　　預立醫療照護諮商人員訓練課程講義</a:t>
            </a:r>
            <a:endParaRPr lang="ko-KR" altLang="en-US">
              <a:solidFill>
                <a:prstClr val="black"/>
              </a:solidFill>
            </a:endParaRPr>
          </a:p>
        </p:txBody>
      </p:sp>
      <p:sp>
        <p:nvSpPr>
          <p:cNvPr id="5" name="日期版面配置區 4"/>
          <p:cNvSpPr>
            <a:spLocks noGrp="1"/>
          </p:cNvSpPr>
          <p:nvPr>
            <p:ph type="dt" idx="11"/>
          </p:nvPr>
        </p:nvSpPr>
        <p:spPr/>
        <p:txBody>
          <a:bodyPr/>
          <a:lstStyle/>
          <a:p>
            <a:endParaRPr lang="ko-KR" altLang="en-US">
              <a:solidFill>
                <a:prstClr val="black"/>
              </a:solidFill>
            </a:endParaRPr>
          </a:p>
        </p:txBody>
      </p:sp>
      <p:sp>
        <p:nvSpPr>
          <p:cNvPr id="6" name="頁尾版面配置區 5"/>
          <p:cNvSpPr>
            <a:spLocks noGrp="1"/>
          </p:cNvSpPr>
          <p:nvPr>
            <p:ph type="ftr" sz="quarter" idx="12"/>
          </p:nvPr>
        </p:nvSpPr>
        <p:spPr/>
        <p:txBody>
          <a:bodyPr/>
          <a:lstStyle/>
          <a:p>
            <a:r>
              <a:rPr lang="zh-TW" altLang="en-US">
                <a:solidFill>
                  <a:prstClr val="black"/>
                </a:solidFill>
              </a:rPr>
              <a:t>版權所有，限課程中使用</a:t>
            </a:r>
            <a:endParaRPr lang="ko-KR" altLang="en-US">
              <a:solidFill>
                <a:prstClr val="black"/>
              </a:solidFill>
            </a:endParaRPr>
          </a:p>
        </p:txBody>
      </p:sp>
      <p:sp>
        <p:nvSpPr>
          <p:cNvPr id="7" name="投影片編號版面配置區 6"/>
          <p:cNvSpPr>
            <a:spLocks noGrp="1"/>
          </p:cNvSpPr>
          <p:nvPr>
            <p:ph type="sldNum" sz="quarter" idx="13"/>
          </p:nvPr>
        </p:nvSpPr>
        <p:spPr/>
        <p:txBody>
          <a:bodyPr/>
          <a:lstStyle/>
          <a:p>
            <a:fld id="{B820E160-F603-41F3-A192-DC95957721C3}" type="slidenum">
              <a:rPr lang="ko-KR" altLang="en-US" smtClean="0">
                <a:solidFill>
                  <a:prstClr val="black"/>
                </a:solidFill>
              </a:rPr>
              <a:pPr/>
              <a:t>56</a:t>
            </a:fld>
            <a:endParaRPr lang="ko-KR" altLang="en-US">
              <a:solidFill>
                <a:prstClr val="black"/>
              </a:solidFill>
            </a:endParaRPr>
          </a:p>
        </p:txBody>
      </p:sp>
    </p:spTree>
    <p:extLst>
      <p:ext uri="{BB962C8B-B14F-4D97-AF65-F5344CB8AC3E}">
        <p14:creationId xmlns:p14="http://schemas.microsoft.com/office/powerpoint/2010/main" val="2985898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61</a:t>
            </a:fld>
            <a:endParaRPr lang="zh-TW" altLang="en-US"/>
          </a:p>
        </p:txBody>
      </p:sp>
    </p:spTree>
    <p:extLst>
      <p:ext uri="{BB962C8B-B14F-4D97-AF65-F5344CB8AC3E}">
        <p14:creationId xmlns:p14="http://schemas.microsoft.com/office/powerpoint/2010/main" val="3460081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64</a:t>
            </a:fld>
            <a:endParaRPr lang="zh-TW" altLang="en-US"/>
          </a:p>
        </p:txBody>
      </p:sp>
    </p:spTree>
    <p:extLst>
      <p:ext uri="{BB962C8B-B14F-4D97-AF65-F5344CB8AC3E}">
        <p14:creationId xmlns:p14="http://schemas.microsoft.com/office/powerpoint/2010/main" val="2933586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65</a:t>
            </a:fld>
            <a:endParaRPr lang="zh-TW" altLang="en-US"/>
          </a:p>
        </p:txBody>
      </p:sp>
    </p:spTree>
    <p:extLst>
      <p:ext uri="{BB962C8B-B14F-4D97-AF65-F5344CB8AC3E}">
        <p14:creationId xmlns:p14="http://schemas.microsoft.com/office/powerpoint/2010/main" val="234544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66</a:t>
            </a:fld>
            <a:endParaRPr lang="zh-TW" altLang="en-US"/>
          </a:p>
        </p:txBody>
      </p:sp>
    </p:spTree>
    <p:extLst>
      <p:ext uri="{BB962C8B-B14F-4D97-AF65-F5344CB8AC3E}">
        <p14:creationId xmlns:p14="http://schemas.microsoft.com/office/powerpoint/2010/main" val="1230387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67</a:t>
            </a:fld>
            <a:endParaRPr lang="zh-TW" altLang="en-US"/>
          </a:p>
        </p:txBody>
      </p:sp>
    </p:spTree>
    <p:extLst>
      <p:ext uri="{BB962C8B-B14F-4D97-AF65-F5344CB8AC3E}">
        <p14:creationId xmlns:p14="http://schemas.microsoft.com/office/powerpoint/2010/main" val="980317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68</a:t>
            </a:fld>
            <a:endParaRPr lang="zh-TW" altLang="en-US"/>
          </a:p>
        </p:txBody>
      </p:sp>
    </p:spTree>
    <p:extLst>
      <p:ext uri="{BB962C8B-B14F-4D97-AF65-F5344CB8AC3E}">
        <p14:creationId xmlns:p14="http://schemas.microsoft.com/office/powerpoint/2010/main" val="3070573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393 </a:t>
            </a:r>
            <a:r>
              <a:rPr lang="zh-TW" altLang="en-US" dirty="0" smtClean="0"/>
              <a:t>公民平台所做的一個研究報告，它是由天下雜誌電話訪問了 </a:t>
            </a:r>
            <a:r>
              <a:rPr lang="en-US" altLang="zh-TW" dirty="0" smtClean="0"/>
              <a:t>1,865 </a:t>
            </a:r>
            <a:r>
              <a:rPr lang="zh-TW" altLang="en-US" dirty="0" smtClean="0"/>
              <a:t>名台灣民眾，調查民眾在這些情境下希望停止治療嗎？</a:t>
            </a:r>
          </a:p>
          <a:p>
            <a:endParaRPr lang="zh-TW" altLang="en-US" dirty="0"/>
          </a:p>
        </p:txBody>
      </p:sp>
      <p:sp>
        <p:nvSpPr>
          <p:cNvPr id="4" name="投影片編號版面配置區 3"/>
          <p:cNvSpPr>
            <a:spLocks noGrp="1"/>
          </p:cNvSpPr>
          <p:nvPr>
            <p:ph type="sldNum" sz="quarter" idx="10"/>
          </p:nvPr>
        </p:nvSpPr>
        <p:spPr/>
        <p:txBody>
          <a:bodyPr/>
          <a:lstStyle/>
          <a:p>
            <a:fld id="{6F827399-C867-42FA-A6D9-036E0CFC9689}" type="slidenum">
              <a:rPr lang="zh-TW" altLang="en-US" smtClean="0"/>
              <a:t>6</a:t>
            </a:fld>
            <a:endParaRPr lang="zh-TW" altLang="en-US"/>
          </a:p>
        </p:txBody>
      </p:sp>
    </p:spTree>
    <p:extLst>
      <p:ext uri="{BB962C8B-B14F-4D97-AF65-F5344CB8AC3E}">
        <p14:creationId xmlns:p14="http://schemas.microsoft.com/office/powerpoint/2010/main" val="3677085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不要把事情想得太美好 </a:t>
            </a:r>
            <a:r>
              <a:rPr lang="en-US" altLang="zh-TW" sz="1200" dirty="0" smtClean="0"/>
              <a:t>:</a:t>
            </a:r>
            <a:r>
              <a:rPr lang="zh-TW" altLang="en-US" sz="1200" dirty="0" smtClean="0"/>
              <a:t>希望能回到 毫無任何不良影響的自在生活 </a:t>
            </a:r>
            <a:endParaRPr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微軟正黑體" pitchFamily="34" charset="-120"/>
                <a:ea typeface="微軟正黑體" pitchFamily="34" charset="-120"/>
              </a:rPr>
              <a:t>讓醫師做決定  是逃避</a:t>
            </a:r>
            <a:endParaRPr lang="en-US" altLang="zh-TW" sz="1200" dirty="0" smtClean="0">
              <a:latin typeface="微軟正黑體" pitchFamily="34" charset="-120"/>
              <a:ea typeface="微軟正黑體" pitchFamily="34" charset="-120"/>
            </a:endParaRPr>
          </a:p>
          <a:p>
            <a:endParaRPr lang="zh-TW" altLang="en-US" dirty="0"/>
          </a:p>
        </p:txBody>
      </p:sp>
      <p:sp>
        <p:nvSpPr>
          <p:cNvPr id="4" name="投影片編號版面配置區 3"/>
          <p:cNvSpPr>
            <a:spLocks noGrp="1"/>
          </p:cNvSpPr>
          <p:nvPr>
            <p:ph type="sldNum" sz="quarter" idx="10"/>
          </p:nvPr>
        </p:nvSpPr>
        <p:spPr/>
        <p:txBody>
          <a:bodyPr/>
          <a:lstStyle/>
          <a:p>
            <a:fld id="{6F827399-C867-42FA-A6D9-036E0CFC9689}" type="slidenum">
              <a:rPr lang="zh-TW" altLang="en-US" smtClean="0"/>
              <a:t>7</a:t>
            </a:fld>
            <a:endParaRPr lang="zh-TW" altLang="en-US"/>
          </a:p>
        </p:txBody>
      </p:sp>
    </p:spTree>
    <p:extLst>
      <p:ext uri="{BB962C8B-B14F-4D97-AF65-F5344CB8AC3E}">
        <p14:creationId xmlns:p14="http://schemas.microsoft.com/office/powerpoint/2010/main" val="522045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莫讓人生帶著受苦受難的怨念結束</a:t>
            </a:r>
          </a:p>
          <a:p>
            <a:endParaRPr lang="zh-TW" altLang="en-US" dirty="0"/>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14</a:t>
            </a:fld>
            <a:endParaRPr lang="zh-TW" altLang="en-US"/>
          </a:p>
        </p:txBody>
      </p:sp>
    </p:spTree>
    <p:extLst>
      <p:ext uri="{BB962C8B-B14F-4D97-AF65-F5344CB8AC3E}">
        <p14:creationId xmlns:p14="http://schemas.microsoft.com/office/powerpoint/2010/main" val="3487099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18</a:t>
            </a:fld>
            <a:endParaRPr lang="zh-TW" altLang="en-US"/>
          </a:p>
        </p:txBody>
      </p:sp>
    </p:spTree>
    <p:extLst>
      <p:ext uri="{BB962C8B-B14F-4D97-AF65-F5344CB8AC3E}">
        <p14:creationId xmlns:p14="http://schemas.microsoft.com/office/powerpoint/2010/main" val="1894199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影像版面配置區 1"/>
          <p:cNvSpPr>
            <a:spLocks noGrp="1" noRot="1" noChangeAspect="1" noTextEdit="1"/>
          </p:cNvSpPr>
          <p:nvPr>
            <p:ph type="sldImg"/>
          </p:nvPr>
        </p:nvSpPr>
        <p:spPr bwMode="auto">
          <a:xfrm>
            <a:off x="89690" y="685509"/>
            <a:ext cx="667862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smtClean="0">
              <a:ea typeface="新細明體" pitchFamily="18"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在不涉及生死的一般情形下 病人具有同意或拒絕醫療的選擇與決定權</a:t>
            </a:r>
          </a:p>
          <a:p>
            <a:r>
              <a:rPr lang="zh-TW" altLang="en-US" dirty="0" smtClean="0"/>
              <a:t>然而 當特定醫療措施或人工營養與流體餵養是為了維持或延長生命所必須時 在醫療法的架構下 病人並沒有拒絕的空間</a:t>
            </a:r>
          </a:p>
          <a:p>
            <a:r>
              <a:rPr lang="zh-TW" altLang="en-US" dirty="0" smtClean="0"/>
              <a:t>本法允許病人透過</a:t>
            </a:r>
            <a:r>
              <a:rPr lang="en-US" altLang="zh-TW" dirty="0" smtClean="0"/>
              <a:t>AD </a:t>
            </a:r>
            <a:r>
              <a:rPr lang="zh-TW" altLang="en-US" dirty="0" smtClean="0"/>
              <a:t>針對特定臨床條件下 之維持生命治療或</a:t>
            </a:r>
            <a:r>
              <a:rPr lang="en-US" altLang="zh-TW" dirty="0" smtClean="0"/>
              <a:t>ANH </a:t>
            </a:r>
            <a:r>
              <a:rPr lang="zh-TW" altLang="en-US" dirty="0" smtClean="0"/>
              <a:t>表達意願</a:t>
            </a:r>
            <a:endParaRPr lang="zh-TW" altLang="en-US" dirty="0"/>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20</a:t>
            </a:fld>
            <a:endParaRPr lang="zh-TW" altLang="en-US"/>
          </a:p>
        </p:txBody>
      </p:sp>
    </p:spTree>
    <p:extLst>
      <p:ext uri="{BB962C8B-B14F-4D97-AF65-F5344CB8AC3E}">
        <p14:creationId xmlns:p14="http://schemas.microsoft.com/office/powerpoint/2010/main" val="797699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24117" y="685509"/>
            <a:ext cx="5009767" cy="3429000"/>
          </a:xfrm>
        </p:spPr>
      </p:sp>
      <p:sp>
        <p:nvSpPr>
          <p:cNvPr id="3" name="備忘稿版面配置區 2"/>
          <p:cNvSpPr>
            <a:spLocks noGrp="1"/>
          </p:cNvSpPr>
          <p:nvPr>
            <p:ph type="body" idx="1"/>
          </p:nvPr>
        </p:nvSpPr>
        <p:spPr/>
        <p:txBody>
          <a:bodyPr/>
          <a:lstStyle/>
          <a:p>
            <a:r>
              <a:rPr kumimoji="1" lang="zh-TW" altLang="en-US" dirty="0"/>
              <a:t>「一般」與「特殊」重排，而且畫出本法範圍，是不包括「特殊選擇權</a:t>
            </a:r>
            <a:r>
              <a:rPr kumimoji="1" lang="zh-TW" altLang="en-US" dirty="0" smtClean="0"/>
              <a:t>」</a:t>
            </a:r>
            <a:endParaRPr kumimoji="1" lang="en-US" altLang="zh-TW" dirty="0" smtClean="0"/>
          </a:p>
          <a:p>
            <a:r>
              <a:rPr kumimoji="1" lang="zh-TW" altLang="en-US" dirty="0" smtClean="0"/>
              <a:t>特殊拒絕權</a:t>
            </a:r>
            <a:r>
              <a:rPr kumimoji="1" lang="en-US" altLang="zh-TW" dirty="0" smtClean="0"/>
              <a:t>:</a:t>
            </a:r>
            <a:r>
              <a:rPr kumimoji="1" lang="zh-TW" altLang="en-US" dirty="0" smtClean="0"/>
              <a:t> 會死也要拒絕治療</a:t>
            </a:r>
            <a:endParaRPr kumimoji="1" lang="en-US" altLang="zh-TW" dirty="0" smtClean="0"/>
          </a:p>
          <a:p>
            <a:r>
              <a:rPr kumimoji="1" lang="zh-TW" altLang="en-US" dirty="0" smtClean="0"/>
              <a:t>特殊請求權</a:t>
            </a:r>
            <a:r>
              <a:rPr kumimoji="1" lang="en-US" altLang="zh-TW" dirty="0" smtClean="0"/>
              <a:t>: </a:t>
            </a:r>
            <a:r>
              <a:rPr kumimoji="1" lang="zh-TW" altLang="en-US" dirty="0" smtClean="0"/>
              <a:t>為求死而請求醫療協助</a:t>
            </a:r>
            <a:endParaRPr kumimoji="1" lang="en-US" altLang="zh-TW" dirty="0" smtClean="0"/>
          </a:p>
          <a:p>
            <a:endParaRPr kumimoji="1" lang="zh-TW" altLang="en-US" dirty="0"/>
          </a:p>
        </p:txBody>
      </p:sp>
      <p:sp>
        <p:nvSpPr>
          <p:cNvPr id="4" name="頁首版面配置區 3"/>
          <p:cNvSpPr>
            <a:spLocks noGrp="1"/>
          </p:cNvSpPr>
          <p:nvPr>
            <p:ph type="hdr" sz="quarter" idx="10"/>
          </p:nvPr>
        </p:nvSpPr>
        <p:spPr/>
        <p:txBody>
          <a:bodyPr/>
          <a:lstStyle/>
          <a:p>
            <a:r>
              <a:rPr lang="en-US" altLang="zh-TW">
                <a:solidFill>
                  <a:prstClr val="black"/>
                </a:solidFill>
              </a:rPr>
              <a:t>2018</a:t>
            </a:r>
            <a:r>
              <a:rPr lang="zh-TW" altLang="en-US">
                <a:solidFill>
                  <a:prstClr val="black"/>
                </a:solidFill>
              </a:rPr>
              <a:t>安寧照顧基金會　病人自主權利法　　　　　　　　　　預立醫療照護諮商人員訓練課程講義</a:t>
            </a:r>
            <a:endParaRPr lang="ko-KR" altLang="en-US">
              <a:solidFill>
                <a:prstClr val="black"/>
              </a:solidFill>
            </a:endParaRPr>
          </a:p>
        </p:txBody>
      </p:sp>
      <p:sp>
        <p:nvSpPr>
          <p:cNvPr id="5" name="日期版面配置區 4"/>
          <p:cNvSpPr>
            <a:spLocks noGrp="1"/>
          </p:cNvSpPr>
          <p:nvPr>
            <p:ph type="dt" idx="11"/>
          </p:nvPr>
        </p:nvSpPr>
        <p:spPr/>
        <p:txBody>
          <a:bodyPr/>
          <a:lstStyle/>
          <a:p>
            <a:endParaRPr lang="ko-KR" altLang="en-US">
              <a:solidFill>
                <a:prstClr val="black"/>
              </a:solidFill>
            </a:endParaRPr>
          </a:p>
        </p:txBody>
      </p:sp>
      <p:sp>
        <p:nvSpPr>
          <p:cNvPr id="6" name="頁尾版面配置區 5"/>
          <p:cNvSpPr>
            <a:spLocks noGrp="1"/>
          </p:cNvSpPr>
          <p:nvPr>
            <p:ph type="ftr" sz="quarter" idx="12"/>
          </p:nvPr>
        </p:nvSpPr>
        <p:spPr/>
        <p:txBody>
          <a:bodyPr/>
          <a:lstStyle/>
          <a:p>
            <a:r>
              <a:rPr lang="zh-TW" altLang="en-US">
                <a:solidFill>
                  <a:prstClr val="black"/>
                </a:solidFill>
              </a:rPr>
              <a:t>版權所有，限課程中使用</a:t>
            </a:r>
            <a:endParaRPr lang="ko-KR" altLang="en-US">
              <a:solidFill>
                <a:prstClr val="black"/>
              </a:solidFill>
            </a:endParaRPr>
          </a:p>
        </p:txBody>
      </p:sp>
      <p:sp>
        <p:nvSpPr>
          <p:cNvPr id="7" name="投影片編號版面配置區 6"/>
          <p:cNvSpPr>
            <a:spLocks noGrp="1"/>
          </p:cNvSpPr>
          <p:nvPr>
            <p:ph type="sldNum" sz="quarter" idx="13"/>
          </p:nvPr>
        </p:nvSpPr>
        <p:spPr/>
        <p:txBody>
          <a:bodyPr/>
          <a:lstStyle/>
          <a:p>
            <a:fld id="{B820E160-F603-41F3-A192-DC95957721C3}" type="slidenum">
              <a:rPr lang="ko-KR" altLang="en-US" smtClean="0">
                <a:solidFill>
                  <a:prstClr val="black"/>
                </a:solidFill>
              </a:rPr>
              <a:pPr/>
              <a:t>21</a:t>
            </a:fld>
            <a:endParaRPr lang="ko-KR" altLang="en-US">
              <a:solidFill>
                <a:prstClr val="black"/>
              </a:solidFill>
            </a:endParaRPr>
          </a:p>
        </p:txBody>
      </p:sp>
    </p:spTree>
    <p:extLst>
      <p:ext uri="{BB962C8B-B14F-4D97-AF65-F5344CB8AC3E}">
        <p14:creationId xmlns:p14="http://schemas.microsoft.com/office/powerpoint/2010/main" val="1390539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4453F5C7-CA05-4785-B05A-D54E56B3877A}" type="datetimeFigureOut">
              <a:rPr lang="zh-TW" altLang="en-US" smtClean="0"/>
              <a:t>2019/4/3</a:t>
            </a:fld>
            <a:endParaRPr lang="zh-TW" altLang="en-US"/>
          </a:p>
        </p:txBody>
      </p:sp>
      <p:sp>
        <p:nvSpPr>
          <p:cNvPr id="5" name="頁尾版面配置區 4"/>
          <p:cNvSpPr>
            <a:spLocks noGrp="1"/>
          </p:cNvSpPr>
          <p:nvPr>
            <p:ph type="ftr" sz="quarter" idx="11"/>
          </p:nvPr>
        </p:nvSpPr>
        <p:spPr/>
        <p:txBody>
          <a:bodyPr/>
          <a:lstStyle/>
          <a:p>
            <a:endParaRPr lang="zh-TW" altLang="en-US" dirty="0"/>
          </a:p>
        </p:txBody>
      </p:sp>
      <p:sp>
        <p:nvSpPr>
          <p:cNvPr id="6" name="投影片編號版面配置區 5"/>
          <p:cNvSpPr>
            <a:spLocks noGrp="1"/>
          </p:cNvSpPr>
          <p:nvPr>
            <p:ph type="sldNum" sz="quarter" idx="12"/>
          </p:nvPr>
        </p:nvSpPr>
        <p:spPr/>
        <p:txBody>
          <a:bodyPr/>
          <a:lstStyle/>
          <a:p>
            <a:fld id="{42BD9010-E72E-4710-8032-CD5E0EDFCF87}" type="slidenum">
              <a:rPr lang="zh-TW" altLang="en-US" smtClean="0"/>
              <a:t>‹#›</a:t>
            </a:fld>
            <a:endParaRPr lang="zh-TW" altLang="en-US"/>
          </a:p>
        </p:txBody>
      </p:sp>
    </p:spTree>
    <p:extLst>
      <p:ext uri="{BB962C8B-B14F-4D97-AF65-F5344CB8AC3E}">
        <p14:creationId xmlns:p14="http://schemas.microsoft.com/office/powerpoint/2010/main" val="3651484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453F5C7-CA05-4785-B05A-D54E56B3877A}" type="datetimeFigureOut">
              <a:rPr lang="zh-TW" altLang="en-US" smtClean="0"/>
              <a:t>2019/4/3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2BD9010-E72E-4710-8032-CD5E0EDFCF87}" type="slidenum">
              <a:rPr lang="zh-TW" altLang="en-US" smtClean="0"/>
              <a:t>‹#›</a:t>
            </a:fld>
            <a:endParaRPr lang="zh-TW" altLang="en-US"/>
          </a:p>
        </p:txBody>
      </p:sp>
    </p:spTree>
    <p:extLst>
      <p:ext uri="{BB962C8B-B14F-4D97-AF65-F5344CB8AC3E}">
        <p14:creationId xmlns:p14="http://schemas.microsoft.com/office/powerpoint/2010/main" val="1349835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453F5C7-CA05-4785-B05A-D54E56B3877A}" type="datetimeFigureOut">
              <a:rPr lang="zh-TW" altLang="en-US" smtClean="0"/>
              <a:t>2019/4/3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2BD9010-E72E-4710-8032-CD5E0EDFCF87}" type="slidenum">
              <a:rPr lang="zh-TW" altLang="en-US" smtClean="0"/>
              <a:t>‹#›</a:t>
            </a:fld>
            <a:endParaRPr lang="zh-TW" altLang="en-US"/>
          </a:p>
        </p:txBody>
      </p:sp>
    </p:spTree>
    <p:extLst>
      <p:ext uri="{BB962C8B-B14F-4D97-AF65-F5344CB8AC3E}">
        <p14:creationId xmlns:p14="http://schemas.microsoft.com/office/powerpoint/2010/main" val="466681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453F5C7-CA05-4785-B05A-D54E56B3877A}" type="datetimeFigureOut">
              <a:rPr lang="zh-TW" altLang="en-US" smtClean="0"/>
              <a:t>2019/4/3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2BD9010-E72E-4710-8032-CD5E0EDFCF87}" type="slidenum">
              <a:rPr lang="zh-TW" altLang="en-US" smtClean="0"/>
              <a:t>‹#›</a:t>
            </a:fld>
            <a:endParaRPr lang="zh-TW" altLang="en-US"/>
          </a:p>
        </p:txBody>
      </p:sp>
    </p:spTree>
    <p:extLst>
      <p:ext uri="{BB962C8B-B14F-4D97-AF65-F5344CB8AC3E}">
        <p14:creationId xmlns:p14="http://schemas.microsoft.com/office/powerpoint/2010/main" val="3991823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179288"/>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4" name="Content Placeholder 2"/>
          <p:cNvSpPr>
            <a:spLocks noGrp="1"/>
          </p:cNvSpPr>
          <p:nvPr>
            <p:ph idx="1"/>
          </p:nvPr>
        </p:nvSpPr>
        <p:spPr>
          <a:xfrm>
            <a:off x="395536" y="1508788"/>
            <a:ext cx="8496944" cy="614197"/>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405880" y="2411015"/>
            <a:ext cx="8496944" cy="3994316"/>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2445204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119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11175" y="461599"/>
            <a:ext cx="8121649" cy="697231"/>
          </a:xfrm>
          <a:prstGeom prst="rect">
            <a:avLst/>
          </a:prstGeom>
        </p:spPr>
        <p:txBody>
          <a:bodyPr lIns="0" tIns="0" rIns="0" bIns="0"/>
          <a:lstStyle>
            <a:lvl1pPr>
              <a:defRPr sz="4000" b="0" i="0">
                <a:solidFill>
                  <a:schemeClr val="tx1"/>
                </a:solidFill>
                <a:latin typeface="Arial"/>
                <a:cs typeface="Arial"/>
              </a:defRPr>
            </a:lvl1pPr>
          </a:lstStyle>
          <a:p>
            <a:endParaRPr dirty="0"/>
          </a:p>
        </p:txBody>
      </p:sp>
      <p:pic>
        <p:nvPicPr>
          <p:cNvPr id="10" name="Picture 2" descr="N:\2018活動\2018病主法計畫\05-ACP訓練課程\課程海報\預立醫療照護諮商人員訓練課程海報-6_空白.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 y="6573386"/>
            <a:ext cx="9138462" cy="310571"/>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3"/>
          <p:cNvSpPr>
            <a:spLocks noGrp="1"/>
          </p:cNvSpPr>
          <p:nvPr>
            <p:ph type="sldNum" sz="quarter" idx="12"/>
          </p:nvPr>
        </p:nvSpPr>
        <p:spPr>
          <a:xfrm>
            <a:off x="7086600" y="6492876"/>
            <a:ext cx="1901891" cy="392509"/>
          </a:xfrm>
          <a:prstGeom prst="rect">
            <a:avLst/>
          </a:prstGeom>
        </p:spPr>
        <p:txBody>
          <a:bodyPr/>
          <a:lstStyle>
            <a:lvl1pPr algn="r">
              <a:defRPr/>
            </a:lvl1pPr>
          </a:lstStyle>
          <a:p>
            <a:pPr marL="0" marR="0" lvl="0" indent="0" algn="r" defTabSz="1277234" rtl="0" eaLnBrk="1" fontAlgn="auto" latinLnBrk="1" hangingPunct="1">
              <a:lnSpc>
                <a:spcPct val="100000"/>
              </a:lnSpc>
              <a:spcBef>
                <a:spcPts val="0"/>
              </a:spcBef>
              <a:spcAft>
                <a:spcPts val="0"/>
              </a:spcAft>
              <a:buClrTx/>
              <a:buSzTx/>
              <a:buFontTx/>
              <a:buNone/>
              <a:tabLst/>
              <a:defRPr/>
            </a:pPr>
            <a:fld id="{B4151165-5B53-4140-A8E9-06A374D3A23F}" type="slidenum">
              <a:rPr kumimoji="1" lang="zh-TW" altLang="en-US" sz="2514" b="0" i="0" u="none" strike="noStrike" kern="1200" cap="none" spc="0" normalizeH="0" baseline="0" noProof="0" smtClean="0">
                <a:ln>
                  <a:noFill/>
                </a:ln>
                <a:solidFill>
                  <a:prstClr val="black"/>
                </a:solidFill>
                <a:effectLst/>
                <a:uLnTx/>
                <a:uFillTx/>
                <a:latin typeface="Arial"/>
                <a:ea typeface="Arial Unicode MS"/>
                <a:cs typeface="+mn-cs"/>
              </a:rPr>
              <a:pPr marL="0" marR="0" lvl="0" indent="0" algn="r" defTabSz="1277234" rtl="0" eaLnBrk="1" fontAlgn="auto" latinLnBrk="1" hangingPunct="1">
                <a:lnSpc>
                  <a:spcPct val="100000"/>
                </a:lnSpc>
                <a:spcBef>
                  <a:spcPts val="0"/>
                </a:spcBef>
                <a:spcAft>
                  <a:spcPts val="0"/>
                </a:spcAft>
                <a:buClrTx/>
                <a:buSzTx/>
                <a:buFontTx/>
                <a:buNone/>
                <a:tabLst/>
                <a:defRPr/>
              </a:pPr>
              <a:t>‹#›</a:t>
            </a:fld>
            <a:endParaRPr kumimoji="1" lang="zh-TW" altLang="en-US" sz="2514" b="0" i="0" u="none" strike="noStrike" kern="1200" cap="none" spc="0" normalizeH="0" baseline="0" noProof="0">
              <a:ln>
                <a:noFill/>
              </a:ln>
              <a:solidFill>
                <a:prstClr val="black"/>
              </a:solidFill>
              <a:effectLst/>
              <a:uLnTx/>
              <a:uFillTx/>
              <a:latin typeface="Arial"/>
              <a:ea typeface="Arial Unicode MS"/>
              <a:cs typeface="+mn-cs"/>
            </a:endParaRPr>
          </a:p>
        </p:txBody>
      </p:sp>
      <p:pic>
        <p:nvPicPr>
          <p:cNvPr id="12"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43077" y="6213310"/>
            <a:ext cx="2102511" cy="6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0885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ver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23928" y="3525012"/>
            <a:ext cx="5220072" cy="1440160"/>
          </a:xfrm>
          <a:prstGeom prst="rect">
            <a:avLst/>
          </a:prstGeom>
        </p:spPr>
        <p:txBody>
          <a:bodyPr anchor="ctr"/>
          <a:lstStyle>
            <a:lvl1pPr marL="0" indent="0" algn="l">
              <a:lnSpc>
                <a:spcPct val="100000"/>
              </a:lnSpc>
              <a:buNone/>
              <a:defRPr sz="3323" b="1" baseline="0">
                <a:solidFill>
                  <a:schemeClr val="tx1">
                    <a:lumMod val="75000"/>
                    <a:lumOff val="25000"/>
                  </a:schemeClr>
                </a:solidFill>
                <a:latin typeface="+mj-lt"/>
                <a:cs typeface="Arial" pitchFamily="34" charset="0"/>
              </a:defRPr>
            </a:lvl1pPr>
          </a:lstStyle>
          <a:p>
            <a:pPr lvl="0"/>
            <a:r>
              <a:rPr lang="en-US" altLang="ko-KR" sz="3323"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3923929" y="4965174"/>
            <a:ext cx="5219924" cy="672075"/>
          </a:xfrm>
          <a:prstGeom prst="rect">
            <a:avLst/>
          </a:prstGeom>
        </p:spPr>
        <p:txBody>
          <a:bodyPr anchor="ctr"/>
          <a:lstStyle>
            <a:lvl1pPr marL="0" indent="0" algn="l">
              <a:lnSpc>
                <a:spcPct val="100000"/>
              </a:lnSpc>
              <a:buNone/>
              <a:defRPr sz="1292" b="0" baseline="0">
                <a:solidFill>
                  <a:schemeClr val="tx1">
                    <a:lumMod val="75000"/>
                    <a:lumOff val="25000"/>
                  </a:schemeClr>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Tree>
    <p:extLst>
      <p:ext uri="{BB962C8B-B14F-4D97-AF65-F5344CB8AC3E}">
        <p14:creationId xmlns:p14="http://schemas.microsoft.com/office/powerpoint/2010/main" val="29213646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4453F5C7-CA05-4785-B05A-D54E56B3877A}" type="datetimeFigureOut">
              <a:rPr lang="zh-TW" altLang="en-US" smtClean="0"/>
              <a:t>2019/4/3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2BD9010-E72E-4710-8032-CD5E0EDFCF87}" type="slidenum">
              <a:rPr lang="zh-TW" altLang="en-US" smtClean="0"/>
              <a:t>‹#›</a:t>
            </a:fld>
            <a:endParaRPr lang="zh-TW" altLang="en-US"/>
          </a:p>
        </p:txBody>
      </p:sp>
    </p:spTree>
    <p:extLst>
      <p:ext uri="{BB962C8B-B14F-4D97-AF65-F5344CB8AC3E}">
        <p14:creationId xmlns:p14="http://schemas.microsoft.com/office/powerpoint/2010/main" val="2107486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453F5C7-CA05-4785-B05A-D54E56B3877A}" type="datetimeFigureOut">
              <a:rPr lang="zh-TW" altLang="en-US" smtClean="0"/>
              <a:t>2019/4/3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2BD9010-E72E-4710-8032-CD5E0EDFCF87}" type="slidenum">
              <a:rPr lang="zh-TW" altLang="en-US" smtClean="0"/>
              <a:t>‹#›</a:t>
            </a:fld>
            <a:endParaRPr lang="zh-TW" altLang="en-US"/>
          </a:p>
        </p:txBody>
      </p:sp>
    </p:spTree>
    <p:extLst>
      <p:ext uri="{BB962C8B-B14F-4D97-AF65-F5344CB8AC3E}">
        <p14:creationId xmlns:p14="http://schemas.microsoft.com/office/powerpoint/2010/main" val="1719291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4453F5C7-CA05-4785-B05A-D54E56B3877A}" type="datetimeFigureOut">
              <a:rPr lang="zh-TW" altLang="en-US" smtClean="0"/>
              <a:t>2019/4/3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2BD9010-E72E-4710-8032-CD5E0EDFCF87}" type="slidenum">
              <a:rPr lang="zh-TW" altLang="en-US" smtClean="0"/>
              <a:t>‹#›</a:t>
            </a:fld>
            <a:endParaRPr lang="zh-TW" altLang="en-US"/>
          </a:p>
        </p:txBody>
      </p:sp>
    </p:spTree>
    <p:extLst>
      <p:ext uri="{BB962C8B-B14F-4D97-AF65-F5344CB8AC3E}">
        <p14:creationId xmlns:p14="http://schemas.microsoft.com/office/powerpoint/2010/main" val="197028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4453F5C7-CA05-4785-B05A-D54E56B3877A}" type="datetimeFigureOut">
              <a:rPr lang="zh-TW" altLang="en-US" smtClean="0"/>
              <a:t>2019/4/3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2BD9010-E72E-4710-8032-CD5E0EDFCF87}" type="slidenum">
              <a:rPr lang="zh-TW" altLang="en-US" smtClean="0"/>
              <a:t>‹#›</a:t>
            </a:fld>
            <a:endParaRPr lang="zh-TW" altLang="en-US"/>
          </a:p>
        </p:txBody>
      </p:sp>
    </p:spTree>
    <p:extLst>
      <p:ext uri="{BB962C8B-B14F-4D97-AF65-F5344CB8AC3E}">
        <p14:creationId xmlns:p14="http://schemas.microsoft.com/office/powerpoint/2010/main" val="3584485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4453F5C7-CA05-4785-B05A-D54E56B3877A}" type="datetimeFigureOut">
              <a:rPr lang="zh-TW" altLang="en-US" smtClean="0"/>
              <a:t>2019/4/3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42BD9010-E72E-4710-8032-CD5E0EDFCF87}" type="slidenum">
              <a:rPr lang="zh-TW" altLang="en-US" smtClean="0"/>
              <a:t>‹#›</a:t>
            </a:fld>
            <a:endParaRPr lang="zh-TW" altLang="en-US"/>
          </a:p>
        </p:txBody>
      </p:sp>
    </p:spTree>
    <p:extLst>
      <p:ext uri="{BB962C8B-B14F-4D97-AF65-F5344CB8AC3E}">
        <p14:creationId xmlns:p14="http://schemas.microsoft.com/office/powerpoint/2010/main" val="849701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4453F5C7-CA05-4785-B05A-D54E56B3877A}" type="datetimeFigureOut">
              <a:rPr lang="zh-TW" altLang="en-US" smtClean="0"/>
              <a:t>2019/4/3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2BD9010-E72E-4710-8032-CD5E0EDFCF87}" type="slidenum">
              <a:rPr lang="zh-TW" altLang="en-US" smtClean="0"/>
              <a:t>‹#›</a:t>
            </a:fld>
            <a:endParaRPr lang="zh-TW" altLang="en-US"/>
          </a:p>
        </p:txBody>
      </p:sp>
    </p:spTree>
    <p:extLst>
      <p:ext uri="{BB962C8B-B14F-4D97-AF65-F5344CB8AC3E}">
        <p14:creationId xmlns:p14="http://schemas.microsoft.com/office/powerpoint/2010/main" val="320774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453F5C7-CA05-4785-B05A-D54E56B3877A}" type="datetimeFigureOut">
              <a:rPr lang="zh-TW" altLang="en-US" smtClean="0"/>
              <a:t>2019/4/3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42BD9010-E72E-4710-8032-CD5E0EDFCF87}" type="slidenum">
              <a:rPr lang="zh-TW" altLang="en-US" smtClean="0"/>
              <a:t>‹#›</a:t>
            </a:fld>
            <a:endParaRPr lang="zh-TW" altLang="en-US"/>
          </a:p>
        </p:txBody>
      </p:sp>
    </p:spTree>
    <p:extLst>
      <p:ext uri="{BB962C8B-B14F-4D97-AF65-F5344CB8AC3E}">
        <p14:creationId xmlns:p14="http://schemas.microsoft.com/office/powerpoint/2010/main" val="218917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453F5C7-CA05-4785-B05A-D54E56B3877A}" type="datetimeFigureOut">
              <a:rPr lang="zh-TW" altLang="en-US" smtClean="0"/>
              <a:t>2019/4/3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2BD9010-E72E-4710-8032-CD5E0EDFCF87}" type="slidenum">
              <a:rPr lang="zh-TW" altLang="en-US" smtClean="0"/>
              <a:t>‹#›</a:t>
            </a:fld>
            <a:endParaRPr lang="zh-TW" altLang="en-US"/>
          </a:p>
        </p:txBody>
      </p:sp>
    </p:spTree>
    <p:extLst>
      <p:ext uri="{BB962C8B-B14F-4D97-AF65-F5344CB8AC3E}">
        <p14:creationId xmlns:p14="http://schemas.microsoft.com/office/powerpoint/2010/main" val="2095307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3F5C7-CA05-4785-B05A-D54E56B3877A}" type="datetimeFigureOut">
              <a:rPr lang="zh-TW" altLang="en-US" smtClean="0"/>
              <a:t>2019/4/3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D9010-E72E-4710-8032-CD5E0EDFCF87}" type="slidenum">
              <a:rPr lang="zh-TW" altLang="en-US" smtClean="0"/>
              <a:t>‹#›</a:t>
            </a:fld>
            <a:endParaRPr lang="zh-TW" altLang="en-US"/>
          </a:p>
        </p:txBody>
      </p:sp>
    </p:spTree>
    <p:extLst>
      <p:ext uri="{BB962C8B-B14F-4D97-AF65-F5344CB8AC3E}">
        <p14:creationId xmlns:p14="http://schemas.microsoft.com/office/powerpoint/2010/main" val="304306645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https://slidesplayer.com/slide/11409714/" TargetMode="External"/><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3.jpeg"/><Relationship Id="rId1" Type="http://schemas.openxmlformats.org/officeDocument/2006/relationships/slideLayout" Target="../slideLayouts/slideLayout14.xml"/><Relationship Id="rId5" Type="http://schemas.microsoft.com/office/2007/relationships/hdphoto" Target="../media/hdphoto4.wdp"/><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microsoft.com/office/2007/relationships/hdphoto" Target="../media/hdphoto6.wdp"/><Relationship Id="rId4" Type="http://schemas.openxmlformats.org/officeDocument/2006/relationships/image" Target="../media/image37.png"/></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6.xml"/><Relationship Id="rId4" Type="http://schemas.openxmlformats.org/officeDocument/2006/relationships/image" Target="../media/image38.png"/></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zh-TW" altLang="en-US" sz="6000" b="1" dirty="0" smtClean="0">
                <a:latin typeface="微軟正黑體" pitchFamily="34" charset="-120"/>
                <a:ea typeface="微軟正黑體" pitchFamily="34" charset="-120"/>
              </a:rPr>
              <a:t>善終靠自己</a:t>
            </a:r>
            <a:endParaRPr lang="zh-TW" altLang="en-US" sz="6000" b="1" dirty="0">
              <a:latin typeface="微軟正黑體" pitchFamily="34" charset="-120"/>
              <a:ea typeface="微軟正黑體" pitchFamily="34" charset="-120"/>
            </a:endParaRPr>
          </a:p>
        </p:txBody>
      </p:sp>
      <p:sp>
        <p:nvSpPr>
          <p:cNvPr id="3" name="副標題 2"/>
          <p:cNvSpPr>
            <a:spLocks noGrp="1"/>
          </p:cNvSpPr>
          <p:nvPr>
            <p:ph type="subTitle" idx="1"/>
          </p:nvPr>
        </p:nvSpPr>
        <p:spPr/>
        <p:txBody>
          <a:bodyPr>
            <a:normAutofit/>
          </a:bodyPr>
          <a:lstStyle/>
          <a:p>
            <a:r>
              <a:rPr lang="zh-TW" altLang="en-US" dirty="0" smtClean="0"/>
              <a:t>彰化基督教醫院</a:t>
            </a:r>
            <a:endParaRPr lang="en-US" altLang="zh-TW" dirty="0" smtClean="0"/>
          </a:p>
          <a:p>
            <a:r>
              <a:rPr lang="zh-TW" altLang="en-US" dirty="0" smtClean="0"/>
              <a:t>安寧緩和療護科</a:t>
            </a:r>
            <a:endParaRPr lang="en-US" altLang="zh-TW" dirty="0" smtClean="0"/>
          </a:p>
          <a:p>
            <a:r>
              <a:rPr lang="zh-TW" altLang="en-US" dirty="0"/>
              <a:t>蔡佩渝</a:t>
            </a:r>
            <a:r>
              <a:rPr lang="zh-TW" altLang="en-US" dirty="0" smtClean="0"/>
              <a:t>醫師</a:t>
            </a:r>
            <a:endParaRPr lang="en-US" altLang="zh-TW" dirty="0" smtClean="0"/>
          </a:p>
        </p:txBody>
      </p:sp>
      <p:sp>
        <p:nvSpPr>
          <p:cNvPr id="4" name="頁尾版面配置區 3"/>
          <p:cNvSpPr>
            <a:spLocks noGrp="1"/>
          </p:cNvSpPr>
          <p:nvPr>
            <p:ph type="ftr" sz="quarter" idx="11"/>
          </p:nvPr>
        </p:nvSpPr>
        <p:spPr>
          <a:xfrm>
            <a:off x="2123728" y="6237312"/>
            <a:ext cx="5472608" cy="365125"/>
          </a:xfrm>
        </p:spPr>
        <p:txBody>
          <a:bodyPr/>
          <a:lstStyle/>
          <a:p>
            <a:r>
              <a:rPr lang="en-US" altLang="zh-TW" sz="2400" dirty="0" smtClean="0"/>
              <a:t>20190408</a:t>
            </a:r>
            <a:r>
              <a:rPr lang="zh-TW" altLang="en-US" sz="2400" dirty="0"/>
              <a:t>衛生福利部彰化老人養護中心</a:t>
            </a:r>
            <a:endParaRPr lang="zh-TW" altLang="en-US" sz="2400" dirty="0"/>
          </a:p>
          <a:p>
            <a:endParaRPr lang="zh-TW" altLang="en-US" sz="2400" dirty="0"/>
          </a:p>
        </p:txBody>
      </p:sp>
    </p:spTree>
    <p:extLst>
      <p:ext uri="{BB962C8B-B14F-4D97-AF65-F5344CB8AC3E}">
        <p14:creationId xmlns:p14="http://schemas.microsoft.com/office/powerpoint/2010/main" val="1415829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b="1" dirty="0">
                <a:latin typeface="微軟正黑體" pitchFamily="34" charset="-120"/>
                <a:ea typeface="微軟正黑體" pitchFamily="34" charset="-120"/>
              </a:rPr>
              <a:t>失能時</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由誰照顧</a:t>
            </a:r>
            <a:endParaRPr lang="zh-TW" altLang="en-US" dirty="0"/>
          </a:p>
        </p:txBody>
      </p:sp>
      <p:sp>
        <p:nvSpPr>
          <p:cNvPr id="4" name="內容版面配置區 3"/>
          <p:cNvSpPr>
            <a:spLocks noGrp="1"/>
          </p:cNvSpPr>
          <p:nvPr>
            <p:ph idx="1"/>
          </p:nvPr>
        </p:nvSpPr>
        <p:spPr>
          <a:xfrm>
            <a:off x="457200" y="1600200"/>
            <a:ext cx="8363272" cy="4525963"/>
          </a:xfrm>
        </p:spPr>
        <p:txBody>
          <a:bodyPr>
            <a:normAutofit fontScale="92500" lnSpcReduction="10000"/>
          </a:bodyPr>
          <a:lstStyle/>
          <a:p>
            <a:r>
              <a:rPr lang="zh-TW" altLang="en-US" dirty="0">
                <a:latin typeface="微軟正黑體" pitchFamily="34" charset="-120"/>
                <a:ea typeface="微軟正黑體" pitchFamily="34" charset="-120"/>
              </a:rPr>
              <a:t>希望由誰照顧</a:t>
            </a:r>
            <a:r>
              <a:rPr lang="en-US" altLang="zh-TW" dirty="0">
                <a:latin typeface="微軟正黑體" pitchFamily="34" charset="-120"/>
                <a:ea typeface="微軟正黑體" pitchFamily="34" charset="-120"/>
              </a:rPr>
              <a:t>?</a:t>
            </a:r>
          </a:p>
          <a:p>
            <a:pPr marL="285750" indent="-285750">
              <a:buFont typeface="Wingdings" pitchFamily="2" charset="2"/>
              <a:buChar char="ü"/>
            </a:pPr>
            <a:r>
              <a:rPr lang="zh-TW" altLang="en-US" dirty="0">
                <a:latin typeface="微軟正黑體" pitchFamily="34" charset="-120"/>
                <a:ea typeface="微軟正黑體" pitchFamily="34" charset="-120"/>
              </a:rPr>
              <a:t>善待家人</a:t>
            </a:r>
            <a:endParaRPr lang="en-US" altLang="zh-TW" dirty="0">
              <a:latin typeface="微軟正黑體" pitchFamily="34" charset="-120"/>
              <a:ea typeface="微軟正黑體" pitchFamily="34" charset="-120"/>
            </a:endParaRPr>
          </a:p>
          <a:p>
            <a:pPr marL="285750" indent="-285750">
              <a:buFont typeface="Wingdings" pitchFamily="2" charset="2"/>
              <a:buChar char="ü"/>
            </a:pPr>
            <a:r>
              <a:rPr lang="zh-TW" altLang="en-US" dirty="0">
                <a:latin typeface="微軟正黑體" pitchFamily="34" charset="-120"/>
                <a:ea typeface="微軟正黑體" pitchFamily="34" charset="-120"/>
              </a:rPr>
              <a:t>照顧者先倒</a:t>
            </a:r>
            <a:endParaRPr lang="en-US" altLang="zh-TW" dirty="0">
              <a:latin typeface="微軟正黑體" pitchFamily="34" charset="-120"/>
              <a:ea typeface="微軟正黑體" pitchFamily="34" charset="-120"/>
            </a:endParaRPr>
          </a:p>
          <a:p>
            <a:pPr marL="285750" indent="-285750">
              <a:buFont typeface="Wingdings" pitchFamily="2" charset="2"/>
              <a:buChar char="ü"/>
            </a:pPr>
            <a:r>
              <a:rPr lang="zh-TW" altLang="en-US" dirty="0">
                <a:latin typeface="微軟正黑體" pitchFamily="34" charset="-120"/>
                <a:ea typeface="微軟正黑體" pitchFamily="34" charset="-120"/>
              </a:rPr>
              <a:t>恩愛夫妻症候群</a:t>
            </a:r>
            <a:endParaRPr lang="en-US" altLang="zh-TW" dirty="0">
              <a:latin typeface="微軟正黑體" pitchFamily="34" charset="-120"/>
              <a:ea typeface="微軟正黑體" pitchFamily="34" charset="-120"/>
            </a:endParaRPr>
          </a:p>
          <a:p>
            <a:pPr marL="285750" indent="-285750">
              <a:buFont typeface="Wingdings" pitchFamily="2" charset="2"/>
              <a:buChar char="ü"/>
            </a:pPr>
            <a:r>
              <a:rPr lang="zh-TW" altLang="en-US" dirty="0">
                <a:latin typeface="微軟正黑體" pitchFamily="34" charset="-120"/>
                <a:ea typeface="微軟正黑體" pitchFamily="34" charset="-120"/>
              </a:rPr>
              <a:t>確定願意照顧   能照顧</a:t>
            </a:r>
            <a:endParaRPr lang="en-US" altLang="zh-TW" dirty="0">
              <a:latin typeface="微軟正黑體" pitchFamily="34" charset="-120"/>
              <a:ea typeface="微軟正黑體" pitchFamily="34" charset="-120"/>
            </a:endParaRPr>
          </a:p>
          <a:p>
            <a:pPr marL="285750" indent="-285750">
              <a:buFont typeface="Wingdings" pitchFamily="2" charset="2"/>
              <a:buChar char="ü"/>
            </a:pPr>
            <a:endParaRPr lang="en-US" altLang="zh-TW" dirty="0">
              <a:latin typeface="微軟正黑體" pitchFamily="34" charset="-120"/>
              <a:ea typeface="微軟正黑體" pitchFamily="34" charset="-120"/>
            </a:endParaRPr>
          </a:p>
          <a:p>
            <a:r>
              <a:rPr lang="en-US" altLang="zh-TW" dirty="0" smtClean="0">
                <a:latin typeface="新細明體"/>
                <a:ea typeface="新細明體"/>
              </a:rPr>
              <a:t>｢</a:t>
            </a:r>
            <a:r>
              <a:rPr lang="zh-TW" altLang="en-US" dirty="0" smtClean="0">
                <a:latin typeface="微軟正黑體" pitchFamily="34" charset="-120"/>
                <a:ea typeface="微軟正黑體" pitchFamily="34" charset="-120"/>
              </a:rPr>
              <a:t>希望</a:t>
            </a:r>
            <a:r>
              <a:rPr lang="en-US" altLang="zh-TW" dirty="0" smtClean="0">
                <a:latin typeface="新細明體"/>
                <a:ea typeface="新細明體"/>
              </a:rPr>
              <a:t>｣</a:t>
            </a:r>
            <a:r>
              <a:rPr lang="zh-TW" altLang="en-US" dirty="0" smtClean="0">
                <a:latin typeface="新細明體"/>
                <a:ea typeface="新細明體"/>
              </a:rPr>
              <a:t>，</a:t>
            </a:r>
            <a:r>
              <a:rPr lang="zh-TW" altLang="en-US" dirty="0" smtClean="0">
                <a:latin typeface="微軟正黑體" pitchFamily="34" charset="-120"/>
                <a:ea typeface="微軟正黑體" pitchFamily="34" charset="-120"/>
              </a:rPr>
              <a:t>會</a:t>
            </a:r>
            <a:r>
              <a:rPr lang="zh-TW" altLang="en-US" dirty="0">
                <a:latin typeface="微軟正黑體" pitchFamily="34" charset="-120"/>
                <a:ea typeface="微軟正黑體" pitchFamily="34" charset="-120"/>
              </a:rPr>
              <a:t>因當時的社會及家庭狀況而無法如願</a:t>
            </a:r>
            <a:endParaRPr lang="en-US" altLang="zh-TW" dirty="0">
              <a:latin typeface="微軟正黑體" pitchFamily="34" charset="-120"/>
              <a:ea typeface="微軟正黑體" pitchFamily="34" charset="-120"/>
            </a:endParaRPr>
          </a:p>
          <a:p>
            <a:r>
              <a:rPr lang="zh-TW" altLang="en-US" dirty="0">
                <a:latin typeface="微軟正黑體" pitchFamily="34" charset="-120"/>
                <a:ea typeface="微軟正黑體" pitchFamily="34" charset="-120"/>
              </a:rPr>
              <a:t>在心理上先做好數個選項與優先順序選擇</a:t>
            </a:r>
            <a:endParaRPr lang="en-US" altLang="zh-TW" dirty="0">
              <a:latin typeface="微軟正黑體" pitchFamily="34" charset="-120"/>
              <a:ea typeface="微軟正黑體" pitchFamily="34" charset="-120"/>
            </a:endParaRPr>
          </a:p>
          <a:p>
            <a:endParaRPr lang="zh-TW" altLang="en-US" dirty="0">
              <a:latin typeface="微軟正黑體" pitchFamily="34" charset="-120"/>
              <a:ea typeface="微軟正黑體" pitchFamily="34" charset="-120"/>
            </a:endParaRPr>
          </a:p>
        </p:txBody>
      </p:sp>
    </p:spTree>
    <p:extLst>
      <p:ext uri="{BB962C8B-B14F-4D97-AF65-F5344CB8AC3E}">
        <p14:creationId xmlns:p14="http://schemas.microsoft.com/office/powerpoint/2010/main" val="129397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微軟正黑體" pitchFamily="34" charset="-120"/>
                <a:ea typeface="微軟正黑體" pitchFamily="34" charset="-120"/>
              </a:rPr>
              <a:t>家人無法照護時</a:t>
            </a:r>
            <a:endParaRPr lang="zh-TW" altLang="en-US" b="1" dirty="0">
              <a:latin typeface="微軟正黑體" pitchFamily="34" charset="-120"/>
              <a:ea typeface="微軟正黑體" pitchFamily="34" charset="-120"/>
            </a:endParaRPr>
          </a:p>
        </p:txBody>
      </p:sp>
      <p:sp>
        <p:nvSpPr>
          <p:cNvPr id="4" name="文字方塊 3"/>
          <p:cNvSpPr txBox="1"/>
          <p:nvPr/>
        </p:nvSpPr>
        <p:spPr>
          <a:xfrm>
            <a:off x="611560" y="1412776"/>
            <a:ext cx="7776864" cy="4832092"/>
          </a:xfrm>
          <a:prstGeom prst="rect">
            <a:avLst/>
          </a:prstGeom>
          <a:noFill/>
        </p:spPr>
        <p:txBody>
          <a:bodyPr wrap="square" rtlCol="0">
            <a:spAutoFit/>
          </a:bodyPr>
          <a:lstStyle/>
          <a:p>
            <a:r>
              <a:rPr lang="zh-TW" altLang="en-US" sz="2800" dirty="0" smtClean="0">
                <a:latin typeface="微軟正黑體" pitchFamily="34" charset="-120"/>
                <a:ea typeface="微軟正黑體" pitchFamily="34" charset="-120"/>
              </a:rPr>
              <a:t>照護地點</a:t>
            </a:r>
            <a:endParaRPr lang="en-US" altLang="zh-TW" sz="2800" dirty="0" smtClean="0">
              <a:latin typeface="微軟正黑體" pitchFamily="34" charset="-120"/>
              <a:ea typeface="微軟正黑體" pitchFamily="34" charset="-120"/>
            </a:endParaRPr>
          </a:p>
          <a:p>
            <a:r>
              <a:rPr lang="zh-TW" altLang="en-US" sz="2800" dirty="0" smtClean="0">
                <a:latin typeface="微軟正黑體" pitchFamily="34" charset="-120"/>
                <a:ea typeface="微軟正黑體" pitchFamily="34" charset="-120"/>
              </a:rPr>
              <a:t>居家</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 本籍 外籍</a:t>
            </a:r>
            <a:endParaRPr lang="en-US" altLang="zh-TW" sz="2800" dirty="0" smtClean="0">
              <a:latin typeface="微軟正黑體" pitchFamily="34" charset="-120"/>
              <a:ea typeface="微軟正黑體" pitchFamily="34" charset="-120"/>
            </a:endParaRPr>
          </a:p>
          <a:p>
            <a:r>
              <a:rPr lang="zh-TW" altLang="en-US" sz="2800" dirty="0">
                <a:latin typeface="微軟正黑體" pitchFamily="34" charset="-120"/>
                <a:ea typeface="微軟正黑體" pitchFamily="34" charset="-120"/>
              </a:rPr>
              <a:t>養護</a:t>
            </a:r>
            <a:r>
              <a:rPr lang="zh-TW" altLang="en-US" sz="2800" dirty="0" smtClean="0">
                <a:latin typeface="微軟正黑體" pitchFamily="34" charset="-120"/>
                <a:ea typeface="微軟正黑體" pitchFamily="34" charset="-120"/>
              </a:rPr>
              <a:t>中心</a:t>
            </a:r>
            <a:endParaRPr lang="en-US" altLang="zh-TW" sz="2800" dirty="0" smtClean="0">
              <a:latin typeface="微軟正黑體" pitchFamily="34" charset="-120"/>
              <a:ea typeface="微軟正黑體" pitchFamily="34" charset="-120"/>
            </a:endParaRPr>
          </a:p>
          <a:p>
            <a:r>
              <a:rPr lang="zh-TW" altLang="en-US" sz="2800" dirty="0" smtClean="0">
                <a:latin typeface="微軟正黑體" pitchFamily="34" charset="-120"/>
                <a:ea typeface="微軟正黑體" pitchFamily="34" charset="-120"/>
              </a:rPr>
              <a:t>長照資源</a:t>
            </a:r>
            <a:endParaRPr lang="en-US" altLang="zh-TW" sz="2800" dirty="0" smtClean="0">
              <a:latin typeface="微軟正黑體" pitchFamily="34" charset="-120"/>
              <a:ea typeface="微軟正黑體" pitchFamily="34" charset="-120"/>
            </a:endParaRPr>
          </a:p>
          <a:p>
            <a:endParaRPr lang="en-US" altLang="zh-TW" sz="2800" dirty="0">
              <a:latin typeface="微軟正黑體" pitchFamily="34" charset="-120"/>
              <a:ea typeface="微軟正黑體" pitchFamily="34" charset="-120"/>
            </a:endParaRPr>
          </a:p>
          <a:p>
            <a:r>
              <a:rPr lang="zh-TW" altLang="en-US" sz="2800" dirty="0" smtClean="0">
                <a:latin typeface="微軟正黑體" pitchFamily="34" charset="-120"/>
                <a:ea typeface="微軟正黑體" pitchFamily="34" charset="-120"/>
              </a:rPr>
              <a:t>醫療</a:t>
            </a:r>
            <a:r>
              <a:rPr lang="en-US" altLang="zh-TW" sz="2800" dirty="0" smtClean="0">
                <a:latin typeface="微軟正黑體" pitchFamily="34" charset="-120"/>
                <a:ea typeface="微軟正黑體" pitchFamily="34" charset="-120"/>
              </a:rPr>
              <a:t>:</a:t>
            </a:r>
          </a:p>
          <a:p>
            <a:r>
              <a:rPr lang="zh-TW" altLang="en-US" sz="2800" dirty="0">
                <a:latin typeface="微軟正黑體" pitchFamily="34" charset="-120"/>
                <a:ea typeface="微軟正黑體" pitchFamily="34" charset="-120"/>
              </a:rPr>
              <a:t>居家</a:t>
            </a:r>
            <a:r>
              <a:rPr lang="zh-TW" altLang="en-US" sz="2800" dirty="0" smtClean="0">
                <a:latin typeface="微軟正黑體" pitchFamily="34" charset="-120"/>
                <a:ea typeface="微軟正黑體" pitchFamily="34" charset="-120"/>
              </a:rPr>
              <a:t>團隊</a:t>
            </a:r>
            <a:endParaRPr lang="en-US" altLang="zh-TW" sz="2800" dirty="0" smtClean="0">
              <a:latin typeface="微軟正黑體" pitchFamily="34" charset="-120"/>
              <a:ea typeface="微軟正黑體" pitchFamily="34" charset="-120"/>
            </a:endParaRPr>
          </a:p>
          <a:p>
            <a:r>
              <a:rPr lang="zh-TW" altLang="en-US" sz="2800" dirty="0">
                <a:latin typeface="微軟正黑體" pitchFamily="34" charset="-120"/>
                <a:ea typeface="微軟正黑體" pitchFamily="34" charset="-120"/>
              </a:rPr>
              <a:t>養護中心合作醫療</a:t>
            </a:r>
            <a:r>
              <a:rPr lang="zh-TW" altLang="en-US" sz="2800" dirty="0" smtClean="0">
                <a:latin typeface="微軟正黑體" pitchFamily="34" charset="-120"/>
                <a:ea typeface="微軟正黑體" pitchFamily="34" charset="-120"/>
              </a:rPr>
              <a:t>團隊</a:t>
            </a:r>
            <a:endParaRPr lang="en-US" altLang="zh-TW" sz="2800" dirty="0" smtClean="0">
              <a:latin typeface="微軟正黑體" pitchFamily="34" charset="-120"/>
              <a:ea typeface="微軟正黑體" pitchFamily="34" charset="-120"/>
            </a:endParaRPr>
          </a:p>
          <a:p>
            <a:endParaRPr lang="en-US" altLang="zh-TW" sz="2800" dirty="0">
              <a:latin typeface="微軟正黑體" pitchFamily="34" charset="-120"/>
              <a:ea typeface="微軟正黑體" pitchFamily="34" charset="-120"/>
            </a:endParaRPr>
          </a:p>
          <a:p>
            <a:r>
              <a:rPr lang="zh-TW" altLang="en-US" sz="2800" dirty="0" smtClean="0">
                <a:latin typeface="微軟正黑體" pitchFamily="34" charset="-120"/>
                <a:ea typeface="微軟正黑體" pitchFamily="34" charset="-120"/>
              </a:rPr>
              <a:t>資金 </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計畫中不可或缺 </a:t>
            </a:r>
            <a:endParaRPr lang="en-US" altLang="zh-TW" sz="2800" dirty="0" smtClean="0">
              <a:latin typeface="微軟正黑體" pitchFamily="34" charset="-120"/>
              <a:ea typeface="微軟正黑體" pitchFamily="34" charset="-120"/>
            </a:endParaRPr>
          </a:p>
          <a:p>
            <a:r>
              <a:rPr lang="en-US" altLang="zh-TW" sz="2800" dirty="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私人 政府</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保險 </a:t>
            </a:r>
            <a:endParaRPr lang="zh-TW" altLang="en-US" sz="2800" dirty="0">
              <a:latin typeface="微軟正黑體" pitchFamily="34" charset="-120"/>
              <a:ea typeface="微軟正黑體" pitchFamily="34" charset="-120"/>
            </a:endParaRPr>
          </a:p>
        </p:txBody>
      </p:sp>
    </p:spTree>
    <p:extLst>
      <p:ext uri="{BB962C8B-B14F-4D97-AF65-F5344CB8AC3E}">
        <p14:creationId xmlns:p14="http://schemas.microsoft.com/office/powerpoint/2010/main" val="3289743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latin typeface="微軟正黑體" pitchFamily="34" charset="-120"/>
                <a:ea typeface="微軟正黑體" pitchFamily="34" charset="-120"/>
              </a:rPr>
              <a:t>善終靠自己爭取</a:t>
            </a:r>
            <a:br>
              <a:rPr lang="zh-TW" altLang="en-US" dirty="0">
                <a:latin typeface="微軟正黑體" pitchFamily="34" charset="-120"/>
                <a:ea typeface="微軟正黑體" pitchFamily="34" charset="-120"/>
              </a:rPr>
            </a:br>
            <a:endParaRPr lang="zh-TW" altLang="en-US" dirty="0">
              <a:latin typeface="微軟正黑體" pitchFamily="34" charset="-120"/>
              <a:ea typeface="微軟正黑體" pitchFamily="34" charset="-120"/>
            </a:endParaRPr>
          </a:p>
        </p:txBody>
      </p:sp>
      <p:sp>
        <p:nvSpPr>
          <p:cNvPr id="4" name="文字版面配置區 3"/>
          <p:cNvSpPr>
            <a:spLocks noGrp="1"/>
          </p:cNvSpPr>
          <p:nvPr>
            <p:ph type="body" idx="1"/>
          </p:nvPr>
        </p:nvSpPr>
        <p:spPr/>
        <p:txBody>
          <a:bodyPr>
            <a:normAutofit/>
          </a:bodyPr>
          <a:lstStyle/>
          <a:p>
            <a:r>
              <a:rPr lang="zh-TW" altLang="en-US" sz="2800" dirty="0">
                <a:latin typeface="微軟正黑體" pitchFamily="34" charset="-120"/>
                <a:ea typeface="微軟正黑體" pitchFamily="34" charset="-120"/>
              </a:rPr>
              <a:t>善終</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討厭的事一件都不會遇到</a:t>
            </a:r>
            <a:r>
              <a:rPr lang="en-US" altLang="zh-TW" sz="2800" dirty="0" smtClean="0">
                <a:latin typeface="微軟正黑體" pitchFamily="34" charset="-120"/>
                <a:ea typeface="微軟正黑體" pitchFamily="34" charset="-120"/>
              </a:rPr>
              <a:t>?</a:t>
            </a:r>
            <a:endParaRPr lang="en-US" altLang="zh-TW" sz="2800" dirty="0">
              <a:latin typeface="微軟正黑體" pitchFamily="34" charset="-120"/>
              <a:ea typeface="微軟正黑體" pitchFamily="34" charset="-120"/>
            </a:endParaRPr>
          </a:p>
        </p:txBody>
      </p:sp>
    </p:spTree>
    <p:extLst>
      <p:ext uri="{BB962C8B-B14F-4D97-AF65-F5344CB8AC3E}">
        <p14:creationId xmlns:p14="http://schemas.microsoft.com/office/powerpoint/2010/main" val="1501726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思考一下</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p:txBody>
          <a:bodyPr/>
          <a:lstStyle/>
          <a:p>
            <a:r>
              <a:rPr lang="zh-TW" altLang="en-US" dirty="0" smtClean="0">
                <a:latin typeface="微軟正黑體" pitchFamily="34" charset="-120"/>
                <a:ea typeface="微軟正黑體" pitchFamily="34" charset="-120"/>
              </a:rPr>
              <a:t>生命價值的探索</a:t>
            </a:r>
            <a:endParaRPr lang="en-US" altLang="zh-TW" dirty="0" smtClean="0">
              <a:latin typeface="微軟正黑體" pitchFamily="34" charset="-120"/>
              <a:ea typeface="微軟正黑體" pitchFamily="34" charset="-120"/>
            </a:endParaRPr>
          </a:p>
          <a:p>
            <a:r>
              <a:rPr lang="zh-TW" altLang="en-US" dirty="0">
                <a:latin typeface="微軟正黑體" pitchFamily="34" charset="-120"/>
                <a:ea typeface="微軟正黑體" pitchFamily="34" charset="-120"/>
              </a:rPr>
              <a:t>生活品質的追求</a:t>
            </a:r>
            <a:endParaRPr lang="en-US" altLang="zh-TW" dirty="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人生</a:t>
            </a:r>
            <a:r>
              <a:rPr lang="zh-TW" altLang="en-US" dirty="0">
                <a:latin typeface="微軟正黑體" pitchFamily="34" charset="-120"/>
                <a:ea typeface="微軟正黑體" pitchFamily="34" charset="-120"/>
              </a:rPr>
              <a:t>三</a:t>
            </a:r>
            <a:r>
              <a:rPr lang="zh-TW" altLang="en-US" dirty="0" smtClean="0">
                <a:latin typeface="微軟正黑體" pitchFamily="34" charset="-120"/>
                <a:ea typeface="微軟正黑體" pitchFamily="34" charset="-120"/>
              </a:rPr>
              <a:t>問</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 我為何而活</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我應如何生活</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我要如何才能活出應活出的生命</a:t>
            </a:r>
            <a:r>
              <a:rPr lang="en-US" altLang="zh-TW" dirty="0" smtClean="0">
                <a:latin typeface="微軟正黑體" pitchFamily="34" charset="-120"/>
                <a:ea typeface="微軟正黑體" pitchFamily="34" charset="-120"/>
              </a:rPr>
              <a:t>?</a:t>
            </a:r>
          </a:p>
          <a:p>
            <a:r>
              <a:rPr lang="zh-TW" altLang="en-US" dirty="0" smtClean="0">
                <a:latin typeface="微軟正黑體" pitchFamily="34" charset="-120"/>
                <a:ea typeface="微軟正黑體" pitchFamily="34" charset="-120"/>
              </a:rPr>
              <a:t>照顧</a:t>
            </a:r>
            <a:r>
              <a:rPr lang="zh-TW" altLang="en-US" dirty="0">
                <a:latin typeface="微軟正黑體" pitchFamily="34" charset="-120"/>
                <a:ea typeface="微軟正黑體" pitchFamily="34" charset="-120"/>
              </a:rPr>
              <a:t>者的</a:t>
            </a:r>
            <a:r>
              <a:rPr lang="zh-TW" altLang="en-US" dirty="0" smtClean="0">
                <a:latin typeface="微軟正黑體" pitchFamily="34" charset="-120"/>
                <a:ea typeface="微軟正黑體" pitchFamily="34" charset="-120"/>
              </a:rPr>
              <a:t>負荷</a:t>
            </a:r>
            <a:endParaRPr lang="en-US" altLang="zh-TW" dirty="0" smtClean="0">
              <a:latin typeface="微軟正黑體" pitchFamily="34" charset="-120"/>
              <a:ea typeface="微軟正黑體" pitchFamily="34" charset="-120"/>
            </a:endParaRPr>
          </a:p>
          <a:p>
            <a:r>
              <a:rPr lang="zh-TW" altLang="en-US" dirty="0">
                <a:latin typeface="微軟正黑體" pitchFamily="34" charset="-120"/>
                <a:ea typeface="微軟正黑體" pitchFamily="34" charset="-120"/>
              </a:rPr>
              <a:t>什麼事最重要的</a:t>
            </a:r>
            <a:r>
              <a:rPr lang="en-US" altLang="zh-TW" dirty="0">
                <a:latin typeface="微軟正黑體" pitchFamily="34" charset="-120"/>
                <a:ea typeface="微軟正黑體" pitchFamily="34" charset="-120"/>
              </a:rPr>
              <a:t>? </a:t>
            </a:r>
            <a:r>
              <a:rPr lang="zh-TW" altLang="en-US" dirty="0">
                <a:latin typeface="微軟正黑體" pitchFamily="34" charset="-120"/>
                <a:ea typeface="微軟正黑體" pitchFamily="34" charset="-120"/>
              </a:rPr>
              <a:t>最無法割捨放下的</a:t>
            </a:r>
            <a:r>
              <a:rPr lang="en-US" altLang="zh-TW" dirty="0">
                <a:latin typeface="微軟正黑體" pitchFamily="34" charset="-120"/>
                <a:ea typeface="微軟正黑體" pitchFamily="34" charset="-120"/>
              </a:rPr>
              <a:t>? </a:t>
            </a:r>
            <a:endParaRPr lang="en-US" altLang="zh-TW" dirty="0" smtClean="0">
              <a:latin typeface="微軟正黑體" pitchFamily="34" charset="-120"/>
              <a:ea typeface="微軟正黑體" pitchFamily="34" charset="-120"/>
            </a:endParaRPr>
          </a:p>
          <a:p>
            <a:endParaRPr lang="en-US" altLang="zh-TW" dirty="0" smtClean="0">
              <a:latin typeface="微軟正黑體" pitchFamily="34" charset="-120"/>
              <a:ea typeface="微軟正黑體" pitchFamily="34" charset="-120"/>
            </a:endParaRPr>
          </a:p>
          <a:p>
            <a:endParaRPr lang="en-US" altLang="zh-TW" dirty="0" smtClean="0">
              <a:latin typeface="微軟正黑體" pitchFamily="34" charset="-120"/>
              <a:ea typeface="微軟正黑體" pitchFamily="34" charset="-120"/>
            </a:endParaRPr>
          </a:p>
          <a:p>
            <a:endParaRPr lang="zh-TW" altLang="en-US" dirty="0">
              <a:latin typeface="微軟正黑體" pitchFamily="34" charset="-120"/>
              <a:ea typeface="微軟正黑體" pitchFamily="34" charset="-120"/>
            </a:endParaRPr>
          </a:p>
        </p:txBody>
      </p:sp>
    </p:spTree>
    <p:extLst>
      <p:ext uri="{BB962C8B-B14F-4D97-AF65-F5344CB8AC3E}">
        <p14:creationId xmlns:p14="http://schemas.microsoft.com/office/powerpoint/2010/main" val="283330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836712"/>
            <a:ext cx="7056784" cy="3170099"/>
          </a:xfrm>
          <a:prstGeom prst="rect">
            <a:avLst/>
          </a:prstGeom>
        </p:spPr>
        <p:txBody>
          <a:bodyPr wrap="square">
            <a:spAutoFit/>
          </a:bodyPr>
          <a:lstStyle/>
          <a:p>
            <a:r>
              <a:rPr lang="zh-TW" altLang="en-US" sz="4000" dirty="0">
                <a:latin typeface="微軟正黑體" pitchFamily="34" charset="-120"/>
                <a:ea typeface="微軟正黑體" pitchFamily="34" charset="-120"/>
              </a:rPr>
              <a:t>在自己神志清醒</a:t>
            </a:r>
            <a:r>
              <a:rPr lang="zh-TW" altLang="en-US" sz="4000" dirty="0" smtClean="0">
                <a:latin typeface="微軟正黑體" pitchFamily="34" charset="-120"/>
                <a:ea typeface="微軟正黑體" pitchFamily="34" charset="-120"/>
              </a:rPr>
              <a:t>時，清楚</a:t>
            </a:r>
            <a:r>
              <a:rPr lang="zh-TW" altLang="en-US" sz="4000" dirty="0">
                <a:latin typeface="微軟正黑體" pitchFamily="34" charset="-120"/>
                <a:ea typeface="微軟正黑體" pitchFamily="34" charset="-120"/>
              </a:rPr>
              <a:t>明白的</a:t>
            </a:r>
            <a:r>
              <a:rPr lang="en-US" altLang="zh-TW" sz="4000" dirty="0">
                <a:latin typeface="微軟正黑體" pitchFamily="34" charset="-120"/>
                <a:ea typeface="微軟正黑體" pitchFamily="34" charset="-120"/>
              </a:rPr>
              <a:t>"</a:t>
            </a:r>
            <a:r>
              <a:rPr lang="zh-TW" altLang="en-US" sz="4000" dirty="0">
                <a:latin typeface="微軟正黑體" pitchFamily="34" charset="-120"/>
                <a:ea typeface="微軟正黑體" pitchFamily="34" charset="-120"/>
              </a:rPr>
              <a:t>寫下</a:t>
            </a:r>
            <a:r>
              <a:rPr lang="en-US" altLang="zh-TW" sz="4000" dirty="0">
                <a:latin typeface="微軟正黑體" pitchFamily="34" charset="-120"/>
                <a:ea typeface="微軟正黑體" pitchFamily="34" charset="-120"/>
              </a:rPr>
              <a:t>"</a:t>
            </a:r>
            <a:r>
              <a:rPr lang="zh-TW" altLang="en-US" sz="4000" dirty="0" smtClean="0">
                <a:latin typeface="微軟正黑體" pitchFamily="34" charset="-120"/>
                <a:ea typeface="微軟正黑體" pitchFamily="34" charset="-120"/>
              </a:rPr>
              <a:t>自己面對</a:t>
            </a:r>
            <a:r>
              <a:rPr lang="zh-TW" altLang="en-US" sz="4000" dirty="0">
                <a:latin typeface="微軟正黑體" pitchFamily="34" charset="-120"/>
                <a:ea typeface="微軟正黑體" pitchFamily="34" charset="-120"/>
              </a:rPr>
              <a:t>死亡的</a:t>
            </a:r>
            <a:r>
              <a:rPr lang="zh-TW" altLang="en-US" sz="4000" dirty="0" smtClean="0">
                <a:latin typeface="微軟正黑體" pitchFamily="34" charset="-120"/>
                <a:ea typeface="微軟正黑體" pitchFamily="34" charset="-120"/>
              </a:rPr>
              <a:t>態度，就</a:t>
            </a:r>
            <a:r>
              <a:rPr lang="zh-TW" altLang="en-US" sz="4000" dirty="0">
                <a:latin typeface="微軟正黑體" pitchFamily="34" charset="-120"/>
                <a:ea typeface="微軟正黑體" pitchFamily="34" charset="-120"/>
              </a:rPr>
              <a:t>不會</a:t>
            </a:r>
            <a:r>
              <a:rPr lang="en-US" altLang="zh-TW" sz="4000" dirty="0">
                <a:latin typeface="微軟正黑體" pitchFamily="34" charset="-120"/>
                <a:ea typeface="微軟正黑體" pitchFamily="34" charset="-120"/>
              </a:rPr>
              <a:t>"</a:t>
            </a:r>
            <a:r>
              <a:rPr lang="zh-TW" altLang="en-US" sz="4000" dirty="0">
                <a:latin typeface="微軟正黑體" pitchFamily="34" charset="-120"/>
                <a:ea typeface="微軟正黑體" pitchFamily="34" charset="-120"/>
              </a:rPr>
              <a:t>為難</a:t>
            </a:r>
            <a:r>
              <a:rPr lang="en-US" altLang="zh-TW" sz="4000" dirty="0">
                <a:latin typeface="微軟正黑體" pitchFamily="34" charset="-120"/>
                <a:ea typeface="微軟正黑體" pitchFamily="34" charset="-120"/>
              </a:rPr>
              <a:t>"</a:t>
            </a:r>
            <a:r>
              <a:rPr lang="zh-TW" altLang="en-US" sz="4000" dirty="0">
                <a:latin typeface="微軟正黑體" pitchFamily="34" charset="-120"/>
                <a:ea typeface="微軟正黑體" pitchFamily="34" charset="-120"/>
              </a:rPr>
              <a:t>親人及</a:t>
            </a:r>
            <a:r>
              <a:rPr lang="zh-TW" altLang="en-US" sz="4000" dirty="0" smtClean="0">
                <a:latin typeface="微軟正黑體" pitchFamily="34" charset="-120"/>
                <a:ea typeface="微軟正黑體" pitchFamily="34" charset="-120"/>
              </a:rPr>
              <a:t>醫護人員，</a:t>
            </a:r>
            <a:r>
              <a:rPr lang="zh-TW" altLang="en-US" sz="4000" dirty="0">
                <a:latin typeface="微軟正黑體" pitchFamily="34" charset="-120"/>
                <a:ea typeface="微軟正黑體" pitchFamily="34" charset="-120"/>
              </a:rPr>
              <a:t>這是每個人面對死亡的必要準備之一</a:t>
            </a:r>
            <a:r>
              <a:rPr lang="en-US" altLang="zh-TW" sz="4000" dirty="0">
                <a:latin typeface="微軟正黑體" pitchFamily="34" charset="-120"/>
                <a:ea typeface="微軟正黑體" pitchFamily="34" charset="-120"/>
              </a:rPr>
              <a:t>!!</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4006811"/>
            <a:ext cx="3406974" cy="2372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0812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微軟正黑體" pitchFamily="34" charset="-120"/>
                <a:ea typeface="微軟正黑體" pitchFamily="34" charset="-120"/>
              </a:rPr>
              <a:t>預約我的美好告別</a:t>
            </a:r>
            <a:endParaRPr lang="zh-TW" altLang="en-US" b="1" dirty="0">
              <a:latin typeface="微軟正黑體" pitchFamily="34" charset="-120"/>
              <a:ea typeface="微軟正黑體" pitchFamily="34" charset="-120"/>
            </a:endParaRPr>
          </a:p>
        </p:txBody>
      </p:sp>
      <p:sp>
        <p:nvSpPr>
          <p:cNvPr id="3" name="內容版面配置區 2"/>
          <p:cNvSpPr>
            <a:spLocks noGrp="1"/>
          </p:cNvSpPr>
          <p:nvPr>
            <p:ph idx="1"/>
          </p:nvPr>
        </p:nvSpPr>
        <p:spPr/>
        <p:txBody>
          <a:bodyPr>
            <a:noAutofit/>
          </a:bodyPr>
          <a:lstStyle/>
          <a:p>
            <a:r>
              <a:rPr lang="zh-TW" altLang="en-US" sz="2400" dirty="0">
                <a:latin typeface="微軟正黑體" pitchFamily="34" charset="-120"/>
                <a:ea typeface="微軟正黑體" pitchFamily="34" charset="-120"/>
              </a:rPr>
              <a:t>在醫療發達的前提下，越來越多人擔心，自己將陷入一個「不得好死」的年代</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r>
              <a:rPr lang="zh-TW" altLang="en-US" sz="2400" dirty="0" smtClean="0">
                <a:latin typeface="微軟正黑體" pitchFamily="34" charset="-120"/>
                <a:ea typeface="微軟正黑體" pitchFamily="34" charset="-120"/>
              </a:rPr>
              <a:t>本身</a:t>
            </a:r>
            <a:r>
              <a:rPr lang="zh-TW" altLang="en-US" sz="2400" dirty="0">
                <a:latin typeface="微軟正黑體" pitchFamily="34" charset="-120"/>
                <a:ea typeface="微軟正黑體" pitchFamily="34" charset="-120"/>
              </a:rPr>
              <a:t>是醫師的前立委沈富雄，日前在臉書上發表「准遺言」，第一條就是：「不插管、不氣切、不電擊、不可成為植物人」</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r>
              <a:rPr lang="zh-TW" altLang="en-US" sz="2400" dirty="0" smtClean="0">
                <a:latin typeface="微軟正黑體" pitchFamily="34" charset="-120"/>
                <a:ea typeface="微軟正黑體" pitchFamily="34" charset="-120"/>
              </a:rPr>
              <a:t>前</a:t>
            </a:r>
            <a:r>
              <a:rPr lang="zh-TW" altLang="en-US" sz="2400" dirty="0">
                <a:latin typeface="微軟正黑體" pitchFamily="34" charset="-120"/>
                <a:ea typeface="微軟正黑體" pitchFamily="34" charset="-120"/>
              </a:rPr>
              <a:t>衛生署長葉金川給兒子的遺囑更簡明：「如果我沒醒來，不要串通醫生來凌遲我。</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r>
              <a:rPr lang="zh-TW" altLang="en-US" sz="2400" dirty="0" smtClean="0">
                <a:latin typeface="微軟正黑體" pitchFamily="34" charset="-120"/>
                <a:ea typeface="微軟正黑體" pitchFamily="34" charset="-120"/>
              </a:rPr>
              <a:t>同樣</a:t>
            </a:r>
            <a:r>
              <a:rPr lang="zh-TW" altLang="en-US" sz="2400" dirty="0">
                <a:latin typeface="微軟正黑體" pitchFamily="34" charset="-120"/>
                <a:ea typeface="微軟正黑體" pitchFamily="34" charset="-120"/>
              </a:rPr>
              <a:t>是拒絕無效醫療的執行。為什麼這些最清楚醫療行為的專家，卻擔心自己在醫療現場被「凌遲」，無法善終？</a:t>
            </a:r>
          </a:p>
          <a:p>
            <a:endParaRPr lang="zh-TW" altLang="en-US" sz="2400" dirty="0">
              <a:latin typeface="微軟正黑體" pitchFamily="34" charset="-120"/>
              <a:ea typeface="微軟正黑體" pitchFamily="34" charset="-120"/>
            </a:endParaRPr>
          </a:p>
          <a:p>
            <a:r>
              <a:rPr lang="zh-TW" altLang="en-US" sz="2000" dirty="0">
                <a:latin typeface="微軟正黑體" pitchFamily="34" charset="-120"/>
                <a:ea typeface="微軟正黑體" pitchFamily="34" charset="-120"/>
              </a:rPr>
              <a:t>原文網址：今</a:t>
            </a:r>
            <a:r>
              <a:rPr lang="zh-TW" altLang="en-US" sz="2000" dirty="0" smtClean="0">
                <a:latin typeface="微軟正黑體" pitchFamily="34" charset="-120"/>
                <a:ea typeface="微軟正黑體" pitchFamily="34" charset="-120"/>
              </a:rPr>
              <a:t>周刊  撰文</a:t>
            </a:r>
            <a:r>
              <a:rPr lang="en-US" altLang="zh-TW" sz="2000"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陳玉華</a:t>
            </a:r>
            <a:r>
              <a:rPr lang="zh-TW" altLang="en-US" sz="2000" dirty="0">
                <a:latin typeface="微軟正黑體" pitchFamily="34" charset="-120"/>
                <a:ea typeface="微軟正黑體" pitchFamily="34" charset="-120"/>
              </a:rPr>
              <a:t>研究員</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楊明方</a:t>
            </a:r>
            <a:r>
              <a:rPr lang="en-US" altLang="zh-TW" sz="2000" dirty="0" smtClean="0">
                <a:latin typeface="微軟正黑體" pitchFamily="34" charset="-120"/>
                <a:ea typeface="微軟正黑體" pitchFamily="34" charset="-120"/>
              </a:rPr>
              <a:t>http</a:t>
            </a:r>
            <a:r>
              <a:rPr lang="en-US" altLang="zh-TW" sz="2000" dirty="0">
                <a:latin typeface="微軟正黑體" pitchFamily="34" charset="-120"/>
                <a:ea typeface="微軟正黑體" pitchFamily="34" charset="-120"/>
              </a:rPr>
              <a:t>://</a:t>
            </a:r>
            <a:r>
              <a:rPr lang="en-US" altLang="zh-TW" sz="2000" dirty="0" smtClean="0">
                <a:latin typeface="微軟正黑體" pitchFamily="34" charset="-120"/>
                <a:ea typeface="微軟正黑體" pitchFamily="34" charset="-120"/>
              </a:rPr>
              <a:t>www.businesstoday.com.tw/article/category/80392/post/201606020030</a:t>
            </a:r>
            <a:endParaRPr lang="zh-TW" altLang="en-US" sz="2000" dirty="0">
              <a:latin typeface="微軟正黑體" pitchFamily="34" charset="-120"/>
              <a:ea typeface="微軟正黑體" pitchFamily="34" charset="-120"/>
            </a:endParaRPr>
          </a:p>
        </p:txBody>
      </p:sp>
    </p:spTree>
    <p:extLst>
      <p:ext uri="{BB962C8B-B14F-4D97-AF65-F5344CB8AC3E}">
        <p14:creationId xmlns:p14="http://schemas.microsoft.com/office/powerpoint/2010/main" val="2596704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ãçç¤èæ¸äº¤ä»£éºè¨ãçåçæå°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136904" cy="6219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068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標題 1"/>
          <p:cNvSpPr>
            <a:spLocks noGrp="1"/>
          </p:cNvSpPr>
          <p:nvPr>
            <p:ph type="title"/>
          </p:nvPr>
        </p:nvSpPr>
        <p:spPr bwMode="auto">
          <a:xfrm>
            <a:off x="323528" y="332656"/>
            <a:ext cx="7886700" cy="13271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z="3600" b="1" dirty="0" smtClean="0">
                <a:latin typeface="微軟正黑體" pitchFamily="34" charset="-120"/>
                <a:ea typeface="微軟正黑體" pitchFamily="34" charset="-120"/>
              </a:rPr>
              <a:t>在自己深思熟慮有意願下，如何避免未來成為「求生不得，求死不能」？</a:t>
            </a:r>
          </a:p>
        </p:txBody>
      </p:sp>
      <p:sp>
        <p:nvSpPr>
          <p:cNvPr id="3" name="內容版面配置區 2"/>
          <p:cNvSpPr>
            <a:spLocks noGrp="1"/>
          </p:cNvSpPr>
          <p:nvPr>
            <p:ph idx="1"/>
          </p:nvPr>
        </p:nvSpPr>
        <p:spPr bwMode="auto">
          <a:xfrm>
            <a:off x="611189" y="1797052"/>
            <a:ext cx="8408987" cy="14922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eaLnBrk="1" hangingPunct="1">
              <a:spcBef>
                <a:spcPts val="600"/>
              </a:spcBef>
              <a:spcAft>
                <a:spcPts val="600"/>
              </a:spcAft>
              <a:buFont typeface="Arial" pitchFamily="34" charset="0"/>
              <a:buNone/>
            </a:pPr>
            <a:r>
              <a:rPr lang="en-US" altLang="zh-TW" dirty="0" smtClean="0">
                <a:latin typeface="微軟正黑體" pitchFamily="34" charset="-120"/>
                <a:ea typeface="微軟正黑體" pitchFamily="34" charset="-120"/>
              </a:rPr>
              <a:t>Q:</a:t>
            </a:r>
            <a:r>
              <a:rPr lang="zh-TW" altLang="en-US" dirty="0" smtClean="0">
                <a:latin typeface="微軟正黑體" pitchFamily="34" charset="-120"/>
                <a:ea typeface="微軟正黑體" pitchFamily="34" charset="-120"/>
              </a:rPr>
              <a:t>目前簽署安寧療護意願書可以嗎？</a:t>
            </a:r>
            <a:endParaRPr lang="en-US" altLang="zh-TW" dirty="0" smtClean="0">
              <a:latin typeface="微軟正黑體" pitchFamily="34" charset="-120"/>
              <a:ea typeface="微軟正黑體" pitchFamily="34" charset="-120"/>
            </a:endParaRPr>
          </a:p>
          <a:p>
            <a:pPr eaLnBrk="1" hangingPunct="1">
              <a:spcBef>
                <a:spcPts val="600"/>
              </a:spcBef>
              <a:spcAft>
                <a:spcPts val="600"/>
              </a:spcAft>
              <a:buFont typeface="Arial" pitchFamily="34" charset="0"/>
              <a:buNone/>
            </a:pPr>
            <a:r>
              <a:rPr lang="en-US" altLang="zh-TW" dirty="0" smtClean="0">
                <a:latin typeface="微軟正黑體" pitchFamily="34" charset="-120"/>
                <a:ea typeface="微軟正黑體" pitchFamily="34" charset="-120"/>
              </a:rPr>
              <a:t>A:</a:t>
            </a:r>
            <a:r>
              <a:rPr lang="zh-TW" altLang="en-US" dirty="0" smtClean="0">
                <a:latin typeface="微軟正黑體" pitchFamily="34" charset="-120"/>
                <a:ea typeface="微軟正黑體" pitchFamily="34" charset="-120"/>
              </a:rPr>
              <a:t>需要為末期病人</a:t>
            </a:r>
            <a:endParaRPr lang="en-US" altLang="zh-TW" dirty="0" smtClean="0">
              <a:latin typeface="微軟正黑體" pitchFamily="34" charset="-120"/>
              <a:ea typeface="微軟正黑體" pitchFamily="34" charset="-120"/>
            </a:endParaRPr>
          </a:p>
          <a:p>
            <a:pPr eaLnBrk="1" hangingPunct="1">
              <a:spcBef>
                <a:spcPts val="600"/>
              </a:spcBef>
              <a:spcAft>
                <a:spcPts val="600"/>
              </a:spcAft>
              <a:buFont typeface="Arial" pitchFamily="34" charset="0"/>
              <a:buNone/>
            </a:pPr>
            <a:r>
              <a:rPr lang="zh-TW" altLang="en-US" dirty="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  臨終</a:t>
            </a:r>
            <a:r>
              <a:rPr lang="zh-TW" altLang="en-US" dirty="0" smtClean="0">
                <a:latin typeface="新細明體"/>
                <a:ea typeface="新細明體"/>
              </a:rPr>
              <a:t>、</a:t>
            </a:r>
            <a:r>
              <a:rPr lang="zh-TW" altLang="en-US" dirty="0" smtClean="0">
                <a:latin typeface="微軟正黑體" pitchFamily="34" charset="-120"/>
                <a:ea typeface="微軟正黑體" pitchFamily="34" charset="-120"/>
              </a:rPr>
              <a:t>瀕死</a:t>
            </a:r>
            <a:r>
              <a:rPr lang="zh-TW" altLang="en-US" dirty="0" smtClean="0">
                <a:latin typeface="新細明體"/>
                <a:ea typeface="新細明體"/>
              </a:rPr>
              <a:t>、</a:t>
            </a:r>
            <a:r>
              <a:rPr lang="zh-TW" altLang="en-US" dirty="0" smtClean="0">
                <a:latin typeface="微軟正黑體" pitchFamily="34" charset="-120"/>
                <a:ea typeface="微軟正黑體" pitchFamily="34" charset="-120"/>
              </a:rPr>
              <a:t>無生命徵象</a:t>
            </a:r>
            <a:endParaRPr lang="en-US" altLang="zh-TW" dirty="0" smtClean="0">
              <a:latin typeface="微軟正黑體" pitchFamily="34" charset="-120"/>
              <a:ea typeface="微軟正黑體" pitchFamily="34" charset="-120"/>
            </a:endParaRPr>
          </a:p>
        </p:txBody>
      </p:sp>
      <p:sp>
        <p:nvSpPr>
          <p:cNvPr id="4" name="文字方塊 3"/>
          <p:cNvSpPr txBox="1">
            <a:spLocks noChangeArrowheads="1"/>
          </p:cNvSpPr>
          <p:nvPr/>
        </p:nvSpPr>
        <p:spPr bwMode="auto">
          <a:xfrm>
            <a:off x="4860032" y="3601088"/>
            <a:ext cx="3990790" cy="2308324"/>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itchFamily="34" charset="0"/>
                <a:ea typeface="Arial Unicode MS" pitchFamily="34" charset="-120"/>
                <a:cs typeface="Arial Unicode MS" pitchFamily="34" charset="-120"/>
              </a:defRPr>
            </a:lvl1pPr>
            <a:lvl2pPr marL="742950" indent="-285750" eaLnBrk="0" hangingPunct="0">
              <a:defRPr kumimoji="1">
                <a:solidFill>
                  <a:schemeClr val="tx1"/>
                </a:solidFill>
                <a:latin typeface="Arial" pitchFamily="34" charset="0"/>
                <a:ea typeface="Arial Unicode MS" pitchFamily="34" charset="-120"/>
                <a:cs typeface="Arial Unicode MS" pitchFamily="34" charset="-120"/>
              </a:defRPr>
            </a:lvl2pPr>
            <a:lvl3pPr marL="1143000" indent="-228600" eaLnBrk="0" hangingPunct="0">
              <a:defRPr kumimoji="1">
                <a:solidFill>
                  <a:schemeClr val="tx1"/>
                </a:solidFill>
                <a:latin typeface="Arial" pitchFamily="34" charset="0"/>
                <a:ea typeface="Arial Unicode MS" pitchFamily="34" charset="-120"/>
                <a:cs typeface="Arial Unicode MS" pitchFamily="34" charset="-120"/>
              </a:defRPr>
            </a:lvl3pPr>
            <a:lvl4pPr marL="1600200" indent="-228600" eaLnBrk="0" hangingPunct="0">
              <a:defRPr kumimoji="1">
                <a:solidFill>
                  <a:schemeClr val="tx1"/>
                </a:solidFill>
                <a:latin typeface="Arial" pitchFamily="34" charset="0"/>
                <a:ea typeface="Arial Unicode MS" pitchFamily="34" charset="-120"/>
                <a:cs typeface="Arial Unicode MS" pitchFamily="34" charset="-120"/>
              </a:defRPr>
            </a:lvl4pPr>
            <a:lvl5pPr marL="2057400" indent="-228600" eaLnBrk="0" hangingPunct="0">
              <a:defRPr kumimoji="1">
                <a:solidFill>
                  <a:schemeClr val="tx1"/>
                </a:solidFill>
                <a:latin typeface="Arial"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9pPr>
          </a:lstStyle>
          <a:p>
            <a:pPr eaLnBrk="1" latinLnBrk="1" hangingPunct="1"/>
            <a:r>
              <a:rPr kumimoji="0" lang="zh-TW" altLang="en-US" sz="2400" dirty="0">
                <a:latin typeface="微軟正黑體" pitchFamily="34" charset="-120"/>
                <a:ea typeface="微軟正黑體" pitchFamily="34" charset="-120"/>
              </a:rPr>
              <a:t>安寧緩和醫療條例第三條</a:t>
            </a:r>
            <a:endParaRPr kumimoji="0" lang="en-US" altLang="zh-TW" sz="2400" dirty="0">
              <a:latin typeface="微軟正黑體" pitchFamily="34" charset="-120"/>
              <a:ea typeface="微軟正黑體" pitchFamily="34" charset="-120"/>
            </a:endParaRPr>
          </a:p>
          <a:p>
            <a:pPr eaLnBrk="1" latinLnBrk="1" hangingPunct="1"/>
            <a:r>
              <a:rPr kumimoji="0" lang="zh-TW" altLang="zh-TW" sz="2400" dirty="0">
                <a:latin typeface="微軟正黑體" pitchFamily="34" charset="-120"/>
                <a:ea typeface="微軟正黑體" pitchFamily="34" charset="-120"/>
              </a:rPr>
              <a:t>末期病人：指罹患嚴重傷病，經醫師診斷認為不可治癒，且有醫學上之證據，近期內病程進行至死亡已不可避免者。</a:t>
            </a:r>
            <a:endParaRPr kumimoji="0" lang="zh-TW" altLang="en-US" sz="2400" dirty="0">
              <a:latin typeface="微軟正黑體" pitchFamily="34" charset="-120"/>
              <a:ea typeface="微軟正黑體" pitchFamily="34" charset="-120"/>
            </a:endParaRPr>
          </a:p>
        </p:txBody>
      </p:sp>
      <p:sp>
        <p:nvSpPr>
          <p:cNvPr id="6" name="內容版面配置區 2"/>
          <p:cNvSpPr txBox="1">
            <a:spLocks/>
          </p:cNvSpPr>
          <p:nvPr/>
        </p:nvSpPr>
        <p:spPr>
          <a:xfrm>
            <a:off x="395536" y="3617670"/>
            <a:ext cx="4042345" cy="2304376"/>
          </a:xfrm>
          <a:prstGeom prst="rect">
            <a:avLst/>
          </a:prstGeom>
          <a:noFill/>
          <a:ln>
            <a:solidFill>
              <a:srgbClr val="3366FF"/>
            </a:solidFill>
          </a:ln>
        </p:spPr>
        <p:txBody>
          <a:bodyPr>
            <a:normAutofit/>
          </a:bodyPr>
          <a:lstStyle/>
          <a:p>
            <a:pPr marL="342900" indent="-342900" fontAlgn="auto" latinLnBrk="1">
              <a:spcBef>
                <a:spcPts val="600"/>
              </a:spcBef>
              <a:spcAft>
                <a:spcPts val="0"/>
              </a:spcAft>
              <a:buFont typeface="Wingdings" pitchFamily="2" charset="2"/>
              <a:buChar char="p"/>
              <a:defRPr/>
            </a:pPr>
            <a:r>
              <a:rPr kumimoji="0" lang="zh-TW" altLang="en-US" sz="2400" dirty="0">
                <a:latin typeface="微軟正黑體" panose="020B0604030504040204" pitchFamily="34" charset="-120"/>
                <a:ea typeface="微軟正黑體" panose="020B0604030504040204" pitchFamily="34" charset="-120"/>
                <a:cs typeface="+mn-cs"/>
              </a:rPr>
              <a:t> </a:t>
            </a:r>
            <a:r>
              <a:rPr kumimoji="0" lang="zh-TW" altLang="zh-TW" sz="2400" dirty="0">
                <a:latin typeface="微軟正黑體" panose="020B0604030504040204" pitchFamily="34" charset="-120"/>
                <a:ea typeface="微軟正黑體" panose="020B0604030504040204" pitchFamily="34" charset="-120"/>
                <a:cs typeface="+mn-cs"/>
              </a:rPr>
              <a:t>處於不可逆轉之昏迷狀況。</a:t>
            </a:r>
          </a:p>
          <a:p>
            <a:pPr marL="342900" indent="-342900" fontAlgn="auto" latinLnBrk="1">
              <a:spcBef>
                <a:spcPts val="600"/>
              </a:spcBef>
              <a:spcAft>
                <a:spcPts val="0"/>
              </a:spcAft>
              <a:buFont typeface="Wingdings" pitchFamily="2" charset="2"/>
              <a:buChar char="p"/>
              <a:defRPr/>
            </a:pPr>
            <a:r>
              <a:rPr kumimoji="0" lang="zh-TW" altLang="en-US" sz="2400" dirty="0">
                <a:latin typeface="微軟正黑體" panose="020B0604030504040204" pitchFamily="34" charset="-120"/>
                <a:ea typeface="微軟正黑體" panose="020B0604030504040204" pitchFamily="34" charset="-120"/>
                <a:cs typeface="+mn-cs"/>
              </a:rPr>
              <a:t> </a:t>
            </a:r>
            <a:r>
              <a:rPr kumimoji="0" lang="zh-TW" altLang="zh-TW" sz="2400" dirty="0">
                <a:latin typeface="微軟正黑體" panose="020B0604030504040204" pitchFamily="34" charset="-120"/>
                <a:ea typeface="微軟正黑體" panose="020B0604030504040204" pitchFamily="34" charset="-120"/>
                <a:cs typeface="+mn-cs"/>
              </a:rPr>
              <a:t>永久植物人狀態。</a:t>
            </a:r>
          </a:p>
          <a:p>
            <a:pPr marL="342900" indent="-342900" fontAlgn="auto" latinLnBrk="1">
              <a:spcBef>
                <a:spcPts val="600"/>
              </a:spcBef>
              <a:spcAft>
                <a:spcPts val="0"/>
              </a:spcAft>
              <a:buFont typeface="Wingdings" pitchFamily="2" charset="2"/>
              <a:buChar char="p"/>
              <a:defRPr/>
            </a:pPr>
            <a:r>
              <a:rPr kumimoji="0" lang="zh-TW" altLang="en-US" sz="2400" dirty="0">
                <a:latin typeface="微軟正黑體" panose="020B0604030504040204" pitchFamily="34" charset="-120"/>
                <a:ea typeface="微軟正黑體" panose="020B0604030504040204" pitchFamily="34" charset="-120"/>
                <a:cs typeface="+mn-cs"/>
              </a:rPr>
              <a:t> </a:t>
            </a:r>
            <a:r>
              <a:rPr kumimoji="0" lang="zh-TW" altLang="zh-TW" sz="2400" dirty="0">
                <a:latin typeface="微軟正黑體" panose="020B0604030504040204" pitchFamily="34" charset="-120"/>
                <a:ea typeface="微軟正黑體" panose="020B0604030504040204" pitchFamily="34" charset="-120"/>
                <a:cs typeface="+mn-cs"/>
              </a:rPr>
              <a:t>極重度失智。</a:t>
            </a:r>
            <a:endParaRPr kumimoji="0" lang="en-US" altLang="zh-TW" sz="2400" dirty="0">
              <a:latin typeface="微軟正黑體" panose="020B0604030504040204" pitchFamily="34" charset="-120"/>
              <a:ea typeface="微軟正黑體" panose="020B0604030504040204" pitchFamily="34" charset="-120"/>
              <a:cs typeface="+mn-cs"/>
            </a:endParaRPr>
          </a:p>
          <a:p>
            <a:pPr fontAlgn="auto" latinLnBrk="1">
              <a:spcBef>
                <a:spcPts val="600"/>
              </a:spcBef>
              <a:spcAft>
                <a:spcPts val="0"/>
              </a:spcAft>
              <a:buFont typeface="Arial" charset="0"/>
              <a:buNone/>
              <a:defRPr/>
            </a:pPr>
            <a:r>
              <a:rPr kumimoji="0" lang="zh-TW" altLang="en-US" sz="2400" dirty="0">
                <a:latin typeface="微軟正黑體" panose="020B0604030504040204" pitchFamily="34" charset="-120"/>
                <a:ea typeface="微軟正黑體" panose="020B0604030504040204" pitchFamily="34" charset="-120"/>
                <a:cs typeface="+mn-cs"/>
              </a:rPr>
              <a:t>以上符合末期病人嗎？ </a:t>
            </a:r>
            <a:endParaRPr kumimoji="0" lang="en-US" altLang="zh-TW" sz="2400" dirty="0">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2067114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par>
                          <p:cTn id="10" fill="hold" nodeType="afterGroup">
                            <p:stCondLst>
                              <p:cond delay="5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1"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strVal val="#ppt_w*0.7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animEffect transition="in" filter="fade">
                                      <p:cBhvr>
                                        <p:cTn id="29" dur="500"/>
                                        <p:tgtEl>
                                          <p:spTgt spid="6"/>
                                        </p:tgtEl>
                                      </p:cBhvr>
                                    </p:animEffect>
                                  </p:childTnLst>
                                </p:cTn>
                              </p:par>
                            </p:childTnLst>
                          </p:cTn>
                        </p:par>
                        <p:par>
                          <p:cTn id="30" fill="hold" nodeType="afterGroup">
                            <p:stCondLst>
                              <p:cond delay="500"/>
                            </p:stCondLst>
                            <p:childTnLst>
                              <p:par>
                                <p:cTn id="31" presetID="5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strVal val="#ppt_w*0.70"/>
                                          </p:val>
                                        </p:tav>
                                        <p:tav tm="100000">
                                          <p:val>
                                            <p:strVal val="#ppt_w"/>
                                          </p:val>
                                        </p:tav>
                                      </p:tavLst>
                                    </p:anim>
                                    <p:anim calcmode="lin" valueType="num">
                                      <p:cBhvr>
                                        <p:cTn id="34" dur="1000" fill="hold"/>
                                        <p:tgtEl>
                                          <p:spTgt spid="4"/>
                                        </p:tgtEl>
                                        <p:attrNameLst>
                                          <p:attrName>ppt_h</p:attrName>
                                        </p:attrNameLst>
                                      </p:cBhvr>
                                      <p:tavLst>
                                        <p:tav tm="0">
                                          <p:val>
                                            <p:strVal val="#ppt_h"/>
                                          </p:val>
                                        </p:tav>
                                        <p:tav tm="100000">
                                          <p:val>
                                            <p:strVal val="#ppt_h"/>
                                          </p:val>
                                        </p:tav>
                                      </p:tavLst>
                                    </p:anim>
                                    <p:animEffect transition="in" filter="fade">
                                      <p:cBhvr>
                                        <p:cTn id="3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0" y="857451"/>
            <a:ext cx="6858000" cy="5143098"/>
          </a:xfrm>
          <a:prstGeom prst="rect">
            <a:avLst/>
          </a:prstGeom>
        </p:spPr>
      </p:pic>
      <p:pic>
        <p:nvPicPr>
          <p:cNvPr id="7" name="圖片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3000" y="857451"/>
            <a:ext cx="6858000" cy="5143098"/>
          </a:xfrm>
          <a:prstGeom prst="rect">
            <a:avLst/>
          </a:prstGeom>
        </p:spPr>
      </p:pic>
      <p:pic>
        <p:nvPicPr>
          <p:cNvPr id="8" name="圖片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3000" y="857451"/>
            <a:ext cx="6858000" cy="5143098"/>
          </a:xfrm>
          <a:prstGeom prst="rect">
            <a:avLst/>
          </a:prstGeom>
        </p:spPr>
      </p:pic>
      <p:pic>
        <p:nvPicPr>
          <p:cNvPr id="9" name="圖片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43000" y="857451"/>
            <a:ext cx="6858000" cy="5143098"/>
          </a:xfrm>
          <a:prstGeom prst="rect">
            <a:avLst/>
          </a:prstGeom>
        </p:spPr>
      </p:pic>
      <p:pic>
        <p:nvPicPr>
          <p:cNvPr id="10" name="圖片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1841" y="134890"/>
            <a:ext cx="8617289" cy="6462462"/>
          </a:xfrm>
          <a:prstGeom prst="rect">
            <a:avLst/>
          </a:prstGeom>
        </p:spPr>
      </p:pic>
    </p:spTree>
    <p:extLst>
      <p:ext uri="{BB962C8B-B14F-4D97-AF65-F5344CB8AC3E}">
        <p14:creationId xmlns:p14="http://schemas.microsoft.com/office/powerpoint/2010/main" val="2360095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94218"/>
            <a:ext cx="3189288" cy="5014383"/>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kumimoji="0" lang="zh-TW" altLang="en-US"/>
          </a:p>
        </p:txBody>
      </p:sp>
      <p:sp>
        <p:nvSpPr>
          <p:cNvPr id="19459" name="矩形 3"/>
          <p:cNvSpPr>
            <a:spLocks noChangeArrowheads="1"/>
          </p:cNvSpPr>
          <p:nvPr/>
        </p:nvSpPr>
        <p:spPr bwMode="auto">
          <a:xfrm>
            <a:off x="762001" y="685800"/>
            <a:ext cx="2722563"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Arial Unicode MS" pitchFamily="34" charset="-120"/>
                <a:cs typeface="Arial Unicode MS" pitchFamily="34" charset="-120"/>
              </a:defRPr>
            </a:lvl1pPr>
            <a:lvl2pPr marL="742950" indent="-285750" eaLnBrk="0" hangingPunct="0">
              <a:defRPr kumimoji="1">
                <a:solidFill>
                  <a:schemeClr val="tx1"/>
                </a:solidFill>
                <a:latin typeface="Arial" pitchFamily="34" charset="0"/>
                <a:ea typeface="Arial Unicode MS" pitchFamily="34" charset="-120"/>
                <a:cs typeface="Arial Unicode MS" pitchFamily="34" charset="-120"/>
              </a:defRPr>
            </a:lvl2pPr>
            <a:lvl3pPr marL="1143000" indent="-228600" eaLnBrk="0" hangingPunct="0">
              <a:defRPr kumimoji="1">
                <a:solidFill>
                  <a:schemeClr val="tx1"/>
                </a:solidFill>
                <a:latin typeface="Arial" pitchFamily="34" charset="0"/>
                <a:ea typeface="Arial Unicode MS" pitchFamily="34" charset="-120"/>
                <a:cs typeface="Arial Unicode MS" pitchFamily="34" charset="-120"/>
              </a:defRPr>
            </a:lvl3pPr>
            <a:lvl4pPr marL="1600200" indent="-228600" eaLnBrk="0" hangingPunct="0">
              <a:defRPr kumimoji="1">
                <a:solidFill>
                  <a:schemeClr val="tx1"/>
                </a:solidFill>
                <a:latin typeface="Arial" pitchFamily="34" charset="0"/>
                <a:ea typeface="Arial Unicode MS" pitchFamily="34" charset="-120"/>
                <a:cs typeface="Arial Unicode MS" pitchFamily="34" charset="-120"/>
              </a:defRPr>
            </a:lvl4pPr>
            <a:lvl5pPr marL="2057400" indent="-228600" eaLnBrk="0" hangingPunct="0">
              <a:defRPr kumimoji="1">
                <a:solidFill>
                  <a:schemeClr val="tx1"/>
                </a:solidFill>
                <a:latin typeface="Arial"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9pPr>
          </a:lstStyle>
          <a:p>
            <a:pPr eaLnBrk="1" latinLnBrk="1" hangingPunct="1"/>
            <a:r>
              <a:rPr lang="zh-TW" altLang="en-US" sz="3200" b="1">
                <a:solidFill>
                  <a:srgbClr val="0070C0"/>
                </a:solidFill>
                <a:latin typeface="微軟正黑體" pitchFamily="34" charset="-120"/>
                <a:ea typeface="微軟正黑體" pitchFamily="34" charset="-120"/>
              </a:rPr>
              <a:t>亞洲第一部</a:t>
            </a:r>
            <a:endParaRPr lang="en-US" altLang="zh-TW" sz="2000" b="1">
              <a:latin typeface="微軟正黑體" pitchFamily="34" charset="-120"/>
              <a:ea typeface="微軟正黑體" pitchFamily="34" charset="-120"/>
            </a:endParaRPr>
          </a:p>
          <a:p>
            <a:pPr eaLnBrk="1" latinLnBrk="1" hangingPunct="1">
              <a:lnSpc>
                <a:spcPct val="150000"/>
              </a:lnSpc>
              <a:spcBef>
                <a:spcPts val="1800"/>
              </a:spcBef>
            </a:pPr>
            <a:r>
              <a:rPr lang="en-US" altLang="zh-TW" sz="2000" b="1">
                <a:latin typeface="微軟正黑體" pitchFamily="34" charset="-120"/>
                <a:ea typeface="微軟正黑體" pitchFamily="34" charset="-120"/>
              </a:rPr>
              <a:t>【</a:t>
            </a:r>
            <a:r>
              <a:rPr lang="zh-TW" altLang="en-US" sz="2000" b="1">
                <a:latin typeface="微軟正黑體" pitchFamily="34" charset="-120"/>
                <a:ea typeface="微軟正黑體" pitchFamily="34" charset="-120"/>
              </a:rPr>
              <a:t>制定日期</a:t>
            </a:r>
            <a:r>
              <a:rPr lang="en-US" altLang="zh-TW" sz="2000" b="1">
                <a:latin typeface="微軟正黑體" pitchFamily="34" charset="-120"/>
                <a:ea typeface="微軟正黑體" pitchFamily="34" charset="-120"/>
              </a:rPr>
              <a:t>】</a:t>
            </a:r>
          </a:p>
          <a:p>
            <a:pPr eaLnBrk="1" latinLnBrk="1" hangingPunct="1">
              <a:lnSpc>
                <a:spcPct val="150000"/>
              </a:lnSpc>
            </a:pPr>
            <a:r>
              <a:rPr lang="zh-TW" altLang="en-US" sz="2000" b="1">
                <a:latin typeface="微軟正黑體" pitchFamily="34" charset="-120"/>
                <a:ea typeface="微軟正黑體" pitchFamily="34" charset="-120"/>
              </a:rPr>
              <a:t>民國</a:t>
            </a:r>
            <a:r>
              <a:rPr lang="en-US" altLang="zh-TW" sz="2000" b="1">
                <a:latin typeface="微軟正黑體" pitchFamily="34" charset="-120"/>
                <a:ea typeface="微軟正黑體" pitchFamily="34" charset="-120"/>
              </a:rPr>
              <a:t>104</a:t>
            </a:r>
            <a:r>
              <a:rPr lang="zh-TW" altLang="en-US" sz="2000" b="1">
                <a:latin typeface="微軟正黑體" pitchFamily="34" charset="-120"/>
                <a:ea typeface="微軟正黑體" pitchFamily="34" charset="-120"/>
              </a:rPr>
              <a:t>年</a:t>
            </a:r>
            <a:r>
              <a:rPr lang="en-US" altLang="zh-TW" sz="2000" b="1">
                <a:latin typeface="微軟正黑體" pitchFamily="34" charset="-120"/>
                <a:ea typeface="微軟正黑體" pitchFamily="34" charset="-120"/>
              </a:rPr>
              <a:t>12</a:t>
            </a:r>
            <a:r>
              <a:rPr lang="zh-TW" altLang="en-US" sz="2000" b="1">
                <a:latin typeface="微軟正黑體" pitchFamily="34" charset="-120"/>
                <a:ea typeface="微軟正黑體" pitchFamily="34" charset="-120"/>
              </a:rPr>
              <a:t>月</a:t>
            </a:r>
            <a:r>
              <a:rPr lang="en-US" altLang="zh-TW" sz="2000" b="1">
                <a:latin typeface="微軟正黑體" pitchFamily="34" charset="-120"/>
                <a:ea typeface="微軟正黑體" pitchFamily="34" charset="-120"/>
              </a:rPr>
              <a:t>18</a:t>
            </a:r>
            <a:r>
              <a:rPr lang="zh-TW" altLang="en-US" sz="2000" b="1">
                <a:latin typeface="微軟正黑體" pitchFamily="34" charset="-120"/>
                <a:ea typeface="微軟正黑體" pitchFamily="34" charset="-120"/>
              </a:rPr>
              <a:t>日 </a:t>
            </a:r>
          </a:p>
          <a:p>
            <a:pPr eaLnBrk="1" latinLnBrk="1" hangingPunct="1">
              <a:lnSpc>
                <a:spcPct val="150000"/>
              </a:lnSpc>
              <a:spcBef>
                <a:spcPts val="600"/>
              </a:spcBef>
            </a:pPr>
            <a:r>
              <a:rPr lang="en-US" altLang="zh-TW" sz="2000" b="1">
                <a:latin typeface="微軟正黑體" pitchFamily="34" charset="-120"/>
                <a:ea typeface="微軟正黑體" pitchFamily="34" charset="-120"/>
              </a:rPr>
              <a:t>【</a:t>
            </a:r>
            <a:r>
              <a:rPr lang="zh-TW" altLang="en-US" sz="2000" b="1">
                <a:latin typeface="微軟正黑體" pitchFamily="34" charset="-120"/>
                <a:ea typeface="微軟正黑體" pitchFamily="34" charset="-120"/>
              </a:rPr>
              <a:t>公布日期</a:t>
            </a:r>
            <a:r>
              <a:rPr lang="en-US" altLang="zh-TW" sz="2000" b="1">
                <a:latin typeface="微軟正黑體" pitchFamily="34" charset="-120"/>
                <a:ea typeface="微軟正黑體" pitchFamily="34" charset="-120"/>
              </a:rPr>
              <a:t>】</a:t>
            </a:r>
          </a:p>
          <a:p>
            <a:pPr eaLnBrk="1" latinLnBrk="1" hangingPunct="1">
              <a:lnSpc>
                <a:spcPct val="150000"/>
              </a:lnSpc>
            </a:pPr>
            <a:r>
              <a:rPr lang="zh-TW" altLang="en-US" sz="2000" b="1">
                <a:latin typeface="微軟正黑體" pitchFamily="34" charset="-120"/>
                <a:ea typeface="微軟正黑體" pitchFamily="34" charset="-120"/>
              </a:rPr>
              <a:t>民國</a:t>
            </a:r>
            <a:r>
              <a:rPr lang="en-US" altLang="zh-TW" sz="2000" b="1">
                <a:latin typeface="微軟正黑體" pitchFamily="34" charset="-120"/>
                <a:ea typeface="微軟正黑體" pitchFamily="34" charset="-120"/>
              </a:rPr>
              <a:t>105</a:t>
            </a:r>
            <a:r>
              <a:rPr lang="zh-TW" altLang="en-US" sz="2000" b="1">
                <a:latin typeface="微軟正黑體" pitchFamily="34" charset="-120"/>
                <a:ea typeface="微軟正黑體" pitchFamily="34" charset="-120"/>
              </a:rPr>
              <a:t>年</a:t>
            </a:r>
            <a:r>
              <a:rPr lang="en-US" altLang="zh-TW" sz="2000" b="1">
                <a:latin typeface="微軟正黑體" pitchFamily="34" charset="-120"/>
                <a:ea typeface="微軟正黑體" pitchFamily="34" charset="-120"/>
              </a:rPr>
              <a:t>1</a:t>
            </a:r>
            <a:r>
              <a:rPr lang="zh-TW" altLang="en-US" sz="2000" b="1">
                <a:latin typeface="微軟正黑體" pitchFamily="34" charset="-120"/>
                <a:ea typeface="微軟正黑體" pitchFamily="34" charset="-120"/>
              </a:rPr>
              <a:t>月</a:t>
            </a:r>
            <a:r>
              <a:rPr lang="en-US" altLang="zh-TW" sz="2000" b="1">
                <a:latin typeface="微軟正黑體" pitchFamily="34" charset="-120"/>
                <a:ea typeface="微軟正黑體" pitchFamily="34" charset="-120"/>
              </a:rPr>
              <a:t>6</a:t>
            </a:r>
            <a:r>
              <a:rPr lang="zh-TW" altLang="en-US" sz="2000" b="1">
                <a:latin typeface="微軟正黑體" pitchFamily="34" charset="-120"/>
                <a:ea typeface="微軟正黑體" pitchFamily="34" charset="-120"/>
              </a:rPr>
              <a:t>日</a:t>
            </a:r>
            <a:endParaRPr lang="en-US" altLang="zh-TW" sz="2000" b="1">
              <a:latin typeface="微軟正黑體" pitchFamily="34" charset="-120"/>
              <a:ea typeface="微軟正黑體" pitchFamily="34" charset="-120"/>
            </a:endParaRPr>
          </a:p>
          <a:p>
            <a:pPr eaLnBrk="1" latinLnBrk="1" hangingPunct="1">
              <a:lnSpc>
                <a:spcPct val="150000"/>
              </a:lnSpc>
              <a:spcBef>
                <a:spcPts val="600"/>
              </a:spcBef>
            </a:pPr>
            <a:r>
              <a:rPr lang="en-US" altLang="zh-TW" sz="2000" b="1">
                <a:latin typeface="微軟正黑體" pitchFamily="34" charset="-120"/>
                <a:ea typeface="微軟正黑體" pitchFamily="34" charset="-120"/>
              </a:rPr>
              <a:t>【</a:t>
            </a:r>
            <a:r>
              <a:rPr lang="zh-TW" altLang="en-US" sz="2000" b="1">
                <a:latin typeface="微軟正黑體" pitchFamily="34" charset="-120"/>
                <a:ea typeface="微軟正黑體" pitchFamily="34" charset="-120"/>
              </a:rPr>
              <a:t>實施日期</a:t>
            </a:r>
            <a:r>
              <a:rPr lang="en-US" altLang="zh-TW" sz="2000" b="1">
                <a:latin typeface="微軟正黑體" pitchFamily="34" charset="-120"/>
                <a:ea typeface="微軟正黑體" pitchFamily="34" charset="-120"/>
              </a:rPr>
              <a:t>】</a:t>
            </a:r>
          </a:p>
          <a:p>
            <a:pPr eaLnBrk="1" latinLnBrk="1" hangingPunct="1">
              <a:lnSpc>
                <a:spcPct val="150000"/>
              </a:lnSpc>
            </a:pPr>
            <a:r>
              <a:rPr lang="zh-TW" altLang="en-US" sz="2000" b="1">
                <a:latin typeface="微軟正黑體" pitchFamily="34" charset="-120"/>
                <a:ea typeface="微軟正黑體" pitchFamily="34" charset="-120"/>
              </a:rPr>
              <a:t>民國</a:t>
            </a:r>
            <a:r>
              <a:rPr lang="en-US" altLang="zh-TW" sz="2000" b="1">
                <a:latin typeface="微軟正黑體" pitchFamily="34" charset="-120"/>
                <a:ea typeface="微軟正黑體" pitchFamily="34" charset="-120"/>
              </a:rPr>
              <a:t>108</a:t>
            </a:r>
            <a:r>
              <a:rPr lang="zh-TW" altLang="en-US" sz="2000" b="1">
                <a:latin typeface="微軟正黑體" pitchFamily="34" charset="-120"/>
                <a:ea typeface="微軟正黑體" pitchFamily="34" charset="-120"/>
              </a:rPr>
              <a:t>年</a:t>
            </a:r>
            <a:r>
              <a:rPr lang="en-US" altLang="zh-TW" sz="2000" b="1">
                <a:latin typeface="微軟正黑體" pitchFamily="34" charset="-120"/>
                <a:ea typeface="微軟正黑體" pitchFamily="34" charset="-120"/>
              </a:rPr>
              <a:t>1</a:t>
            </a:r>
            <a:r>
              <a:rPr lang="zh-TW" altLang="en-US" sz="2000" b="1">
                <a:latin typeface="微軟正黑體" pitchFamily="34" charset="-120"/>
                <a:ea typeface="微軟正黑體" pitchFamily="34" charset="-120"/>
              </a:rPr>
              <a:t>月</a:t>
            </a:r>
            <a:r>
              <a:rPr lang="en-US" altLang="zh-TW" sz="2000" b="1">
                <a:latin typeface="微軟正黑體" pitchFamily="34" charset="-120"/>
                <a:ea typeface="微軟正黑體" pitchFamily="34" charset="-120"/>
              </a:rPr>
              <a:t>6</a:t>
            </a:r>
            <a:r>
              <a:rPr lang="zh-TW" altLang="en-US" sz="2000" b="1">
                <a:latin typeface="微軟正黑體" pitchFamily="34" charset="-120"/>
                <a:ea typeface="微軟正黑體" pitchFamily="34" charset="-120"/>
              </a:rPr>
              <a:t>日</a:t>
            </a:r>
            <a:endParaRPr lang="en-US" altLang="zh-TW" sz="2000" b="1">
              <a:latin typeface="微軟正黑體" pitchFamily="34" charset="-120"/>
              <a:ea typeface="微軟正黑體" pitchFamily="34" charset="-120"/>
            </a:endParaRPr>
          </a:p>
          <a:p>
            <a:pPr eaLnBrk="1" latinLnBrk="1" hangingPunct="1"/>
            <a:endParaRPr lang="en-US" altLang="zh-TW" sz="3600" b="1">
              <a:solidFill>
                <a:srgbClr val="0070C0"/>
              </a:solidFill>
              <a:latin typeface="微軟正黑體" pitchFamily="34" charset="-120"/>
              <a:ea typeface="微軟正黑體" pitchFamily="34" charset="-120"/>
            </a:endParaRPr>
          </a:p>
        </p:txBody>
      </p:sp>
      <p:sp>
        <p:nvSpPr>
          <p:cNvPr id="19460" name="文字方塊 1"/>
          <p:cNvSpPr txBox="1">
            <a:spLocks noChangeArrowheads="1"/>
          </p:cNvSpPr>
          <p:nvPr/>
        </p:nvSpPr>
        <p:spPr bwMode="auto">
          <a:xfrm>
            <a:off x="3810001" y="1949451"/>
            <a:ext cx="5083175"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Arial Unicode MS" pitchFamily="34" charset="-120"/>
                <a:cs typeface="Arial Unicode MS" pitchFamily="34" charset="-120"/>
              </a:defRPr>
            </a:lvl1pPr>
            <a:lvl2pPr marL="742950" indent="-285750" eaLnBrk="0" hangingPunct="0">
              <a:defRPr kumimoji="1">
                <a:solidFill>
                  <a:schemeClr val="tx1"/>
                </a:solidFill>
                <a:latin typeface="Arial" pitchFamily="34" charset="0"/>
                <a:ea typeface="Arial Unicode MS" pitchFamily="34" charset="-120"/>
                <a:cs typeface="Arial Unicode MS" pitchFamily="34" charset="-120"/>
              </a:defRPr>
            </a:lvl2pPr>
            <a:lvl3pPr marL="1143000" indent="-228600" eaLnBrk="0" hangingPunct="0">
              <a:defRPr kumimoji="1">
                <a:solidFill>
                  <a:schemeClr val="tx1"/>
                </a:solidFill>
                <a:latin typeface="Arial" pitchFamily="34" charset="0"/>
                <a:ea typeface="Arial Unicode MS" pitchFamily="34" charset="-120"/>
                <a:cs typeface="Arial Unicode MS" pitchFamily="34" charset="-120"/>
              </a:defRPr>
            </a:lvl3pPr>
            <a:lvl4pPr marL="1600200" indent="-228600" eaLnBrk="0" hangingPunct="0">
              <a:defRPr kumimoji="1">
                <a:solidFill>
                  <a:schemeClr val="tx1"/>
                </a:solidFill>
                <a:latin typeface="Arial" pitchFamily="34" charset="0"/>
                <a:ea typeface="Arial Unicode MS" pitchFamily="34" charset="-120"/>
                <a:cs typeface="Arial Unicode MS" pitchFamily="34" charset="-120"/>
              </a:defRPr>
            </a:lvl4pPr>
            <a:lvl5pPr marL="2057400" indent="-228600" eaLnBrk="0" hangingPunct="0">
              <a:defRPr kumimoji="1">
                <a:solidFill>
                  <a:schemeClr val="tx1"/>
                </a:solidFill>
                <a:latin typeface="Arial"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9pPr>
          </a:lstStyle>
          <a:p>
            <a:pPr algn="ctr" eaLnBrk="1" latinLnBrk="1" hangingPunct="1">
              <a:spcAft>
                <a:spcPts val="1200"/>
              </a:spcAft>
            </a:pPr>
            <a:r>
              <a:rPr kumimoji="0" lang="zh-TW" altLang="en-US" sz="2800" b="1">
                <a:solidFill>
                  <a:srgbClr val="C00000"/>
                </a:solidFill>
                <a:latin typeface="微軟正黑體" pitchFamily="34" charset="-120"/>
                <a:ea typeface="微軟正黑體" pitchFamily="34" charset="-120"/>
              </a:rPr>
              <a:t>三大立法目的與精神：</a:t>
            </a:r>
            <a:endParaRPr kumimoji="0" lang="en-US" altLang="zh-TW" sz="2800" b="1">
              <a:solidFill>
                <a:srgbClr val="C00000"/>
              </a:solidFill>
              <a:latin typeface="微軟正黑體" pitchFamily="34" charset="-120"/>
              <a:ea typeface="微軟正黑體" pitchFamily="34" charset="-120"/>
            </a:endParaRPr>
          </a:p>
          <a:p>
            <a:pPr algn="ctr" eaLnBrk="1" latinLnBrk="1" hangingPunct="1">
              <a:lnSpc>
                <a:spcPct val="150000"/>
              </a:lnSpc>
            </a:pPr>
            <a:r>
              <a:rPr kumimoji="0" lang="zh-TW" altLang="en-US" sz="2800" b="1">
                <a:solidFill>
                  <a:srgbClr val="C00000"/>
                </a:solidFill>
                <a:latin typeface="微軟正黑體" pitchFamily="34" charset="-120"/>
                <a:ea typeface="微軟正黑體" pitchFamily="34" charset="-120"/>
              </a:rPr>
              <a:t>尊重病人醫療自主、</a:t>
            </a:r>
            <a:endParaRPr kumimoji="0" lang="en-US" altLang="zh-TW" sz="2800" b="1">
              <a:solidFill>
                <a:srgbClr val="C00000"/>
              </a:solidFill>
              <a:latin typeface="微軟正黑體" pitchFamily="34" charset="-120"/>
              <a:ea typeface="微軟正黑體" pitchFamily="34" charset="-120"/>
            </a:endParaRPr>
          </a:p>
          <a:p>
            <a:pPr algn="ctr" eaLnBrk="1" latinLnBrk="1" hangingPunct="1">
              <a:lnSpc>
                <a:spcPct val="150000"/>
              </a:lnSpc>
            </a:pPr>
            <a:r>
              <a:rPr kumimoji="0" lang="zh-TW" altLang="en-US" sz="2800" b="1">
                <a:solidFill>
                  <a:srgbClr val="C00000"/>
                </a:solidFill>
                <a:latin typeface="微軟正黑體" pitchFamily="34" charset="-120"/>
                <a:ea typeface="微軟正黑體" pitchFamily="34" charset="-120"/>
              </a:rPr>
              <a:t>保障善終權益，</a:t>
            </a:r>
            <a:endParaRPr kumimoji="0" lang="en-US" altLang="zh-TW" sz="2800" b="1">
              <a:solidFill>
                <a:srgbClr val="C00000"/>
              </a:solidFill>
              <a:latin typeface="微軟正黑體" pitchFamily="34" charset="-120"/>
              <a:ea typeface="微軟正黑體" pitchFamily="34" charset="-120"/>
            </a:endParaRPr>
          </a:p>
          <a:p>
            <a:pPr algn="ctr" eaLnBrk="1" latinLnBrk="1" hangingPunct="1">
              <a:lnSpc>
                <a:spcPct val="150000"/>
              </a:lnSpc>
            </a:pPr>
            <a:r>
              <a:rPr kumimoji="0" lang="zh-TW" altLang="en-US" sz="2800" b="1">
                <a:solidFill>
                  <a:srgbClr val="C00000"/>
                </a:solidFill>
                <a:latin typeface="微軟正黑體" pitchFamily="34" charset="-120"/>
                <a:ea typeface="微軟正黑體" pitchFamily="34" charset="-120"/>
              </a:rPr>
              <a:t>促進醫病關係和諧</a:t>
            </a:r>
          </a:p>
        </p:txBody>
      </p:sp>
      <p:sp>
        <p:nvSpPr>
          <p:cNvPr id="9" name="矩形 8"/>
          <p:cNvSpPr/>
          <p:nvPr/>
        </p:nvSpPr>
        <p:spPr>
          <a:xfrm>
            <a:off x="3640138" y="1947334"/>
            <a:ext cx="169862" cy="2366433"/>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kumimoji="0" lang="zh-TW" altLang="en-US"/>
          </a:p>
        </p:txBody>
      </p:sp>
      <p:sp>
        <p:nvSpPr>
          <p:cNvPr id="19462" name="矩形 2"/>
          <p:cNvSpPr>
            <a:spLocks noChangeArrowheads="1"/>
          </p:cNvSpPr>
          <p:nvPr/>
        </p:nvSpPr>
        <p:spPr bwMode="auto">
          <a:xfrm>
            <a:off x="3810001" y="685800"/>
            <a:ext cx="50831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Arial Unicode MS" pitchFamily="34" charset="-120"/>
                <a:cs typeface="Arial Unicode MS" pitchFamily="34" charset="-120"/>
              </a:defRPr>
            </a:lvl1pPr>
            <a:lvl2pPr marL="742950" indent="-285750" eaLnBrk="0" hangingPunct="0">
              <a:defRPr kumimoji="1">
                <a:solidFill>
                  <a:schemeClr val="tx1"/>
                </a:solidFill>
                <a:latin typeface="Arial" pitchFamily="34" charset="0"/>
                <a:ea typeface="Arial Unicode MS" pitchFamily="34" charset="-120"/>
                <a:cs typeface="Arial Unicode MS" pitchFamily="34" charset="-120"/>
              </a:defRPr>
            </a:lvl2pPr>
            <a:lvl3pPr marL="1143000" indent="-228600" eaLnBrk="0" hangingPunct="0">
              <a:defRPr kumimoji="1">
                <a:solidFill>
                  <a:schemeClr val="tx1"/>
                </a:solidFill>
                <a:latin typeface="Arial" pitchFamily="34" charset="0"/>
                <a:ea typeface="Arial Unicode MS" pitchFamily="34" charset="-120"/>
                <a:cs typeface="Arial Unicode MS" pitchFamily="34" charset="-120"/>
              </a:defRPr>
            </a:lvl3pPr>
            <a:lvl4pPr marL="1600200" indent="-228600" eaLnBrk="0" hangingPunct="0">
              <a:defRPr kumimoji="1">
                <a:solidFill>
                  <a:schemeClr val="tx1"/>
                </a:solidFill>
                <a:latin typeface="Arial" pitchFamily="34" charset="0"/>
                <a:ea typeface="Arial Unicode MS" pitchFamily="34" charset="-120"/>
                <a:cs typeface="Arial Unicode MS" pitchFamily="34" charset="-120"/>
              </a:defRPr>
            </a:lvl4pPr>
            <a:lvl5pPr marL="2057400" indent="-228600" eaLnBrk="0" hangingPunct="0">
              <a:defRPr kumimoji="1">
                <a:solidFill>
                  <a:schemeClr val="tx1"/>
                </a:solidFill>
                <a:latin typeface="Arial"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9pPr>
          </a:lstStyle>
          <a:p>
            <a:pPr algn="ctr" eaLnBrk="1" latinLnBrk="1" hangingPunct="1"/>
            <a:r>
              <a:rPr lang="zh-TW" altLang="en-US" sz="4400" b="1">
                <a:solidFill>
                  <a:srgbClr val="6E3918"/>
                </a:solidFill>
                <a:latin typeface="微軟正黑體" pitchFamily="34" charset="-120"/>
                <a:ea typeface="微軟正黑體" pitchFamily="34" charset="-120"/>
              </a:rPr>
              <a:t>病人自主權利法</a:t>
            </a:r>
            <a:endParaRPr lang="en-US" altLang="zh-TW" sz="4400" b="1">
              <a:solidFill>
                <a:srgbClr val="6E3918"/>
              </a:solidFill>
              <a:latin typeface="微軟正黑體" pitchFamily="34" charset="-120"/>
              <a:ea typeface="微軟正黑體" pitchFamily="34" charset="-120"/>
            </a:endParaRPr>
          </a:p>
        </p:txBody>
      </p:sp>
      <p:pic>
        <p:nvPicPr>
          <p:cNvPr id="19463" name="Picture 2" descr="N:\2018活動\2018病主法計畫\05-ACP訓練課程\課程海報\預立醫療照護諮商人員訓練課程海報-6_空白.jpg"/>
          <p:cNvPicPr>
            <a:picLocks noChangeAspect="1" noChangeArrowheads="1"/>
          </p:cNvPicPr>
          <p:nvPr/>
        </p:nvPicPr>
        <p:blipFill>
          <a:blip r:embed="rId3">
            <a:extLst>
              <a:ext uri="{28A0092B-C50C-407E-A947-70E740481C1C}">
                <a14:useLocalDpi xmlns:a14="http://schemas.microsoft.com/office/drawing/2010/main" val="0"/>
              </a:ext>
            </a:extLst>
          </a:blip>
          <a:srcRect t="98711"/>
          <a:stretch>
            <a:fillRect/>
          </a:stretch>
        </p:blipFill>
        <p:spPr bwMode="auto">
          <a:xfrm>
            <a:off x="1" y="6639985"/>
            <a:ext cx="9180513" cy="22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圖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7963" y="1862667"/>
            <a:ext cx="735012" cy="88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圖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7963" y="3158068"/>
            <a:ext cx="735012" cy="87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圖片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6" y="4516968"/>
            <a:ext cx="735013" cy="87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7" name="群組 12"/>
          <p:cNvGrpSpPr>
            <a:grpSpLocks/>
          </p:cNvGrpSpPr>
          <p:nvPr/>
        </p:nvGrpSpPr>
        <p:grpSpPr bwMode="auto">
          <a:xfrm>
            <a:off x="74734" y="6348207"/>
            <a:ext cx="1465929" cy="357054"/>
            <a:chOff x="75356" y="4761485"/>
            <a:chExt cx="1464747" cy="266971"/>
          </a:xfrm>
        </p:grpSpPr>
        <p:sp>
          <p:nvSpPr>
            <p:cNvPr id="14" name="文字方塊 13"/>
            <p:cNvSpPr txBox="1">
              <a:spLocks noChangeAspect="1"/>
            </p:cNvSpPr>
            <p:nvPr/>
          </p:nvSpPr>
          <p:spPr>
            <a:xfrm>
              <a:off x="75356" y="4761485"/>
              <a:ext cx="448661" cy="266971"/>
            </a:xfrm>
            <a:prstGeom prst="ellipse">
              <a:avLst/>
            </a:prstGeom>
            <a:solidFill>
              <a:srgbClr val="C00000"/>
            </a:solidFill>
          </p:spPr>
          <p:txBody>
            <a:bodyPr wrap="none" anchor="ctr">
              <a:spAutoFit/>
            </a:bodyPr>
            <a:lstStyle/>
            <a:p>
              <a:pPr algn="ctr" fontAlgn="auto" latinLnBrk="1">
                <a:spcBef>
                  <a:spcPts val="0"/>
                </a:spcBef>
                <a:spcAft>
                  <a:spcPts val="0"/>
                </a:spcAft>
                <a:defRPr/>
              </a:pPr>
              <a:r>
                <a:rPr kumimoji="0" lang="zh-TW" altLang="en-US" sz="1050" dirty="0">
                  <a:solidFill>
                    <a:schemeClr val="bg1"/>
                  </a:solidFill>
                  <a:latin typeface="Gen Jyuu Gothic Monospace Bold" panose="020B0609020203020207" pitchFamily="49" charset="-120"/>
                  <a:ea typeface="Gen Jyuu Gothic Monospace Bold" panose="020B0609020203020207" pitchFamily="49" charset="-120"/>
                  <a:cs typeface="Gen Jyuu Gothic Monospace Bold" panose="020B0609020203020207" pitchFamily="49" charset="-120"/>
                </a:rPr>
                <a:t>Ａ</a:t>
              </a:r>
            </a:p>
          </p:txBody>
        </p:sp>
        <p:sp>
          <p:nvSpPr>
            <p:cNvPr id="19469" name="文字方塊 14"/>
            <p:cNvSpPr txBox="1">
              <a:spLocks noChangeArrowheads="1"/>
            </p:cNvSpPr>
            <p:nvPr/>
          </p:nvSpPr>
          <p:spPr bwMode="auto">
            <a:xfrm>
              <a:off x="423390" y="4774029"/>
              <a:ext cx="1116713" cy="25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Arial Unicode MS" pitchFamily="34" charset="-120"/>
                  <a:cs typeface="Arial Unicode MS" pitchFamily="34" charset="-120"/>
                </a:defRPr>
              </a:lvl1pPr>
              <a:lvl2pPr marL="742950" indent="-285750" eaLnBrk="0" hangingPunct="0">
                <a:defRPr kumimoji="1">
                  <a:solidFill>
                    <a:schemeClr val="tx1"/>
                  </a:solidFill>
                  <a:latin typeface="Arial" pitchFamily="34" charset="0"/>
                  <a:ea typeface="Arial Unicode MS" pitchFamily="34" charset="-120"/>
                  <a:cs typeface="Arial Unicode MS" pitchFamily="34" charset="-120"/>
                </a:defRPr>
              </a:lvl2pPr>
              <a:lvl3pPr marL="1143000" indent="-228600" eaLnBrk="0" hangingPunct="0">
                <a:defRPr kumimoji="1">
                  <a:solidFill>
                    <a:schemeClr val="tx1"/>
                  </a:solidFill>
                  <a:latin typeface="Arial" pitchFamily="34" charset="0"/>
                  <a:ea typeface="Arial Unicode MS" pitchFamily="34" charset="-120"/>
                  <a:cs typeface="Arial Unicode MS" pitchFamily="34" charset="-120"/>
                </a:defRPr>
              </a:lvl3pPr>
              <a:lvl4pPr marL="1600200" indent="-228600" eaLnBrk="0" hangingPunct="0">
                <a:defRPr kumimoji="1">
                  <a:solidFill>
                    <a:schemeClr val="tx1"/>
                  </a:solidFill>
                  <a:latin typeface="Arial" pitchFamily="34" charset="0"/>
                  <a:ea typeface="Arial Unicode MS" pitchFamily="34" charset="-120"/>
                  <a:cs typeface="Arial Unicode MS" pitchFamily="34" charset="-120"/>
                </a:defRPr>
              </a:lvl4pPr>
              <a:lvl5pPr marL="2057400" indent="-228600" eaLnBrk="0" hangingPunct="0">
                <a:defRPr kumimoji="1">
                  <a:solidFill>
                    <a:schemeClr val="tx1"/>
                  </a:solidFill>
                  <a:latin typeface="Arial"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9pPr>
            </a:lstStyle>
            <a:p>
              <a:pPr eaLnBrk="1" latinLnBrk="1" hangingPunct="1"/>
              <a:r>
                <a:rPr kumimoji="0" lang="zh-TW" altLang="en-US" sz="1600">
                  <a:solidFill>
                    <a:srgbClr val="C00000"/>
                  </a:solidFill>
                  <a:latin typeface="Gen Jyuu Gothic Monospace Bold" pitchFamily="49" charset="-120"/>
                  <a:ea typeface="Gen Jyuu Gothic Monospace Bold" pitchFamily="49" charset="-120"/>
                </a:rPr>
                <a:t>法規知能</a:t>
              </a:r>
              <a:r>
                <a:rPr kumimoji="0" lang="en-US" altLang="zh-TW" sz="1600">
                  <a:solidFill>
                    <a:srgbClr val="C00000"/>
                  </a:solidFill>
                  <a:latin typeface="Gen Jyuu Gothic Monospace Bold" pitchFamily="49" charset="-120"/>
                  <a:ea typeface="Gen Jyuu Gothic Monospace Bold" pitchFamily="49" charset="-120"/>
                </a:rPr>
                <a:t>I</a:t>
              </a:r>
              <a:endParaRPr kumimoji="0" lang="zh-TW" altLang="en-US" sz="1600">
                <a:solidFill>
                  <a:srgbClr val="C00000"/>
                </a:solidFill>
                <a:latin typeface="Gen Jyuu Gothic Monospace Bold" pitchFamily="49" charset="-120"/>
                <a:ea typeface="Gen Jyuu Gothic Monospace Bold" pitchFamily="49" charset="-120"/>
              </a:endParaRPr>
            </a:p>
          </p:txBody>
        </p:sp>
      </p:grpSp>
    </p:spTree>
    <p:extLst>
      <p:ext uri="{BB962C8B-B14F-4D97-AF65-F5344CB8AC3E}">
        <p14:creationId xmlns:p14="http://schemas.microsoft.com/office/powerpoint/2010/main" val="2612009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57199" y="3429000"/>
            <a:ext cx="8229600" cy="1152128"/>
          </a:xfrm>
        </p:spPr>
        <p:txBody>
          <a:bodyPr/>
          <a:lstStyle/>
          <a:p>
            <a:r>
              <a:rPr lang="zh-TW" altLang="en-US" b="1" dirty="0" smtClean="0">
                <a:latin typeface="微軟正黑體" pitchFamily="34" charset="-120"/>
                <a:ea typeface="微軟正黑體" pitchFamily="34" charset="-120"/>
              </a:rPr>
              <a:t>你想長生不死嗎</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 </a:t>
            </a:r>
            <a:endParaRPr lang="zh-TW" altLang="en-US" b="1" dirty="0">
              <a:latin typeface="微軟正黑體" pitchFamily="34" charset="-120"/>
              <a:ea typeface="微軟正黑體" pitchFamily="34" charset="-120"/>
            </a:endParaRPr>
          </a:p>
        </p:txBody>
      </p:sp>
      <p:pic>
        <p:nvPicPr>
          <p:cNvPr id="1026" name="Picture 2" descr="ãç¦ç¥¿å£½åãçåçæå°çµ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3356992"/>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p:cNvSpPr txBox="1"/>
          <p:nvPr/>
        </p:nvSpPr>
        <p:spPr>
          <a:xfrm>
            <a:off x="3203847" y="4581128"/>
            <a:ext cx="2736304" cy="1384995"/>
          </a:xfrm>
          <a:prstGeom prst="rect">
            <a:avLst/>
          </a:prstGeom>
          <a:noFill/>
        </p:spPr>
        <p:txBody>
          <a:bodyPr wrap="square" rtlCol="0">
            <a:spAutoFit/>
          </a:bodyPr>
          <a:lstStyle/>
          <a:p>
            <a:r>
              <a:rPr lang="zh-TW" altLang="en-US" sz="2800" dirty="0" smtClean="0">
                <a:latin typeface="微軟正黑體" pitchFamily="34" charset="-120"/>
                <a:ea typeface="微軟正黑體" pitchFamily="34" charset="-120"/>
              </a:rPr>
              <a:t>願意付出條件</a:t>
            </a:r>
            <a:r>
              <a:rPr lang="en-US" altLang="zh-TW" sz="2800" dirty="0" smtClean="0">
                <a:latin typeface="微軟正黑體" pitchFamily="34" charset="-120"/>
                <a:ea typeface="微軟正黑體" pitchFamily="34" charset="-120"/>
              </a:rPr>
              <a:t>?</a:t>
            </a:r>
          </a:p>
          <a:p>
            <a:r>
              <a:rPr lang="zh-TW" altLang="en-US" sz="2800" dirty="0" smtClean="0">
                <a:latin typeface="微軟正黑體" pitchFamily="34" charset="-120"/>
                <a:ea typeface="微軟正黑體" pitchFamily="34" charset="-120"/>
              </a:rPr>
              <a:t>躺床</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還是失智</a:t>
            </a:r>
            <a:r>
              <a:rPr lang="en-US" altLang="zh-TW" sz="2800" dirty="0" smtClean="0">
                <a:latin typeface="微軟正黑體" pitchFamily="34" charset="-120"/>
                <a:ea typeface="微軟正黑體" pitchFamily="34" charset="-120"/>
              </a:rPr>
              <a:t>?</a:t>
            </a:r>
          </a:p>
          <a:p>
            <a:endParaRPr lang="en-US" altLang="zh-TW" sz="2800" dirty="0" smtClean="0">
              <a:latin typeface="微軟正黑體" pitchFamily="34" charset="-120"/>
              <a:ea typeface="微軟正黑體" pitchFamily="34" charset="-120"/>
            </a:endParaRPr>
          </a:p>
        </p:txBody>
      </p:sp>
    </p:spTree>
    <p:extLst>
      <p:ext uri="{BB962C8B-B14F-4D97-AF65-F5344CB8AC3E}">
        <p14:creationId xmlns:p14="http://schemas.microsoft.com/office/powerpoint/2010/main" val="85918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標題 1"/>
          <p:cNvSpPr>
            <a:spLocks noGrp="1"/>
          </p:cNvSpPr>
          <p:nvPr>
            <p:ph type="title"/>
          </p:nvPr>
        </p:nvSpPr>
        <p:spPr bwMode="auto">
          <a:xfrm>
            <a:off x="457200" y="226485"/>
            <a:ext cx="8229600" cy="1282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z="4800" b="1" smtClean="0">
                <a:latin typeface="微軟正黑體" pitchFamily="34" charset="-120"/>
                <a:ea typeface="微軟正黑體" pitchFamily="34" charset="-120"/>
              </a:rPr>
              <a:t>為了保障自己的善終權！</a:t>
            </a:r>
          </a:p>
        </p:txBody>
      </p:sp>
      <p:sp>
        <p:nvSpPr>
          <p:cNvPr id="17412" name="內容版面配置區 2"/>
          <p:cNvSpPr>
            <a:spLocks noGrp="1"/>
          </p:cNvSpPr>
          <p:nvPr>
            <p:ph idx="1"/>
          </p:nvPr>
        </p:nvSpPr>
        <p:spPr bwMode="auto">
          <a:xfrm>
            <a:off x="457200" y="1604434"/>
            <a:ext cx="8229600" cy="47540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z="3600" dirty="0" smtClean="0">
                <a:latin typeface="微軟正黑體" pitchFamily="34" charset="-120"/>
                <a:ea typeface="微軟正黑體" pitchFamily="34" charset="-120"/>
              </a:rPr>
              <a:t>制定「病人自主權利法」</a:t>
            </a:r>
            <a:endParaRPr lang="en-US" altLang="zh-TW" sz="3600" dirty="0" smtClean="0">
              <a:latin typeface="微軟正黑體" pitchFamily="34" charset="-120"/>
              <a:ea typeface="微軟正黑體" pitchFamily="34" charset="-120"/>
            </a:endParaRPr>
          </a:p>
          <a:p>
            <a:pPr eaLnBrk="1" hangingPunct="1"/>
            <a:r>
              <a:rPr lang="zh-TW" altLang="en-US" sz="3600" dirty="0" smtClean="0">
                <a:latin typeface="微軟正黑體" pitchFamily="34" charset="-120"/>
                <a:ea typeface="微軟正黑體" pitchFamily="34" charset="-120"/>
              </a:rPr>
              <a:t>讓有行為能力之成人，可以在意識清楚時，經過「預立醫療照護諮商」</a:t>
            </a:r>
            <a:r>
              <a:rPr lang="en-US" altLang="zh-TW" sz="3600" dirty="0" smtClean="0">
                <a:latin typeface="微軟正黑體" pitchFamily="34" charset="-120"/>
                <a:ea typeface="微軟正黑體" pitchFamily="34" charset="-120"/>
              </a:rPr>
              <a:t/>
            </a:r>
            <a:br>
              <a:rPr lang="en-US" altLang="zh-TW" sz="3600" dirty="0" smtClean="0">
                <a:latin typeface="微軟正黑體" pitchFamily="34" charset="-120"/>
                <a:ea typeface="微軟正黑體" pitchFamily="34" charset="-120"/>
              </a:rPr>
            </a:br>
            <a:r>
              <a:rPr lang="zh-TW" altLang="en-US" sz="3600" dirty="0" smtClean="0">
                <a:latin typeface="微軟正黑體" pitchFamily="34" charset="-120"/>
                <a:ea typeface="微軟正黑體" pitchFamily="34" charset="-120"/>
              </a:rPr>
              <a:t>  </a:t>
            </a:r>
            <a:r>
              <a:rPr lang="en-US" altLang="zh-TW" sz="3600" dirty="0" smtClean="0">
                <a:latin typeface="微軟正黑體" pitchFamily="34" charset="-120"/>
                <a:ea typeface="微軟正黑體" pitchFamily="34" charset="-120"/>
              </a:rPr>
              <a:t>(ACP)</a:t>
            </a:r>
            <a:r>
              <a:rPr lang="zh-TW" altLang="en-US" sz="3600" dirty="0" smtClean="0">
                <a:latin typeface="微軟正黑體" pitchFamily="34" charset="-120"/>
                <a:ea typeface="微軟正黑體" pitchFamily="34" charset="-120"/>
              </a:rPr>
              <a:t>，簽屬自己的「預立醫療決定」</a:t>
            </a:r>
            <a:r>
              <a:rPr lang="en-US" altLang="zh-TW" sz="3600" dirty="0" smtClean="0">
                <a:latin typeface="微軟正黑體" pitchFamily="34" charset="-120"/>
                <a:ea typeface="微軟正黑體" pitchFamily="34" charset="-120"/>
              </a:rPr>
              <a:t>(AD)</a:t>
            </a:r>
            <a:r>
              <a:rPr lang="zh-TW" altLang="en-US" sz="3600" dirty="0" smtClean="0">
                <a:latin typeface="微軟正黑體" pitchFamily="34" charset="-120"/>
                <a:ea typeface="微軟正黑體" pitchFamily="34" charset="-120"/>
              </a:rPr>
              <a:t>，並在健保</a:t>
            </a:r>
            <a:r>
              <a:rPr lang="en-US" altLang="zh-TW" sz="3600" dirty="0" smtClean="0">
                <a:latin typeface="微軟正黑體" pitchFamily="34" charset="-120"/>
                <a:ea typeface="微軟正黑體" pitchFamily="34" charset="-120"/>
              </a:rPr>
              <a:t>IC</a:t>
            </a:r>
            <a:r>
              <a:rPr lang="zh-TW" altLang="en-US" sz="3600" dirty="0" smtClean="0">
                <a:latin typeface="微軟正黑體" pitchFamily="34" charset="-120"/>
                <a:ea typeface="微軟正黑體" pitchFamily="34" charset="-120"/>
              </a:rPr>
              <a:t>卡上註記，來確保自己的善終權。</a:t>
            </a:r>
          </a:p>
        </p:txBody>
      </p:sp>
    </p:spTree>
    <p:extLst>
      <p:ext uri="{BB962C8B-B14F-4D97-AF65-F5344CB8AC3E}">
        <p14:creationId xmlns:p14="http://schemas.microsoft.com/office/powerpoint/2010/main" val="2452599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Rectangle 19"/>
          <p:cNvSpPr>
            <a:spLocks noChangeArrowheads="1"/>
          </p:cNvSpPr>
          <p:nvPr/>
        </p:nvSpPr>
        <p:spPr bwMode="auto">
          <a:xfrm>
            <a:off x="982678" y="1164630"/>
            <a:ext cx="4852231" cy="596589"/>
          </a:xfrm>
          <a:prstGeom prst="rect">
            <a:avLst/>
          </a:prstGeom>
          <a:noFill/>
          <a:ln w="9525">
            <a:noFill/>
            <a:miter lim="800000"/>
            <a:headEnd/>
            <a:tailEnd/>
          </a:ln>
          <a:effectLst/>
        </p:spPr>
        <p:txBody>
          <a:bodyPr vert="horz" wrap="square" lIns="84406" tIns="42203" rIns="84406" bIns="42203" numCol="1" anchor="ctr" anchorCtr="0" compatLnSpc="1">
            <a:prstTxWarp prst="textNoShape">
              <a:avLst/>
            </a:prstTxWarp>
            <a:spAutoFit/>
          </a:bodyPr>
          <a:lstStyle/>
          <a:p>
            <a:pPr fontAlgn="base">
              <a:spcBef>
                <a:spcPct val="0"/>
              </a:spcBef>
              <a:spcAft>
                <a:spcPct val="0"/>
              </a:spcAft>
            </a:pPr>
            <a:r>
              <a:rPr kumimoji="1" lang="zh-TW" altLang="en-US" sz="3323" dirty="0">
                <a:solidFill>
                  <a:prstClr val="black">
                    <a:lumMod val="95000"/>
                    <a:lumOff val="5000"/>
                  </a:prstClr>
                </a:solidFill>
                <a:latin typeface="微軟正黑體" panose="020B0604030504040204" pitchFamily="34" charset="-120"/>
                <a:ea typeface="微軟正黑體" panose="020B0604030504040204" pitchFamily="34" charset="-120"/>
                <a:cs typeface="Times New Roman" pitchFamily="18" charset="0"/>
              </a:rPr>
              <a:t>病人自主權的樣態與分類</a:t>
            </a:r>
            <a:endParaRPr kumimoji="1" lang="en-US" altLang="zh-TW" sz="3323" dirty="0">
              <a:solidFill>
                <a:prstClr val="black">
                  <a:lumMod val="95000"/>
                  <a:lumOff val="5000"/>
                </a:prstClr>
              </a:solidFill>
              <a:latin typeface="微軟正黑體" panose="020B0604030504040204" pitchFamily="34" charset="-120"/>
              <a:ea typeface="微軟正黑體" panose="020B0604030504040204" pitchFamily="34" charset="-120"/>
              <a:cs typeface="Times New Roman" pitchFamily="18" charset="0"/>
            </a:endParaRPr>
          </a:p>
        </p:txBody>
      </p:sp>
      <p:sp>
        <p:nvSpPr>
          <p:cNvPr id="2060" name="圓角矩形 18"/>
          <p:cNvSpPr>
            <a:spLocks noChangeArrowheads="1"/>
          </p:cNvSpPr>
          <p:nvPr/>
        </p:nvSpPr>
        <p:spPr bwMode="auto">
          <a:xfrm>
            <a:off x="5236665" y="4426057"/>
            <a:ext cx="1827658" cy="498450"/>
          </a:xfrm>
          <a:prstGeom prst="roundRect">
            <a:avLst>
              <a:gd name="adj" fmla="val 16667"/>
            </a:avLst>
          </a:prstGeom>
          <a:solidFill>
            <a:schemeClr val="accent4">
              <a:lumMod val="60000"/>
              <a:lumOff val="40000"/>
            </a:schemeClr>
          </a:solidFill>
          <a:ln w="12700">
            <a:solidFill>
              <a:srgbClr val="FF0000"/>
            </a:solid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1" lang="zh-TW" altLang="en-US" sz="2400" b="1" dirty="0">
                <a:solidFill>
                  <a:srgbClr val="800000"/>
                </a:solidFill>
                <a:effectLst>
                  <a:glow rad="101600">
                    <a:srgbClr val="FFFF00">
                      <a:alpha val="75000"/>
                    </a:srgbClr>
                  </a:glow>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新細明體" pitchFamily="18" charset="-120"/>
              </a:rPr>
              <a:t>特殊拒絕權</a:t>
            </a:r>
          </a:p>
        </p:txBody>
      </p:sp>
      <p:sp>
        <p:nvSpPr>
          <p:cNvPr id="27" name="直線接點 27"/>
          <p:cNvSpPr>
            <a:spLocks noChangeShapeType="1"/>
          </p:cNvSpPr>
          <p:nvPr/>
        </p:nvSpPr>
        <p:spPr bwMode="auto">
          <a:xfrm>
            <a:off x="4505470" y="3894242"/>
            <a:ext cx="731190" cy="797682"/>
          </a:xfrm>
          <a:prstGeom prst="line">
            <a:avLst/>
          </a:prstGeom>
          <a:noFill/>
          <a:ln w="19050" cmpd="sng">
            <a:solidFill>
              <a:srgbClr val="FF0000"/>
            </a:solidFill>
            <a:miter lim="800000"/>
            <a:headEnd/>
            <a:tailEnd/>
          </a:ln>
        </p:spPr>
        <p:txBody>
          <a:bodyPr vert="horz" wrap="square" lIns="0" tIns="0" rIns="0" bIns="0" numCol="1" anchor="t" anchorCtr="0" compatLnSpc="1">
            <a:prstTxWarp prst="textNoShape">
              <a:avLst/>
            </a:prstTxWarp>
          </a:bodyPr>
          <a:lstStyle/>
          <a:p>
            <a:pPr algn="ctr" latinLnBrk="1"/>
            <a:endParaRPr lang="zh-TW" altLang="en-US" sz="1400">
              <a:solidFill>
                <a:prstClr val="black"/>
              </a:solidFill>
            </a:endParaRPr>
          </a:p>
        </p:txBody>
      </p:sp>
      <p:grpSp>
        <p:nvGrpSpPr>
          <p:cNvPr id="2056" name="群組 2055"/>
          <p:cNvGrpSpPr/>
          <p:nvPr/>
        </p:nvGrpSpPr>
        <p:grpSpPr>
          <a:xfrm>
            <a:off x="692854" y="2054236"/>
            <a:ext cx="5673808" cy="2305359"/>
            <a:chOff x="369586" y="1082420"/>
            <a:chExt cx="6146625" cy="2497472"/>
          </a:xfrm>
        </p:grpSpPr>
        <p:sp>
          <p:nvSpPr>
            <p:cNvPr id="21" name="直線接點 21"/>
            <p:cNvSpPr>
              <a:spLocks noChangeShapeType="1"/>
            </p:cNvSpPr>
            <p:nvPr/>
          </p:nvSpPr>
          <p:spPr bwMode="auto">
            <a:xfrm flipV="1">
              <a:off x="827584" y="1419622"/>
              <a:ext cx="432048" cy="576064"/>
            </a:xfrm>
            <a:prstGeom prst="line">
              <a:avLst/>
            </a:prstGeom>
            <a:noFill/>
            <a:ln w="6350">
              <a:solidFill>
                <a:srgbClr val="5B9BD5"/>
              </a:solidFill>
              <a:miter lim="800000"/>
              <a:headEnd/>
              <a:tailEnd/>
            </a:ln>
          </p:spPr>
          <p:txBody>
            <a:bodyPr vert="horz" wrap="square" lIns="0" tIns="0" rIns="0" bIns="0" numCol="1" anchor="t" anchorCtr="0" compatLnSpc="1">
              <a:prstTxWarp prst="textNoShape">
                <a:avLst/>
              </a:prstTxWarp>
            </a:bodyPr>
            <a:lstStyle/>
            <a:p>
              <a:pPr algn="ctr" latinLnBrk="1"/>
              <a:endParaRPr lang="zh-TW" altLang="en-US" sz="1400">
                <a:solidFill>
                  <a:prstClr val="black"/>
                </a:solidFill>
                <a:effectLst>
                  <a:outerShdw blurRad="50800" dist="38100" dir="2700000" algn="tl" rotWithShape="0">
                    <a:srgbClr val="000000">
                      <a:alpha val="43000"/>
                    </a:srgbClr>
                  </a:outerShdw>
                </a:effectLst>
              </a:endParaRPr>
            </a:p>
          </p:txBody>
        </p:sp>
        <p:sp>
          <p:nvSpPr>
            <p:cNvPr id="23" name="直線接點 23"/>
            <p:cNvSpPr>
              <a:spLocks noChangeShapeType="1"/>
            </p:cNvSpPr>
            <p:nvPr/>
          </p:nvSpPr>
          <p:spPr bwMode="auto">
            <a:xfrm>
              <a:off x="863758" y="1991368"/>
              <a:ext cx="395874" cy="724398"/>
            </a:xfrm>
            <a:prstGeom prst="line">
              <a:avLst/>
            </a:prstGeom>
            <a:noFill/>
            <a:ln w="6350">
              <a:solidFill>
                <a:srgbClr val="5B9BD5"/>
              </a:solidFill>
              <a:miter lim="800000"/>
              <a:headEnd/>
              <a:tailEnd/>
            </a:ln>
          </p:spPr>
          <p:txBody>
            <a:bodyPr vert="horz" wrap="square" lIns="0" tIns="0" rIns="0" bIns="0" numCol="1" anchor="t" anchorCtr="0" compatLnSpc="1">
              <a:prstTxWarp prst="textNoShape">
                <a:avLst/>
              </a:prstTxWarp>
            </a:bodyPr>
            <a:lstStyle/>
            <a:p>
              <a:pPr algn="ctr" latinLnBrk="1"/>
              <a:endParaRPr lang="zh-TW" altLang="en-US" sz="1400">
                <a:solidFill>
                  <a:prstClr val="black"/>
                </a:solidFill>
                <a:effectLst>
                  <a:outerShdw blurRad="50800" dist="38100" dir="2700000" algn="tl" rotWithShape="0">
                    <a:srgbClr val="000000">
                      <a:alpha val="43000"/>
                    </a:srgbClr>
                  </a:outerShdw>
                </a:effectLst>
              </a:endParaRPr>
            </a:p>
          </p:txBody>
        </p:sp>
        <p:sp>
          <p:nvSpPr>
            <p:cNvPr id="24" name="直線接點 24"/>
            <p:cNvSpPr>
              <a:spLocks noChangeShapeType="1"/>
            </p:cNvSpPr>
            <p:nvPr/>
          </p:nvSpPr>
          <p:spPr bwMode="auto">
            <a:xfrm flipV="1">
              <a:off x="2742128" y="2139700"/>
              <a:ext cx="533771" cy="486547"/>
            </a:xfrm>
            <a:prstGeom prst="line">
              <a:avLst/>
            </a:prstGeom>
            <a:noFill/>
            <a:ln w="6350">
              <a:solidFill>
                <a:srgbClr val="5B9BD5"/>
              </a:solidFill>
              <a:miter lim="800000"/>
              <a:headEnd/>
              <a:tailEnd/>
            </a:ln>
          </p:spPr>
          <p:txBody>
            <a:bodyPr vert="horz" wrap="square" lIns="0" tIns="0" rIns="0" bIns="0" numCol="1" anchor="t" anchorCtr="0" compatLnSpc="1">
              <a:prstTxWarp prst="textNoShape">
                <a:avLst/>
              </a:prstTxWarp>
            </a:bodyPr>
            <a:lstStyle/>
            <a:p>
              <a:pPr algn="ctr" latinLnBrk="1"/>
              <a:endParaRPr lang="zh-TW" altLang="en-US" sz="1400">
                <a:solidFill>
                  <a:prstClr val="black"/>
                </a:solidFill>
                <a:effectLst>
                  <a:outerShdw blurRad="50800" dist="38100" dir="2700000" algn="tl" rotWithShape="0">
                    <a:srgbClr val="000000">
                      <a:alpha val="43000"/>
                    </a:srgbClr>
                  </a:outerShdw>
                </a:effectLst>
              </a:endParaRPr>
            </a:p>
          </p:txBody>
        </p:sp>
        <p:sp>
          <p:nvSpPr>
            <p:cNvPr id="25" name="直線接點 25"/>
            <p:cNvSpPr>
              <a:spLocks noChangeShapeType="1"/>
            </p:cNvSpPr>
            <p:nvPr/>
          </p:nvSpPr>
          <p:spPr bwMode="auto">
            <a:xfrm>
              <a:off x="2742128" y="2626247"/>
              <a:ext cx="533771" cy="521518"/>
            </a:xfrm>
            <a:prstGeom prst="line">
              <a:avLst/>
            </a:prstGeom>
            <a:noFill/>
            <a:ln w="6350">
              <a:solidFill>
                <a:srgbClr val="5B9BD5"/>
              </a:solidFill>
              <a:miter lim="800000"/>
              <a:headEnd/>
              <a:tailEnd/>
            </a:ln>
          </p:spPr>
          <p:txBody>
            <a:bodyPr vert="horz" wrap="square" lIns="0" tIns="0" rIns="0" bIns="0" numCol="1" anchor="t" anchorCtr="0" compatLnSpc="1">
              <a:prstTxWarp prst="textNoShape">
                <a:avLst/>
              </a:prstTxWarp>
            </a:bodyPr>
            <a:lstStyle/>
            <a:p>
              <a:pPr algn="ctr" latinLnBrk="1"/>
              <a:endParaRPr lang="zh-TW" altLang="en-US" sz="1400">
                <a:solidFill>
                  <a:prstClr val="black"/>
                </a:solidFill>
                <a:effectLst>
                  <a:outerShdw blurRad="50800" dist="38100" dir="2700000" algn="tl" rotWithShape="0">
                    <a:srgbClr val="000000">
                      <a:alpha val="43000"/>
                    </a:srgbClr>
                  </a:outerShdw>
                </a:effectLst>
              </a:endParaRPr>
            </a:p>
          </p:txBody>
        </p:sp>
        <p:sp>
          <p:nvSpPr>
            <p:cNvPr id="26" name="直線接點 26"/>
            <p:cNvSpPr>
              <a:spLocks noChangeShapeType="1"/>
            </p:cNvSpPr>
            <p:nvPr/>
          </p:nvSpPr>
          <p:spPr bwMode="auto">
            <a:xfrm flipV="1">
              <a:off x="4499926" y="2139700"/>
              <a:ext cx="792122" cy="9725"/>
            </a:xfrm>
            <a:prstGeom prst="line">
              <a:avLst/>
            </a:prstGeom>
            <a:noFill/>
            <a:ln w="6350">
              <a:solidFill>
                <a:srgbClr val="5B9BD5"/>
              </a:solidFill>
              <a:miter lim="800000"/>
              <a:headEnd/>
              <a:tailEnd/>
            </a:ln>
          </p:spPr>
          <p:txBody>
            <a:bodyPr vert="horz" wrap="square" lIns="0" tIns="0" rIns="0" bIns="0" numCol="1" anchor="t" anchorCtr="0" compatLnSpc="1">
              <a:prstTxWarp prst="textNoShape">
                <a:avLst/>
              </a:prstTxWarp>
            </a:bodyPr>
            <a:lstStyle/>
            <a:p>
              <a:pPr algn="ctr" latinLnBrk="1"/>
              <a:endParaRPr lang="zh-TW" altLang="en-US" sz="1400">
                <a:solidFill>
                  <a:prstClr val="black"/>
                </a:solidFill>
                <a:effectLst>
                  <a:outerShdw blurRad="50800" dist="38100" dir="2700000" algn="tl" rotWithShape="0">
                    <a:srgbClr val="000000">
                      <a:alpha val="43000"/>
                    </a:srgbClr>
                  </a:outerShdw>
                </a:effectLst>
              </a:endParaRPr>
            </a:p>
          </p:txBody>
        </p:sp>
        <p:sp>
          <p:nvSpPr>
            <p:cNvPr id="28" name="直線接點 28"/>
            <p:cNvSpPr>
              <a:spLocks noChangeShapeType="1"/>
            </p:cNvSpPr>
            <p:nvPr/>
          </p:nvSpPr>
          <p:spPr bwMode="auto">
            <a:xfrm flipV="1">
              <a:off x="4499926" y="3075761"/>
              <a:ext cx="792122" cy="0"/>
            </a:xfrm>
            <a:prstGeom prst="line">
              <a:avLst/>
            </a:prstGeom>
            <a:noFill/>
            <a:ln w="6350">
              <a:solidFill>
                <a:srgbClr val="5B9BD5"/>
              </a:solidFill>
              <a:miter lim="800000"/>
              <a:headEnd/>
              <a:tailEnd/>
            </a:ln>
          </p:spPr>
          <p:txBody>
            <a:bodyPr vert="horz" wrap="square" lIns="0" tIns="0" rIns="0" bIns="0" numCol="1" anchor="t" anchorCtr="0" compatLnSpc="1">
              <a:prstTxWarp prst="textNoShape">
                <a:avLst/>
              </a:prstTxWarp>
            </a:bodyPr>
            <a:lstStyle/>
            <a:p>
              <a:pPr algn="ctr" latinLnBrk="1"/>
              <a:endParaRPr lang="zh-TW" altLang="en-US" sz="1400">
                <a:solidFill>
                  <a:prstClr val="black"/>
                </a:solidFill>
                <a:effectLst>
                  <a:outerShdw blurRad="50800" dist="38100" dir="2700000" algn="tl" rotWithShape="0">
                    <a:srgbClr val="000000">
                      <a:alpha val="43000"/>
                    </a:srgbClr>
                  </a:outerShdw>
                </a:effectLst>
              </a:endParaRPr>
            </a:p>
          </p:txBody>
        </p:sp>
        <p:sp>
          <p:nvSpPr>
            <p:cNvPr id="2066" name="圓角矩形 12"/>
            <p:cNvSpPr>
              <a:spLocks noChangeArrowheads="1"/>
            </p:cNvSpPr>
            <p:nvPr/>
          </p:nvSpPr>
          <p:spPr bwMode="auto">
            <a:xfrm>
              <a:off x="1246368" y="1082420"/>
              <a:ext cx="1495760" cy="597943"/>
            </a:xfrm>
            <a:prstGeom prst="roundRect">
              <a:avLst>
                <a:gd name="adj" fmla="val 16667"/>
              </a:avLst>
            </a:prstGeom>
            <a:gradFill rotWithShape="1">
              <a:gsLst>
                <a:gs pos="0">
                  <a:srgbClr val="F7BDA4"/>
                </a:gs>
                <a:gs pos="50000">
                  <a:srgbClr val="F5B195"/>
                </a:gs>
                <a:gs pos="100000">
                  <a:srgbClr val="F8A581"/>
                </a:gs>
              </a:gsLst>
              <a:lin ang="5400000"/>
            </a:gradFill>
            <a:ln w="6350">
              <a:solidFill>
                <a:srgbClr val="ED7D31"/>
              </a:solid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1" lang="zh-TW" altLang="en-US"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Times New Roman" pitchFamily="18" charset="0"/>
                </a:rPr>
                <a:t>知情權</a:t>
              </a:r>
              <a:endParaRPr kumimoji="1" lang="zh-TW" altLang="en-US"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新細明體" pitchFamily="18" charset="-120"/>
              </a:endParaRPr>
            </a:p>
          </p:txBody>
        </p:sp>
        <p:sp>
          <p:nvSpPr>
            <p:cNvPr id="2065" name="圓角矩形 13"/>
            <p:cNvSpPr>
              <a:spLocks noChangeArrowheads="1"/>
            </p:cNvSpPr>
            <p:nvPr/>
          </p:nvSpPr>
          <p:spPr bwMode="auto">
            <a:xfrm>
              <a:off x="1246368" y="2288228"/>
              <a:ext cx="1495760" cy="817494"/>
            </a:xfrm>
            <a:prstGeom prst="roundRect">
              <a:avLst>
                <a:gd name="adj" fmla="val 16667"/>
              </a:avLst>
            </a:prstGeom>
            <a:gradFill rotWithShape="1">
              <a:gsLst>
                <a:gs pos="0">
                  <a:srgbClr val="F7BDA4"/>
                </a:gs>
                <a:gs pos="50000">
                  <a:srgbClr val="F5B195"/>
                </a:gs>
                <a:gs pos="100000">
                  <a:srgbClr val="F8A581"/>
                </a:gs>
              </a:gsLst>
              <a:lin ang="5400000"/>
            </a:gradFill>
            <a:ln w="6350">
              <a:solidFill>
                <a:srgbClr val="ED7D31"/>
              </a:solid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1" lang="zh-TW" altLang="en-US"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Times New Roman" pitchFamily="18" charset="0"/>
                </a:rPr>
                <a:t>選擇與</a:t>
              </a:r>
              <a:r>
                <a:rPr kumimoji="1" lang="en-US" altLang="zh-TW"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Times New Roman" pitchFamily="18" charset="0"/>
                </a:rPr>
                <a:t/>
              </a:r>
              <a:br>
                <a:rPr kumimoji="1" lang="en-US" altLang="zh-TW"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Times New Roman" pitchFamily="18" charset="0"/>
                </a:rPr>
              </a:br>
              <a:r>
                <a:rPr kumimoji="1" lang="zh-TW" altLang="en-US"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Times New Roman" pitchFamily="18" charset="0"/>
                </a:rPr>
                <a:t>決定權</a:t>
              </a:r>
              <a:endParaRPr kumimoji="1" lang="zh-TW" altLang="en-US"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新細明體" pitchFamily="18" charset="-120"/>
              </a:endParaRPr>
            </a:p>
          </p:txBody>
        </p:sp>
        <p:sp>
          <p:nvSpPr>
            <p:cNvPr id="2063" name="圓角矩形 15"/>
            <p:cNvSpPr>
              <a:spLocks noChangeArrowheads="1"/>
            </p:cNvSpPr>
            <p:nvPr/>
          </p:nvSpPr>
          <p:spPr bwMode="auto">
            <a:xfrm>
              <a:off x="3275899" y="1779677"/>
              <a:ext cx="1251337" cy="752856"/>
            </a:xfrm>
            <a:prstGeom prst="roundRect">
              <a:avLst>
                <a:gd name="adj" fmla="val 16667"/>
              </a:avLst>
            </a:prstGeom>
            <a:solidFill>
              <a:schemeClr val="tx2">
                <a:lumMod val="40000"/>
                <a:lumOff val="60000"/>
              </a:schemeClr>
            </a:solidFill>
            <a:ln w="12700">
              <a:solidFill>
                <a:srgbClr val="41719C"/>
              </a:solid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1" lang="zh-TW" altLang="en-US"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Times New Roman" pitchFamily="18" charset="0"/>
                </a:rPr>
                <a:t>醫療</a:t>
              </a:r>
              <a:r>
                <a:rPr kumimoji="1" lang="en-US" altLang="zh-TW"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Times New Roman" pitchFamily="18" charset="0"/>
                </a:rPr>
                <a:t/>
              </a:r>
              <a:br>
                <a:rPr kumimoji="1" lang="en-US" altLang="zh-TW"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Times New Roman" pitchFamily="18" charset="0"/>
                </a:rPr>
              </a:br>
              <a:r>
                <a:rPr kumimoji="1" lang="zh-TW" altLang="en-US"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Times New Roman" pitchFamily="18" charset="0"/>
                </a:rPr>
                <a:t>請求權</a:t>
              </a:r>
              <a:endParaRPr kumimoji="1" lang="zh-TW" altLang="en-US"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新細明體" pitchFamily="18" charset="-120"/>
              </a:endParaRPr>
            </a:p>
          </p:txBody>
        </p:sp>
        <p:sp>
          <p:nvSpPr>
            <p:cNvPr id="2062" name="圓角矩形 16"/>
            <p:cNvSpPr>
              <a:spLocks noChangeArrowheads="1"/>
            </p:cNvSpPr>
            <p:nvPr/>
          </p:nvSpPr>
          <p:spPr bwMode="auto">
            <a:xfrm>
              <a:off x="5292048" y="1707672"/>
              <a:ext cx="1196717" cy="848339"/>
            </a:xfrm>
            <a:prstGeom prst="roundRect">
              <a:avLst>
                <a:gd name="adj" fmla="val 16667"/>
              </a:avLst>
            </a:prstGeom>
            <a:solidFill>
              <a:schemeClr val="tx2">
                <a:lumMod val="40000"/>
                <a:lumOff val="60000"/>
              </a:schemeClr>
            </a:solidFill>
            <a:ln w="12700">
              <a:solidFill>
                <a:srgbClr val="41719C"/>
              </a:solid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1" lang="zh-TW" altLang="en-US"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新細明體" pitchFamily="18" charset="-120"/>
                </a:rPr>
                <a:t>一般</a:t>
              </a:r>
              <a:r>
                <a:rPr kumimoji="1" lang="en-US" altLang="zh-TW"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新細明體" pitchFamily="18" charset="-120"/>
                </a:rPr>
                <a:t> </a:t>
              </a:r>
            </a:p>
            <a:p>
              <a:pPr algn="ctr" fontAlgn="base">
                <a:spcBef>
                  <a:spcPct val="0"/>
                </a:spcBef>
                <a:spcAft>
                  <a:spcPct val="0"/>
                </a:spcAft>
              </a:pPr>
              <a:r>
                <a:rPr kumimoji="1" lang="zh-TW" altLang="en-US"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新細明體" pitchFamily="18" charset="-120"/>
                </a:rPr>
                <a:t>請求權</a:t>
              </a:r>
            </a:p>
          </p:txBody>
        </p:sp>
        <p:sp>
          <p:nvSpPr>
            <p:cNvPr id="2061" name="圓角矩形 17"/>
            <p:cNvSpPr>
              <a:spLocks noChangeArrowheads="1"/>
            </p:cNvSpPr>
            <p:nvPr/>
          </p:nvSpPr>
          <p:spPr bwMode="auto">
            <a:xfrm>
              <a:off x="5292048" y="2643733"/>
              <a:ext cx="1224163" cy="936159"/>
            </a:xfrm>
            <a:prstGeom prst="roundRect">
              <a:avLst>
                <a:gd name="adj" fmla="val 16667"/>
              </a:avLst>
            </a:prstGeom>
            <a:solidFill>
              <a:schemeClr val="accent4">
                <a:lumMod val="60000"/>
                <a:lumOff val="40000"/>
              </a:schemeClr>
            </a:solidFill>
            <a:ln w="6350">
              <a:solidFill>
                <a:srgbClr val="ED7D31"/>
              </a:solid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1" lang="zh-TW" altLang="en-US"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新細明體" pitchFamily="18" charset="-120"/>
                </a:rPr>
                <a:t>一般</a:t>
              </a:r>
              <a:endParaRPr kumimoji="1" lang="en-US" altLang="zh-TW"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新細明體" pitchFamily="18" charset="-120"/>
              </a:endParaRPr>
            </a:p>
            <a:p>
              <a:pPr algn="ctr" fontAlgn="base">
                <a:spcBef>
                  <a:spcPct val="0"/>
                </a:spcBef>
                <a:spcAft>
                  <a:spcPct val="0"/>
                </a:spcAft>
              </a:pPr>
              <a:r>
                <a:rPr kumimoji="1" lang="zh-TW" altLang="en-US"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新細明體" pitchFamily="18" charset="-120"/>
                </a:rPr>
                <a:t>拒絕權</a:t>
              </a:r>
            </a:p>
          </p:txBody>
        </p:sp>
        <p:sp>
          <p:nvSpPr>
            <p:cNvPr id="2059" name="圓角矩形 19"/>
            <p:cNvSpPr>
              <a:spLocks noChangeArrowheads="1"/>
            </p:cNvSpPr>
            <p:nvPr/>
          </p:nvSpPr>
          <p:spPr bwMode="auto">
            <a:xfrm>
              <a:off x="369586" y="1082420"/>
              <a:ext cx="494172" cy="2023302"/>
            </a:xfrm>
            <a:prstGeom prst="roundRect">
              <a:avLst>
                <a:gd name="adj" fmla="val 16667"/>
              </a:avLst>
            </a:prstGeom>
            <a:gradFill rotWithShape="1">
              <a:gsLst>
                <a:gs pos="0">
                  <a:srgbClr val="F7BDA4"/>
                </a:gs>
                <a:gs pos="50000">
                  <a:srgbClr val="F5B195"/>
                </a:gs>
                <a:gs pos="100000">
                  <a:srgbClr val="F8A581"/>
                </a:gs>
              </a:gsLst>
              <a:lin ang="5400000"/>
            </a:gradFill>
            <a:ln w="6350">
              <a:solidFill>
                <a:srgbClr val="ED7D31"/>
              </a:solid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1" lang="zh-TW" altLang="en-US" sz="2400" b="1"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Times New Roman" pitchFamily="18" charset="0"/>
                </a:rPr>
                <a:t>病人自主權</a:t>
              </a:r>
              <a:endParaRPr kumimoji="1" lang="zh-TW" altLang="en-US" sz="2400" b="1"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新細明體" pitchFamily="18" charset="-120"/>
              </a:endParaRPr>
            </a:p>
          </p:txBody>
        </p:sp>
        <p:sp>
          <p:nvSpPr>
            <p:cNvPr id="2058" name="圓角矩形 20"/>
            <p:cNvSpPr>
              <a:spLocks noChangeArrowheads="1"/>
            </p:cNvSpPr>
            <p:nvPr/>
          </p:nvSpPr>
          <p:spPr bwMode="auto">
            <a:xfrm>
              <a:off x="3275899" y="2643733"/>
              <a:ext cx="1251746" cy="924862"/>
            </a:xfrm>
            <a:prstGeom prst="roundRect">
              <a:avLst>
                <a:gd name="adj" fmla="val 16667"/>
              </a:avLst>
            </a:prstGeom>
            <a:solidFill>
              <a:schemeClr val="accent4">
                <a:lumMod val="60000"/>
                <a:lumOff val="40000"/>
              </a:schemeClr>
            </a:solidFill>
            <a:ln w="6350">
              <a:solidFill>
                <a:srgbClr val="ED7D31"/>
              </a:solid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1" lang="zh-TW" altLang="en-US"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Times New Roman" pitchFamily="18" charset="0"/>
                </a:rPr>
                <a:t>拒絕</a:t>
              </a:r>
              <a:r>
                <a:rPr kumimoji="1" lang="en-US" altLang="zh-TW"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Times New Roman" pitchFamily="18" charset="0"/>
                </a:rPr>
                <a:t/>
              </a:r>
              <a:br>
                <a:rPr kumimoji="1" lang="en-US" altLang="zh-TW"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Times New Roman" pitchFamily="18" charset="0"/>
                </a:rPr>
              </a:br>
              <a:r>
                <a:rPr kumimoji="1" lang="zh-TW" altLang="en-US"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Times New Roman" pitchFamily="18" charset="0"/>
                </a:rPr>
                <a:t>醫療權</a:t>
              </a:r>
              <a:endParaRPr kumimoji="1" lang="zh-TW" altLang="en-US"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新細明體" pitchFamily="18" charset="-120"/>
              </a:endParaRPr>
            </a:p>
          </p:txBody>
        </p:sp>
      </p:grpSp>
      <p:sp>
        <p:nvSpPr>
          <p:cNvPr id="2077" name="Rectangle 29"/>
          <p:cNvSpPr>
            <a:spLocks noChangeArrowheads="1"/>
          </p:cNvSpPr>
          <p:nvPr/>
        </p:nvSpPr>
        <p:spPr bwMode="auto">
          <a:xfrm>
            <a:off x="344659" y="3508555"/>
            <a:ext cx="65" cy="215444"/>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algn="ctr" fontAlgn="base">
              <a:spcBef>
                <a:spcPct val="0"/>
              </a:spcBef>
              <a:spcAft>
                <a:spcPct val="0"/>
              </a:spcAft>
            </a:pPr>
            <a:endParaRPr kumimoji="1" lang="zh-TW" altLang="zh-TW" sz="1400">
              <a:solidFill>
                <a:prstClr val="black"/>
              </a:solidFill>
              <a:ea typeface="新細明體" pitchFamily="18" charset="-120"/>
              <a:cs typeface="新細明體" pitchFamily="18" charset="-120"/>
            </a:endParaRPr>
          </a:p>
        </p:txBody>
      </p:sp>
      <p:cxnSp>
        <p:nvCxnSpPr>
          <p:cNvPr id="4" name="直線接點 3"/>
          <p:cNvCxnSpPr>
            <a:cxnSpLocks/>
            <a:stCxn id="26" idx="0"/>
            <a:endCxn id="8" idx="1"/>
          </p:cNvCxnSpPr>
          <p:nvPr/>
        </p:nvCxnSpPr>
        <p:spPr bwMode="auto">
          <a:xfrm flipV="1">
            <a:off x="4505470" y="2215918"/>
            <a:ext cx="731220" cy="823247"/>
          </a:xfrm>
          <a:prstGeom prst="line">
            <a:avLst/>
          </a:prstGeom>
          <a:solidFill>
            <a:schemeClr val="accent1"/>
          </a:solidFill>
          <a:ln w="19050" cap="flat" cmpd="sng" algn="ctr">
            <a:solidFill>
              <a:srgbClr val="FF0000"/>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圓角矩形 7"/>
          <p:cNvSpPr/>
          <p:nvPr/>
        </p:nvSpPr>
        <p:spPr bwMode="auto">
          <a:xfrm>
            <a:off x="5236689" y="1966683"/>
            <a:ext cx="1827692" cy="498462"/>
          </a:xfrm>
          <a:prstGeom prst="roundRect">
            <a:avLst/>
          </a:prstGeom>
          <a:solidFill>
            <a:schemeClr val="tx2">
              <a:lumMod val="40000"/>
              <a:lumOff val="60000"/>
            </a:schemeClr>
          </a:solidFill>
          <a:ln w="9525" cap="flat" cmpd="sng" algn="ctr">
            <a:solidFill>
              <a:srgbClr val="FF000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zh-TW" altLang="en-US" sz="2400" dirty="0">
                <a:solidFill>
                  <a:srgbClr val="800000"/>
                </a:solidFill>
                <a:effectLst>
                  <a:glow rad="101600">
                    <a:srgbClr val="FFFF00">
                      <a:alpha val="75000"/>
                    </a:srgbClr>
                  </a:glow>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rPr>
              <a:t>特殊請求權</a:t>
            </a:r>
          </a:p>
        </p:txBody>
      </p:sp>
      <p:cxnSp>
        <p:nvCxnSpPr>
          <p:cNvPr id="13" name="直線接點 12"/>
          <p:cNvCxnSpPr>
            <a:cxnSpLocks/>
            <a:stCxn id="8" idx="3"/>
            <a:endCxn id="2050" idx="1"/>
          </p:cNvCxnSpPr>
          <p:nvPr/>
        </p:nvCxnSpPr>
        <p:spPr bwMode="auto">
          <a:xfrm>
            <a:off x="7064382" y="2215918"/>
            <a:ext cx="365782" cy="659272"/>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接點 14"/>
          <p:cNvCxnSpPr>
            <a:cxnSpLocks/>
            <a:stCxn id="8" idx="3"/>
            <a:endCxn id="2049" idx="1"/>
          </p:cNvCxnSpPr>
          <p:nvPr/>
        </p:nvCxnSpPr>
        <p:spPr bwMode="auto">
          <a:xfrm flipV="1">
            <a:off x="7064382" y="2200042"/>
            <a:ext cx="344167" cy="15873"/>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9" name="圓角矩形 2048"/>
          <p:cNvSpPr/>
          <p:nvPr/>
        </p:nvSpPr>
        <p:spPr bwMode="auto">
          <a:xfrm>
            <a:off x="7408549" y="1854532"/>
            <a:ext cx="1163077" cy="691022"/>
          </a:xfrm>
          <a:prstGeom prst="roundRect">
            <a:avLst/>
          </a:prstGeom>
          <a:solidFill>
            <a:schemeClr val="tx2">
              <a:lumMod val="40000"/>
              <a:lumOff val="60000"/>
            </a:schemeClr>
          </a:solidFill>
          <a:ln w="9525" cap="flat" cmpd="sng" algn="ctr">
            <a:solidFill>
              <a:srgbClr val="FF000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zh-TW" altLang="en-US" sz="2400" dirty="0">
                <a:solidFill>
                  <a:srgbClr val="800000"/>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rPr>
              <a:t>協助</a:t>
            </a:r>
            <a:r>
              <a:rPr lang="en-US" altLang="zh-TW" sz="2400" dirty="0">
                <a:solidFill>
                  <a:srgbClr val="800000"/>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rPr>
              <a:t/>
            </a:r>
            <a:br>
              <a:rPr lang="en-US" altLang="zh-TW" sz="2400" dirty="0">
                <a:solidFill>
                  <a:srgbClr val="800000"/>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rPr>
            </a:br>
            <a:r>
              <a:rPr lang="zh-TW" altLang="en-US" sz="2400" dirty="0">
                <a:solidFill>
                  <a:srgbClr val="800000"/>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rPr>
              <a:t>自殺</a:t>
            </a:r>
          </a:p>
        </p:txBody>
      </p:sp>
      <p:sp>
        <p:nvSpPr>
          <p:cNvPr id="2050" name="圓角矩形 2049"/>
          <p:cNvSpPr/>
          <p:nvPr/>
        </p:nvSpPr>
        <p:spPr bwMode="auto">
          <a:xfrm>
            <a:off x="7430164" y="2631375"/>
            <a:ext cx="1163077" cy="487627"/>
          </a:xfrm>
          <a:prstGeom prst="roundRect">
            <a:avLst/>
          </a:prstGeom>
          <a:solidFill>
            <a:schemeClr val="tx2">
              <a:lumMod val="40000"/>
              <a:lumOff val="60000"/>
            </a:schemeClr>
          </a:solidFill>
          <a:ln w="9525" cap="flat" cmpd="sng" algn="ctr">
            <a:solidFill>
              <a:srgbClr val="FF000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zh-TW" altLang="en-US" sz="2400" dirty="0">
                <a:solidFill>
                  <a:srgbClr val="800000"/>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rPr>
              <a:t>安樂死</a:t>
            </a:r>
          </a:p>
        </p:txBody>
      </p:sp>
      <p:cxnSp>
        <p:nvCxnSpPr>
          <p:cNvPr id="7" name="直線接點 6"/>
          <p:cNvCxnSpPr>
            <a:cxnSpLocks/>
            <a:stCxn id="2060" idx="3"/>
            <a:endCxn id="14" idx="1"/>
          </p:cNvCxnSpPr>
          <p:nvPr/>
        </p:nvCxnSpPr>
        <p:spPr bwMode="auto">
          <a:xfrm flipV="1">
            <a:off x="7064323" y="4359596"/>
            <a:ext cx="199144" cy="315686"/>
          </a:xfrm>
          <a:prstGeom prst="line">
            <a:avLst/>
          </a:prstGeom>
          <a:noFill/>
          <a:ln w="19050" cmpd="sng">
            <a:solidFill>
              <a:srgbClr val="FF0000"/>
            </a:solidFill>
            <a:miter lim="800000"/>
            <a:headEnd/>
            <a:tailEnd/>
          </a:ln>
          <a:extLst/>
        </p:spPr>
      </p:cxnSp>
      <p:sp>
        <p:nvSpPr>
          <p:cNvPr id="14" name="圓角矩形 13"/>
          <p:cNvSpPr/>
          <p:nvPr/>
        </p:nvSpPr>
        <p:spPr bwMode="auto">
          <a:xfrm>
            <a:off x="7263467" y="3794603"/>
            <a:ext cx="1417448" cy="1129986"/>
          </a:xfrm>
          <a:prstGeom prst="roundRect">
            <a:avLst/>
          </a:prstGeom>
          <a:solidFill>
            <a:schemeClr val="accent4">
              <a:lumMod val="60000"/>
              <a:lumOff val="40000"/>
            </a:schemeClr>
          </a:solidFill>
          <a:ln w="9525" cap="flat" cmpd="sng" algn="ctr">
            <a:solidFill>
              <a:srgbClr val="FF0000"/>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algn="ctr" defTabSz="825011" eaLnBrk="0" fontAlgn="base" hangingPunct="0">
              <a:spcBef>
                <a:spcPct val="0"/>
              </a:spcBef>
              <a:spcAft>
                <a:spcPct val="0"/>
              </a:spcAft>
            </a:pPr>
            <a:r>
              <a:rPr lang="zh-TW" altLang="en-US" sz="2000" b="1" dirty="0">
                <a:solidFill>
                  <a:srgbClr val="800000"/>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rPr>
              <a:t>不施予</a:t>
            </a:r>
            <a:r>
              <a:rPr lang="zh-TW" altLang="en-US" sz="2000" b="1" dirty="0" smtClean="0">
                <a:solidFill>
                  <a:srgbClr val="800000"/>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rPr>
              <a:t>、</a:t>
            </a:r>
            <a:endParaRPr lang="en-US" altLang="zh-TW" sz="2000" b="1" dirty="0" smtClean="0">
              <a:solidFill>
                <a:srgbClr val="800000"/>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endParaRPr>
          </a:p>
          <a:p>
            <a:pPr algn="ctr" defTabSz="825011" eaLnBrk="0" fontAlgn="base" hangingPunct="0">
              <a:spcBef>
                <a:spcPct val="0"/>
              </a:spcBef>
              <a:spcAft>
                <a:spcPct val="0"/>
              </a:spcAft>
            </a:pPr>
            <a:r>
              <a:rPr lang="zh-TW" altLang="en-US" sz="2000" b="1" dirty="0" smtClean="0">
                <a:solidFill>
                  <a:srgbClr val="800000"/>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rPr>
              <a:t>中止或撤除</a:t>
            </a:r>
            <a:endParaRPr lang="en-US" altLang="zh-TW" sz="2000" b="1" dirty="0" smtClean="0">
              <a:solidFill>
                <a:srgbClr val="800000"/>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endParaRPr>
          </a:p>
          <a:p>
            <a:pPr algn="ctr" defTabSz="825011" eaLnBrk="0" fontAlgn="base" hangingPunct="0">
              <a:spcBef>
                <a:spcPct val="0"/>
              </a:spcBef>
              <a:spcAft>
                <a:spcPct val="0"/>
              </a:spcAft>
            </a:pPr>
            <a:r>
              <a:rPr lang="zh-TW" altLang="en-US" sz="2000" b="1" dirty="0" smtClean="0">
                <a:solidFill>
                  <a:srgbClr val="800000"/>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rPr>
              <a:t>特定</a:t>
            </a:r>
            <a:r>
              <a:rPr lang="zh-TW" altLang="en-US" sz="2000" b="1" dirty="0">
                <a:solidFill>
                  <a:srgbClr val="800000"/>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rPr>
              <a:t>醫療</a:t>
            </a:r>
          </a:p>
        </p:txBody>
      </p:sp>
      <p:sp>
        <p:nvSpPr>
          <p:cNvPr id="3" name="矩形 2"/>
          <p:cNvSpPr/>
          <p:nvPr/>
        </p:nvSpPr>
        <p:spPr>
          <a:xfrm>
            <a:off x="4306125" y="5461874"/>
            <a:ext cx="437479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fontAlgn="base" latinLnBrk="1">
              <a:spcBef>
                <a:spcPct val="0"/>
              </a:spcBef>
              <a:spcAft>
                <a:spcPct val="0"/>
              </a:spcAft>
            </a:pPr>
            <a:r>
              <a:rPr kumimoji="1" lang="zh-TW" altLang="en-US" sz="2400" dirty="0">
                <a:solidFill>
                  <a:srgbClr val="7030A0"/>
                </a:solidFill>
                <a:latin typeface="微軟正黑體" panose="020B0604030504040204" pitchFamily="34" charset="-120"/>
                <a:ea typeface="微軟正黑體" panose="020B0604030504040204" pitchFamily="34" charset="-120"/>
                <a:cs typeface="Times New Roman" pitchFamily="18" charset="0"/>
              </a:rPr>
              <a:t>資料來源</a:t>
            </a:r>
            <a:r>
              <a:rPr kumimoji="1" lang="en-US" altLang="zh-TW" sz="2400" dirty="0">
                <a:solidFill>
                  <a:srgbClr val="7030A0"/>
                </a:solidFill>
                <a:latin typeface="微軟正黑體" panose="020B0604030504040204" pitchFamily="34" charset="-120"/>
                <a:ea typeface="微軟正黑體" panose="020B0604030504040204" pitchFamily="34" charset="-120"/>
                <a:cs typeface="Times New Roman" pitchFamily="18" charset="0"/>
              </a:rPr>
              <a:t>: </a:t>
            </a:r>
            <a:r>
              <a:rPr kumimoji="1" lang="zh-TW" altLang="en-US" sz="2400" dirty="0">
                <a:solidFill>
                  <a:srgbClr val="7030A0"/>
                </a:solidFill>
                <a:latin typeface="微軟正黑體" panose="020B0604030504040204" pitchFamily="34" charset="-120"/>
                <a:ea typeface="微軟正黑體" panose="020B0604030504040204" pitchFamily="34" charset="-120"/>
                <a:cs typeface="Times New Roman" pitchFamily="18" charset="0"/>
              </a:rPr>
              <a:t>孫效智教授「病人自主權利法核心講師課程」</a:t>
            </a:r>
            <a:endParaRPr kumimoji="1" lang="zh-TW" altLang="zh-TW" sz="2400" dirty="0">
              <a:solidFill>
                <a:srgbClr val="7030A0"/>
              </a:solidFill>
              <a:latin typeface="微軟正黑體" panose="020B0604030504040204" pitchFamily="34" charset="-120"/>
              <a:ea typeface="微軟正黑體" panose="020B0604030504040204" pitchFamily="34" charset="-120"/>
              <a:cs typeface="新細明體" pitchFamily="18" charset="-120"/>
            </a:endParaRPr>
          </a:p>
        </p:txBody>
      </p:sp>
      <p:pic>
        <p:nvPicPr>
          <p:cNvPr id="29"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63875" y="5398764"/>
            <a:ext cx="396387" cy="38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手繪多邊形 1"/>
          <p:cNvSpPr/>
          <p:nvPr/>
        </p:nvSpPr>
        <p:spPr>
          <a:xfrm>
            <a:off x="1348156" y="1828801"/>
            <a:ext cx="7332760" cy="3317631"/>
          </a:xfrm>
          <a:custGeom>
            <a:avLst/>
            <a:gdLst>
              <a:gd name="connsiteX0" fmla="*/ 0 w 8026400"/>
              <a:gd name="connsiteY0" fmla="*/ 330200 h 3594100"/>
              <a:gd name="connsiteX1" fmla="*/ 12700 w 8026400"/>
              <a:gd name="connsiteY1" fmla="*/ 2400300 h 3594100"/>
              <a:gd name="connsiteX2" fmla="*/ 4203700 w 8026400"/>
              <a:gd name="connsiteY2" fmla="*/ 3492500 h 3594100"/>
              <a:gd name="connsiteX3" fmla="*/ 7962900 w 8026400"/>
              <a:gd name="connsiteY3" fmla="*/ 3594100 h 3594100"/>
              <a:gd name="connsiteX4" fmla="*/ 8026400 w 8026400"/>
              <a:gd name="connsiteY4" fmla="*/ 3429000 h 3594100"/>
              <a:gd name="connsiteX5" fmla="*/ 8026400 w 8026400"/>
              <a:gd name="connsiteY5" fmla="*/ 1854200 h 3594100"/>
              <a:gd name="connsiteX6" fmla="*/ 7950200 w 8026400"/>
              <a:gd name="connsiteY6" fmla="*/ 1701800 h 3594100"/>
              <a:gd name="connsiteX7" fmla="*/ 6146800 w 8026400"/>
              <a:gd name="connsiteY7" fmla="*/ 1676400 h 3594100"/>
              <a:gd name="connsiteX8" fmla="*/ 5626100 w 8026400"/>
              <a:gd name="connsiteY8" fmla="*/ 838200 h 3594100"/>
              <a:gd name="connsiteX9" fmla="*/ 4165600 w 8026400"/>
              <a:gd name="connsiteY9" fmla="*/ 749300 h 3594100"/>
              <a:gd name="connsiteX10" fmla="*/ 1384300 w 8026400"/>
              <a:gd name="connsiteY10" fmla="*/ 0 h 3594100"/>
              <a:gd name="connsiteX11" fmla="*/ 63500 w 8026400"/>
              <a:gd name="connsiteY11" fmla="*/ 50800 h 3594100"/>
              <a:gd name="connsiteX12" fmla="*/ 0 w 8026400"/>
              <a:gd name="connsiteY12" fmla="*/ 381000 h 359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26400" h="3594100">
                <a:moveTo>
                  <a:pt x="0" y="330200"/>
                </a:moveTo>
                <a:cubicBezTo>
                  <a:pt x="4233" y="1020233"/>
                  <a:pt x="8467" y="1710267"/>
                  <a:pt x="12700" y="2400300"/>
                </a:cubicBezTo>
                <a:lnTo>
                  <a:pt x="4203700" y="3492500"/>
                </a:lnTo>
                <a:lnTo>
                  <a:pt x="7962900" y="3594100"/>
                </a:lnTo>
                <a:lnTo>
                  <a:pt x="8026400" y="3429000"/>
                </a:lnTo>
                <a:lnTo>
                  <a:pt x="8026400" y="1854200"/>
                </a:lnTo>
                <a:lnTo>
                  <a:pt x="7950200" y="1701800"/>
                </a:lnTo>
                <a:lnTo>
                  <a:pt x="6146800" y="1676400"/>
                </a:lnTo>
                <a:lnTo>
                  <a:pt x="5626100" y="838200"/>
                </a:lnTo>
                <a:lnTo>
                  <a:pt x="4165600" y="749300"/>
                </a:lnTo>
                <a:lnTo>
                  <a:pt x="1384300" y="0"/>
                </a:lnTo>
                <a:lnTo>
                  <a:pt x="63500" y="50800"/>
                </a:lnTo>
                <a:lnTo>
                  <a:pt x="0" y="381000"/>
                </a:lnTo>
              </a:path>
            </a:pathLst>
          </a:custGeom>
          <a:noFill/>
          <a:ln w="57150">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TW" altLang="en-US" sz="1400"/>
          </a:p>
        </p:txBody>
      </p:sp>
    </p:spTree>
    <p:extLst>
      <p:ext uri="{BB962C8B-B14F-4D97-AF65-F5344CB8AC3E}">
        <p14:creationId xmlns:p14="http://schemas.microsoft.com/office/powerpoint/2010/main" val="411435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60"/>
                                        </p:tgtEl>
                                        <p:attrNameLst>
                                          <p:attrName>style.visibility</p:attrName>
                                        </p:attrNameLst>
                                      </p:cBhvr>
                                      <p:to>
                                        <p:strVal val="visible"/>
                                      </p:to>
                                    </p:set>
                                    <p:animEffect transition="in" filter="blinds(horizontal)">
                                      <p:cBhvr>
                                        <p:cTn id="10" dur="500"/>
                                        <p:tgtEl>
                                          <p:spTgt spid="206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049"/>
                                        </p:tgtEl>
                                        <p:attrNameLst>
                                          <p:attrName>style.visibility</p:attrName>
                                        </p:attrNameLst>
                                      </p:cBhvr>
                                      <p:to>
                                        <p:strVal val="visible"/>
                                      </p:to>
                                    </p:set>
                                    <p:animEffect transition="in" filter="blinds(horizontal)">
                                      <p:cBhvr>
                                        <p:cTn id="34" dur="500"/>
                                        <p:tgtEl>
                                          <p:spTgt spid="2049"/>
                                        </p:tgtEl>
                                      </p:cBhvr>
                                    </p:animEffect>
                                  </p:childTnLst>
                                </p:cTn>
                              </p:par>
                            </p:childTnLst>
                          </p:cTn>
                        </p:par>
                        <p:par>
                          <p:cTn id="35" fill="hold">
                            <p:stCondLst>
                              <p:cond delay="500"/>
                            </p:stCondLst>
                            <p:childTnLst>
                              <p:par>
                                <p:cTn id="36" presetID="3" presetClass="entr" presetSubtype="1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050"/>
                                        </p:tgtEl>
                                        <p:attrNameLst>
                                          <p:attrName>style.visibility</p:attrName>
                                        </p:attrNameLst>
                                      </p:cBhvr>
                                      <p:to>
                                        <p:strVal val="visible"/>
                                      </p:to>
                                    </p:set>
                                    <p:animEffect transition="in" filter="blinds(horizontal)">
                                      <p:cBhvr>
                                        <p:cTn id="41" dur="500"/>
                                        <p:tgtEl>
                                          <p:spTgt spid="2050"/>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heel(1)">
                                      <p:cBhvr>
                                        <p:cTn id="4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animBg="1"/>
      <p:bldP spid="27" grpId="0" animBg="1"/>
      <p:bldP spid="8" grpId="0" animBg="1"/>
      <p:bldP spid="2049" grpId="0" animBg="1"/>
      <p:bldP spid="2050" grpId="0" animBg="1"/>
      <p:bldP spid="14"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4294967295"/>
            <p:extLst>
              <p:ext uri="{D42A27DB-BD31-4B8C-83A1-F6EECF244321}">
                <p14:modId xmlns:p14="http://schemas.microsoft.com/office/powerpoint/2010/main" val="2292043780"/>
              </p:ext>
            </p:extLst>
          </p:nvPr>
        </p:nvGraphicFramePr>
        <p:xfrm>
          <a:off x="386486" y="1268759"/>
          <a:ext cx="8578001" cy="5449406"/>
        </p:xfrm>
        <a:graphic>
          <a:graphicData uri="http://schemas.openxmlformats.org/drawingml/2006/table">
            <a:tbl>
              <a:tblPr firstRow="1" firstCol="1" bandRow="1">
                <a:tableStyleId>{5DA37D80-6434-44D0-A028-1B22A696006F}</a:tableStyleId>
              </a:tblPr>
              <a:tblGrid>
                <a:gridCol w="1728286">
                  <a:extLst>
                    <a:ext uri="{9D8B030D-6E8A-4147-A177-3AD203B41FA5}">
                      <a16:colId xmlns="" xmlns:a16="http://schemas.microsoft.com/office/drawing/2014/main" val="20000"/>
                    </a:ext>
                  </a:extLst>
                </a:gridCol>
                <a:gridCol w="3465340">
                  <a:extLst>
                    <a:ext uri="{9D8B030D-6E8A-4147-A177-3AD203B41FA5}">
                      <a16:colId xmlns="" xmlns:a16="http://schemas.microsoft.com/office/drawing/2014/main" val="20001"/>
                    </a:ext>
                  </a:extLst>
                </a:gridCol>
                <a:gridCol w="3384375">
                  <a:extLst>
                    <a:ext uri="{9D8B030D-6E8A-4147-A177-3AD203B41FA5}">
                      <a16:colId xmlns="" xmlns:a16="http://schemas.microsoft.com/office/drawing/2014/main" val="20002"/>
                    </a:ext>
                  </a:extLst>
                </a:gridCol>
              </a:tblGrid>
              <a:tr h="476958">
                <a:tc>
                  <a:txBody>
                    <a:bodyPr/>
                    <a:lstStyle/>
                    <a:p>
                      <a:pPr algn="ctr">
                        <a:spcAft>
                          <a:spcPts val="0"/>
                        </a:spcAft>
                      </a:pPr>
                      <a:r>
                        <a:rPr lang="zh-TW" sz="2800" kern="100" dirty="0" smtClean="0">
                          <a:solidFill>
                            <a:schemeClr val="bg1"/>
                          </a:solidFill>
                          <a:effectLst/>
                          <a:latin typeface="標楷體" panose="03000509000000000000" pitchFamily="65" charset="-120"/>
                          <a:ea typeface="標楷體" panose="03000509000000000000" pitchFamily="65" charset="-120"/>
                        </a:rPr>
                        <a:t>類　型</a:t>
                      </a:r>
                      <a:endParaRPr lang="zh-TW" sz="2800" b="1" kern="100" dirty="0">
                        <a:solidFill>
                          <a:schemeClr val="bg1"/>
                        </a:solidFill>
                        <a:effectLst/>
                        <a:latin typeface="標楷體" panose="03000509000000000000" pitchFamily="65" charset="-120"/>
                        <a:ea typeface="標楷體" panose="03000509000000000000" pitchFamily="65" charset="-120"/>
                        <a:cs typeface="Times New Roman"/>
                      </a:endParaRPr>
                    </a:p>
                  </a:txBody>
                  <a:tcPr marL="45486" marR="45486" marT="0" marB="0" anchor="ctr">
                    <a:solidFill>
                      <a:schemeClr val="accent2">
                        <a:lumMod val="50000"/>
                      </a:schemeClr>
                    </a:solidFill>
                  </a:tcPr>
                </a:tc>
                <a:tc>
                  <a:txBody>
                    <a:bodyPr/>
                    <a:lstStyle/>
                    <a:p>
                      <a:pPr algn="ctr">
                        <a:spcAft>
                          <a:spcPts val="0"/>
                        </a:spcAft>
                      </a:pPr>
                      <a:r>
                        <a:rPr lang="zh-TW" sz="2800" kern="100" smtClean="0">
                          <a:solidFill>
                            <a:schemeClr val="bg1"/>
                          </a:solidFill>
                          <a:effectLst/>
                          <a:latin typeface="標楷體" panose="03000509000000000000" pitchFamily="65" charset="-120"/>
                          <a:ea typeface="標楷體" panose="03000509000000000000" pitchFamily="65" charset="-120"/>
                        </a:rPr>
                        <a:t>說　明</a:t>
                      </a:r>
                      <a:endParaRPr lang="zh-TW" sz="2800" b="1" kern="100" dirty="0">
                        <a:solidFill>
                          <a:schemeClr val="bg1"/>
                        </a:solidFill>
                        <a:effectLst/>
                        <a:latin typeface="標楷體" panose="03000509000000000000" pitchFamily="65" charset="-120"/>
                        <a:ea typeface="標楷體" panose="03000509000000000000" pitchFamily="65" charset="-120"/>
                        <a:cs typeface="Times New Roman"/>
                      </a:endParaRPr>
                    </a:p>
                  </a:txBody>
                  <a:tcPr marL="45486" marR="45486" marT="0" marB="0" anchor="ctr">
                    <a:solidFill>
                      <a:schemeClr val="accent2">
                        <a:lumMod val="50000"/>
                      </a:schemeClr>
                    </a:solidFill>
                  </a:tcPr>
                </a:tc>
                <a:tc>
                  <a:txBody>
                    <a:bodyPr/>
                    <a:lstStyle/>
                    <a:p>
                      <a:pPr algn="ctr">
                        <a:spcAft>
                          <a:spcPts val="0"/>
                        </a:spcAft>
                      </a:pPr>
                      <a:r>
                        <a:rPr lang="zh-TW" sz="2800" kern="100" dirty="0" smtClean="0">
                          <a:solidFill>
                            <a:schemeClr val="bg1"/>
                          </a:solidFill>
                          <a:effectLst/>
                          <a:latin typeface="標楷體" panose="03000509000000000000" pitchFamily="65" charset="-120"/>
                          <a:ea typeface="標楷體" panose="03000509000000000000" pitchFamily="65" charset="-120"/>
                        </a:rPr>
                        <a:t>施行國家</a:t>
                      </a:r>
                      <a:endParaRPr lang="zh-TW" sz="2800" b="1" kern="100" dirty="0">
                        <a:solidFill>
                          <a:schemeClr val="bg1"/>
                        </a:solidFill>
                        <a:effectLst/>
                        <a:latin typeface="標楷體" panose="03000509000000000000" pitchFamily="65" charset="-120"/>
                        <a:ea typeface="標楷體" panose="03000509000000000000" pitchFamily="65" charset="-120"/>
                        <a:cs typeface="Times New Roman"/>
                      </a:endParaRPr>
                    </a:p>
                  </a:txBody>
                  <a:tcPr marL="45486" marR="45486" marT="0" marB="0" anchor="ctr">
                    <a:solidFill>
                      <a:schemeClr val="accent2">
                        <a:lumMod val="50000"/>
                      </a:schemeClr>
                    </a:solidFill>
                  </a:tcPr>
                </a:tc>
                <a:extLst>
                  <a:ext uri="{0D108BD9-81ED-4DB2-BD59-A6C34878D82A}">
                    <a16:rowId xmlns="" xmlns:a16="http://schemas.microsoft.com/office/drawing/2014/main" val="10000"/>
                  </a:ext>
                </a:extLst>
              </a:tr>
              <a:tr h="1447649">
                <a:tc>
                  <a:txBody>
                    <a:bodyPr/>
                    <a:lstStyle/>
                    <a:p>
                      <a:pPr algn="ctr">
                        <a:spcAft>
                          <a:spcPts val="0"/>
                        </a:spcAft>
                      </a:pPr>
                      <a:r>
                        <a:rPr lang="zh-TW" sz="2800" kern="100" smtClean="0">
                          <a:effectLst/>
                          <a:latin typeface="標楷體" panose="03000509000000000000" pitchFamily="65" charset="-120"/>
                          <a:ea typeface="標楷體" panose="03000509000000000000" pitchFamily="65" charset="-120"/>
                        </a:rPr>
                        <a:t>拒絕</a:t>
                      </a:r>
                      <a:endParaRPr lang="en-US" altLang="zh-TW" sz="2800" kern="100" smtClean="0">
                        <a:effectLst/>
                        <a:latin typeface="標楷體" panose="03000509000000000000" pitchFamily="65" charset="-120"/>
                        <a:ea typeface="標楷體" panose="03000509000000000000" pitchFamily="65" charset="-120"/>
                      </a:endParaRPr>
                    </a:p>
                    <a:p>
                      <a:pPr algn="ctr">
                        <a:spcAft>
                          <a:spcPts val="0"/>
                        </a:spcAft>
                      </a:pPr>
                      <a:r>
                        <a:rPr lang="zh-TW" sz="2800" kern="100" smtClean="0">
                          <a:effectLst/>
                          <a:latin typeface="標楷體" panose="03000509000000000000" pitchFamily="65" charset="-120"/>
                          <a:ea typeface="標楷體" panose="03000509000000000000" pitchFamily="65" charset="-120"/>
                        </a:rPr>
                        <a:t>醫療權</a:t>
                      </a:r>
                      <a:endParaRPr lang="zh-TW" sz="2800" b="1" kern="100" dirty="0">
                        <a:solidFill>
                          <a:schemeClr val="accent5">
                            <a:lumMod val="75000"/>
                          </a:schemeClr>
                        </a:solidFill>
                        <a:effectLst/>
                        <a:latin typeface="標楷體" panose="03000509000000000000" pitchFamily="65" charset="-120"/>
                        <a:ea typeface="標楷體" panose="03000509000000000000" pitchFamily="65" charset="-120"/>
                        <a:cs typeface="Times New Roman"/>
                      </a:endParaRPr>
                    </a:p>
                  </a:txBody>
                  <a:tcPr marL="45486" marR="45486" marT="0" marB="0" anchor="ctr">
                    <a:noFill/>
                  </a:tcPr>
                </a:tc>
                <a:tc>
                  <a:txBody>
                    <a:bodyPr/>
                    <a:lstStyle/>
                    <a:p>
                      <a:pPr>
                        <a:spcBef>
                          <a:spcPts val="0"/>
                        </a:spcBef>
                        <a:spcAft>
                          <a:spcPts val="0"/>
                        </a:spcAft>
                      </a:pPr>
                      <a:r>
                        <a:rPr lang="zh-TW" sz="2400" kern="100" dirty="0">
                          <a:effectLst/>
                          <a:latin typeface="標楷體" panose="03000509000000000000" pitchFamily="65" charset="-120"/>
                          <a:ea typeface="標楷體" panose="03000509000000000000" pitchFamily="65" charset="-120"/>
                        </a:rPr>
                        <a:t>醫師尊重病人意願</a:t>
                      </a:r>
                      <a:r>
                        <a:rPr lang="zh-TW" sz="2400" kern="100" dirty="0" smtClean="0">
                          <a:effectLst/>
                          <a:latin typeface="標楷體" panose="03000509000000000000" pitchFamily="65" charset="-120"/>
                          <a:ea typeface="標楷體" panose="03000509000000000000" pitchFamily="65" charset="-120"/>
                        </a:rPr>
                        <a:t>，不強加</a:t>
                      </a:r>
                      <a:r>
                        <a:rPr lang="zh-TW" altLang="en-US" sz="2400" kern="100" dirty="0" smtClean="0">
                          <a:effectLst/>
                          <a:latin typeface="標楷體" panose="03000509000000000000" pitchFamily="65" charset="-120"/>
                          <a:ea typeface="標楷體" panose="03000509000000000000" pitchFamily="65" charset="-120"/>
                        </a:rPr>
                        <a:t>醫療措施</a:t>
                      </a:r>
                      <a:r>
                        <a:rPr lang="zh-TW" sz="2400" kern="100" dirty="0" smtClean="0">
                          <a:effectLst/>
                          <a:latin typeface="標楷體" panose="03000509000000000000" pitchFamily="65" charset="-120"/>
                          <a:ea typeface="標楷體" panose="03000509000000000000" pitchFamily="65" charset="-120"/>
                        </a:rPr>
                        <a:t>延長生命，</a:t>
                      </a:r>
                      <a:r>
                        <a:rPr lang="zh-TW" sz="2400" kern="100" dirty="0">
                          <a:effectLst/>
                          <a:latin typeface="標楷體" panose="03000509000000000000" pitchFamily="65" charset="-120"/>
                          <a:ea typeface="標楷體" panose="03000509000000000000" pitchFamily="65" charset="-120"/>
                        </a:rPr>
                        <a:t>讓生命回歸</a:t>
                      </a:r>
                      <a:r>
                        <a:rPr lang="zh-TW" sz="2400" kern="100" dirty="0" smtClean="0">
                          <a:effectLst/>
                          <a:latin typeface="標楷體" panose="03000509000000000000" pitchFamily="65" charset="-120"/>
                          <a:ea typeface="標楷體" panose="03000509000000000000" pitchFamily="65" charset="-120"/>
                        </a:rPr>
                        <a:t>自然</a:t>
                      </a:r>
                      <a:r>
                        <a:rPr lang="zh-TW" altLang="en-US" sz="2400" kern="100" dirty="0" smtClean="0">
                          <a:effectLst/>
                          <a:latin typeface="標楷體" panose="03000509000000000000" pitchFamily="65" charset="-120"/>
                          <a:ea typeface="標楷體" panose="03000509000000000000" pitchFamily="65" charset="-120"/>
                        </a:rPr>
                        <a:t>善終</a:t>
                      </a:r>
                      <a:r>
                        <a:rPr lang="zh-TW" sz="2400" kern="100" dirty="0" smtClean="0">
                          <a:effectLst/>
                          <a:latin typeface="標楷體" panose="03000509000000000000" pitchFamily="65" charset="-120"/>
                          <a:ea typeface="標楷體" panose="03000509000000000000" pitchFamily="65" charset="-120"/>
                        </a:rPr>
                        <a:t>。</a:t>
                      </a:r>
                      <a:endParaRPr lang="en-US" altLang="zh-TW" sz="2400" kern="100" dirty="0" smtClean="0">
                        <a:effectLst/>
                        <a:latin typeface="標楷體" panose="03000509000000000000" pitchFamily="65" charset="-120"/>
                        <a:ea typeface="標楷體" panose="03000509000000000000" pitchFamily="65" charset="-120"/>
                      </a:endParaRPr>
                    </a:p>
                    <a:p>
                      <a:pPr>
                        <a:spcBef>
                          <a:spcPts val="0"/>
                        </a:spcBef>
                        <a:spcAft>
                          <a:spcPts val="0"/>
                        </a:spcAft>
                      </a:pPr>
                      <a:r>
                        <a:rPr lang="zh-TW" sz="2400" kern="100" dirty="0" smtClean="0">
                          <a:effectLst/>
                          <a:latin typeface="標楷體" panose="03000509000000000000" pitchFamily="65" charset="-120"/>
                          <a:ea typeface="標楷體" panose="03000509000000000000" pitchFamily="65" charset="-120"/>
                        </a:rPr>
                        <a:t>＝</a:t>
                      </a:r>
                      <a:r>
                        <a:rPr lang="zh-TW" sz="2400" kern="100" dirty="0" smtClean="0">
                          <a:solidFill>
                            <a:srgbClr val="C00000"/>
                          </a:solidFill>
                          <a:effectLst/>
                          <a:latin typeface="標楷體" panose="03000509000000000000" pitchFamily="65" charset="-120"/>
                          <a:ea typeface="標楷體" panose="03000509000000000000" pitchFamily="65" charset="-120"/>
                        </a:rPr>
                        <a:t>不</a:t>
                      </a:r>
                      <a:r>
                        <a:rPr lang="zh-TW" sz="2400" kern="100" dirty="0" smtClean="0">
                          <a:solidFill>
                            <a:srgbClr val="0070C0"/>
                          </a:solidFill>
                          <a:effectLst/>
                          <a:latin typeface="標楷體" panose="03000509000000000000" pitchFamily="65" charset="-120"/>
                          <a:ea typeface="標楷體" panose="03000509000000000000" pitchFamily="65" charset="-120"/>
                        </a:rPr>
                        <a:t>加工延長</a:t>
                      </a:r>
                      <a:r>
                        <a:rPr lang="zh-TW" sz="2400" kern="100" dirty="0" smtClean="0">
                          <a:effectLst/>
                          <a:latin typeface="標楷體" panose="03000509000000000000" pitchFamily="65" charset="-120"/>
                          <a:ea typeface="標楷體" panose="03000509000000000000" pitchFamily="65" charset="-120"/>
                        </a:rPr>
                        <a:t>生命！</a:t>
                      </a:r>
                      <a:endParaRPr lang="zh-TW" sz="2400" b="1" kern="100" dirty="0">
                        <a:effectLst/>
                        <a:latin typeface="標楷體" panose="03000509000000000000" pitchFamily="65" charset="-120"/>
                        <a:ea typeface="標楷體" panose="03000509000000000000" pitchFamily="65" charset="-120"/>
                        <a:cs typeface="Times New Roman"/>
                      </a:endParaRPr>
                    </a:p>
                  </a:txBody>
                  <a:tcPr marL="45486" marR="45486" marT="0" marB="0">
                    <a:noFill/>
                  </a:tcPr>
                </a:tc>
                <a:tc>
                  <a:txBody>
                    <a:bodyPr/>
                    <a:lstStyle/>
                    <a:p>
                      <a:pPr>
                        <a:spcBef>
                          <a:spcPts val="600"/>
                        </a:spcBef>
                        <a:spcAft>
                          <a:spcPts val="600"/>
                        </a:spcAft>
                      </a:pPr>
                      <a:r>
                        <a:rPr lang="zh-TW" sz="2400" kern="100" dirty="0" smtClean="0">
                          <a:effectLst/>
                          <a:latin typeface="標楷體" panose="03000509000000000000" pitchFamily="65" charset="-120"/>
                          <a:ea typeface="標楷體" panose="03000509000000000000" pitchFamily="65" charset="-120"/>
                        </a:rPr>
                        <a:t>歐美</a:t>
                      </a:r>
                      <a:r>
                        <a:rPr lang="zh-TW" sz="2400" kern="100" dirty="0">
                          <a:effectLst/>
                          <a:latin typeface="標楷體" panose="03000509000000000000" pitchFamily="65" charset="-120"/>
                          <a:ea typeface="標楷體" panose="03000509000000000000" pitchFamily="65" charset="-120"/>
                        </a:rPr>
                        <a:t>各國普遍承認的普世人</a:t>
                      </a:r>
                      <a:r>
                        <a:rPr lang="zh-TW" sz="2400" kern="100" dirty="0" smtClean="0">
                          <a:effectLst/>
                          <a:latin typeface="標楷體" panose="03000509000000000000" pitchFamily="65" charset="-120"/>
                          <a:ea typeface="標楷體" panose="03000509000000000000" pitchFamily="65" charset="-120"/>
                        </a:rPr>
                        <a:t>權</a:t>
                      </a:r>
                      <a:endParaRPr lang="en-US" altLang="zh-TW" sz="2400" kern="100" dirty="0" smtClean="0">
                        <a:effectLst/>
                        <a:latin typeface="標楷體" panose="03000509000000000000" pitchFamily="65" charset="-120"/>
                        <a:ea typeface="標楷體" panose="03000509000000000000" pitchFamily="65" charset="-120"/>
                      </a:endParaRPr>
                    </a:p>
                  </a:txBody>
                  <a:tcPr marL="45486" marR="45486" marT="0" marB="0">
                    <a:noFill/>
                  </a:tcPr>
                </a:tc>
                <a:extLst>
                  <a:ext uri="{0D108BD9-81ED-4DB2-BD59-A6C34878D82A}">
                    <a16:rowId xmlns="" xmlns:a16="http://schemas.microsoft.com/office/drawing/2014/main" val="10002"/>
                  </a:ext>
                </a:extLst>
              </a:tr>
              <a:tr h="2171473">
                <a:tc>
                  <a:txBody>
                    <a:bodyPr/>
                    <a:lstStyle/>
                    <a:p>
                      <a:pPr algn="ctr">
                        <a:spcAft>
                          <a:spcPts val="0"/>
                        </a:spcAft>
                      </a:pPr>
                      <a:r>
                        <a:rPr lang="zh-TW" sz="2800" kern="100" dirty="0">
                          <a:effectLst/>
                          <a:latin typeface="標楷體" panose="03000509000000000000" pitchFamily="65" charset="-120"/>
                          <a:ea typeface="標楷體" panose="03000509000000000000" pitchFamily="65" charset="-120"/>
                        </a:rPr>
                        <a:t>協助自殺</a:t>
                      </a:r>
                      <a:endParaRPr lang="zh-TW" sz="2800" b="1" kern="100" dirty="0">
                        <a:solidFill>
                          <a:schemeClr val="accent5">
                            <a:lumMod val="75000"/>
                          </a:schemeClr>
                        </a:solidFill>
                        <a:effectLst/>
                        <a:latin typeface="標楷體" panose="03000509000000000000" pitchFamily="65" charset="-120"/>
                        <a:ea typeface="標楷體" panose="03000509000000000000" pitchFamily="65" charset="-120"/>
                        <a:cs typeface="Times New Roman"/>
                      </a:endParaRPr>
                    </a:p>
                  </a:txBody>
                  <a:tcPr marL="45486" marR="45486" marT="0" marB="0" anchor="ctr">
                    <a:noFill/>
                  </a:tcPr>
                </a:tc>
                <a:tc>
                  <a:txBody>
                    <a:bodyPr/>
                    <a:lstStyle/>
                    <a:p>
                      <a:pPr>
                        <a:spcBef>
                          <a:spcPts val="600"/>
                        </a:spcBef>
                        <a:spcAft>
                          <a:spcPts val="600"/>
                        </a:spcAft>
                      </a:pPr>
                      <a:r>
                        <a:rPr lang="zh-TW" sz="2400" kern="100" dirty="0">
                          <a:effectLst/>
                          <a:latin typeface="標楷體" panose="03000509000000000000" pitchFamily="65" charset="-120"/>
                          <a:ea typeface="標楷體" panose="03000509000000000000" pitchFamily="65" charset="-120"/>
                        </a:rPr>
                        <a:t>由醫師開立處方、準備並提供藥劑，</a:t>
                      </a:r>
                      <a:r>
                        <a:rPr lang="zh-TW" sz="2400" kern="100" dirty="0" smtClean="0">
                          <a:effectLst/>
                          <a:latin typeface="標楷體" panose="03000509000000000000" pitchFamily="65" charset="-120"/>
                          <a:ea typeface="標楷體" panose="03000509000000000000" pitchFamily="65" charset="-120"/>
                        </a:rPr>
                        <a:t>由</a:t>
                      </a:r>
                      <a:r>
                        <a:rPr lang="zh-TW" sz="2400" b="1" kern="100" dirty="0" smtClean="0">
                          <a:effectLst/>
                          <a:latin typeface="標楷體" panose="03000509000000000000" pitchFamily="65" charset="-120"/>
                          <a:ea typeface="標楷體" panose="03000509000000000000" pitchFamily="65" charset="-120"/>
                        </a:rPr>
                        <a:t>病人自己</a:t>
                      </a:r>
                      <a:r>
                        <a:rPr lang="zh-TW" altLang="en-US" sz="2400" b="1" kern="100" dirty="0" smtClean="0">
                          <a:effectLst/>
                          <a:latin typeface="標楷體" panose="03000509000000000000" pitchFamily="65" charset="-120"/>
                          <a:ea typeface="標楷體" panose="03000509000000000000" pitchFamily="65" charset="-120"/>
                        </a:rPr>
                        <a:t>服用</a:t>
                      </a:r>
                      <a:r>
                        <a:rPr lang="zh-TW" sz="2400" kern="100" dirty="0" smtClean="0">
                          <a:effectLst/>
                          <a:latin typeface="標楷體" panose="03000509000000000000" pitchFamily="65" charset="-120"/>
                          <a:ea typeface="標楷體" panose="03000509000000000000" pitchFamily="65" charset="-120"/>
                        </a:rPr>
                        <a:t>。</a:t>
                      </a:r>
                      <a:endParaRPr lang="en-US" altLang="zh-TW" sz="2400" b="1" kern="100" dirty="0" smtClean="0">
                        <a:effectLst/>
                        <a:latin typeface="標楷體" panose="03000509000000000000" pitchFamily="65" charset="-120"/>
                        <a:ea typeface="標楷體" panose="03000509000000000000" pitchFamily="65" charset="-120"/>
                        <a:cs typeface="Times New Roman"/>
                      </a:endParaRPr>
                    </a:p>
                  </a:txBody>
                  <a:tcPr marL="45486" marR="45486" marT="0" marB="0" anchor="ctr">
                    <a:noFill/>
                  </a:tcPr>
                </a:tc>
                <a:tc>
                  <a:txBody>
                    <a:bodyPr/>
                    <a:lstStyle/>
                    <a:p>
                      <a:pPr>
                        <a:spcBef>
                          <a:spcPts val="0"/>
                        </a:spcBef>
                        <a:spcAft>
                          <a:spcPts val="0"/>
                        </a:spcAft>
                      </a:pPr>
                      <a:r>
                        <a:rPr lang="zh-TW" sz="2400" kern="100" dirty="0">
                          <a:solidFill>
                            <a:srgbClr val="0070C0"/>
                          </a:solidFill>
                          <a:effectLst/>
                          <a:latin typeface="標楷體" panose="03000509000000000000" pitchFamily="65" charset="-120"/>
                          <a:ea typeface="標楷體" panose="03000509000000000000" pitchFamily="65" charset="-120"/>
                        </a:rPr>
                        <a:t>美國</a:t>
                      </a:r>
                      <a:r>
                        <a:rPr lang="zh-TW" sz="2400" kern="100" dirty="0">
                          <a:effectLst/>
                          <a:latin typeface="標楷體" panose="03000509000000000000" pitchFamily="65" charset="-120"/>
                          <a:ea typeface="標楷體" panose="03000509000000000000" pitchFamily="65" charset="-120"/>
                        </a:rPr>
                        <a:t>（奧瑞岡州、華盛頓州、蒙大拿州、佛蒙特州、加</a:t>
                      </a:r>
                      <a:r>
                        <a:rPr lang="zh-TW" sz="2400" kern="100" dirty="0" smtClean="0">
                          <a:effectLst/>
                          <a:latin typeface="標楷體" panose="03000509000000000000" pitchFamily="65" charset="-120"/>
                          <a:ea typeface="標楷體" panose="03000509000000000000" pitchFamily="65" charset="-120"/>
                        </a:rPr>
                        <a:t>州</a:t>
                      </a:r>
                      <a:r>
                        <a:rPr lang="zh-TW" altLang="en-US" sz="2400" kern="100" dirty="0" smtClean="0">
                          <a:effectLst/>
                          <a:latin typeface="新細明體"/>
                          <a:ea typeface="新細明體"/>
                        </a:rPr>
                        <a:t>、</a:t>
                      </a:r>
                      <a:r>
                        <a:rPr lang="zh-TW" altLang="en-US" sz="2400" kern="100" dirty="0" smtClean="0">
                          <a:effectLst/>
                          <a:latin typeface="標楷體" pitchFamily="65" charset="-120"/>
                          <a:ea typeface="標楷體" pitchFamily="65" charset="-120"/>
                        </a:rPr>
                        <a:t>科羅拉多州</a:t>
                      </a:r>
                      <a:r>
                        <a:rPr lang="zh-TW" sz="2400" kern="100" dirty="0" smtClean="0">
                          <a:effectLst/>
                          <a:latin typeface="標楷體" panose="03000509000000000000" pitchFamily="65" charset="-120"/>
                          <a:ea typeface="標楷體" panose="03000509000000000000" pitchFamily="65" charset="-120"/>
                        </a:rPr>
                        <a:t>）</a:t>
                      </a:r>
                      <a:r>
                        <a:rPr lang="zh-TW" sz="2400" kern="100" dirty="0">
                          <a:effectLst/>
                          <a:latin typeface="標楷體" panose="03000509000000000000" pitchFamily="65" charset="-120"/>
                          <a:ea typeface="標楷體" panose="03000509000000000000" pitchFamily="65" charset="-120"/>
                        </a:rPr>
                        <a:t>、</a:t>
                      </a:r>
                      <a:r>
                        <a:rPr lang="zh-TW" sz="2400" kern="100" dirty="0" smtClean="0">
                          <a:solidFill>
                            <a:srgbClr val="0070C0"/>
                          </a:solidFill>
                          <a:effectLst/>
                          <a:latin typeface="標楷體" panose="03000509000000000000" pitchFamily="65" charset="-120"/>
                          <a:ea typeface="標楷體" panose="03000509000000000000" pitchFamily="65" charset="-120"/>
                        </a:rPr>
                        <a:t>瑞士</a:t>
                      </a:r>
                      <a:r>
                        <a:rPr lang="zh-TW" altLang="en-US" sz="2400" kern="100" dirty="0" smtClean="0">
                          <a:solidFill>
                            <a:srgbClr val="0070C0"/>
                          </a:solidFill>
                          <a:effectLst/>
                          <a:latin typeface="標楷體" panose="03000509000000000000" pitchFamily="65" charset="-120"/>
                          <a:ea typeface="標楷體" panose="03000509000000000000" pitchFamily="65" charset="-120"/>
                        </a:rPr>
                        <a:t>、加拿大</a:t>
                      </a:r>
                      <a:r>
                        <a:rPr lang="zh-TW" altLang="en-US" sz="2400" kern="100" dirty="0" smtClean="0">
                          <a:solidFill>
                            <a:srgbClr val="0070C0"/>
                          </a:solidFill>
                          <a:effectLst/>
                          <a:latin typeface="新細明體"/>
                          <a:ea typeface="新細明體"/>
                        </a:rPr>
                        <a:t>、</a:t>
                      </a:r>
                      <a:r>
                        <a:rPr lang="zh-TW" altLang="en-US" sz="2400" kern="100" dirty="0" smtClean="0">
                          <a:solidFill>
                            <a:srgbClr val="0070C0"/>
                          </a:solidFill>
                          <a:effectLst/>
                          <a:latin typeface="標楷體" pitchFamily="65" charset="-120"/>
                          <a:ea typeface="標楷體" pitchFamily="65" charset="-120"/>
                        </a:rPr>
                        <a:t>荷蘭</a:t>
                      </a:r>
                      <a:r>
                        <a:rPr lang="zh-TW" altLang="en-US" sz="2400" kern="100" dirty="0" smtClean="0">
                          <a:solidFill>
                            <a:srgbClr val="0070C0"/>
                          </a:solidFill>
                          <a:effectLst/>
                          <a:latin typeface="新細明體"/>
                          <a:ea typeface="新細明體"/>
                        </a:rPr>
                        <a:t>、</a:t>
                      </a:r>
                      <a:r>
                        <a:rPr lang="zh-TW" altLang="en-US" sz="2400" kern="100" dirty="0" smtClean="0">
                          <a:solidFill>
                            <a:srgbClr val="0070C0"/>
                          </a:solidFill>
                          <a:effectLst/>
                          <a:latin typeface="標楷體" pitchFamily="65" charset="-120"/>
                          <a:ea typeface="標楷體" pitchFamily="65" charset="-120"/>
                        </a:rPr>
                        <a:t>比利時、盧森堡</a:t>
                      </a:r>
                      <a:r>
                        <a:rPr lang="zh-TW" altLang="en-US" sz="2400" kern="100" dirty="0" smtClean="0">
                          <a:solidFill>
                            <a:srgbClr val="0070C0"/>
                          </a:solidFill>
                          <a:effectLst/>
                          <a:latin typeface="新細明體"/>
                          <a:ea typeface="新細明體"/>
                        </a:rPr>
                        <a:t>、</a:t>
                      </a:r>
                      <a:r>
                        <a:rPr lang="zh-TW" altLang="en-US" sz="2400" kern="100" dirty="0" smtClean="0">
                          <a:solidFill>
                            <a:srgbClr val="0070C0"/>
                          </a:solidFill>
                          <a:effectLst/>
                          <a:latin typeface="標楷體" pitchFamily="65" charset="-120"/>
                          <a:ea typeface="標楷體" pitchFamily="65" charset="-120"/>
                        </a:rPr>
                        <a:t>德國</a:t>
                      </a:r>
                      <a:endParaRPr lang="zh-TW" sz="2400" b="1" kern="100" dirty="0">
                        <a:solidFill>
                          <a:srgbClr val="0070C0"/>
                        </a:solidFill>
                        <a:effectLst/>
                        <a:latin typeface="標楷體" panose="03000509000000000000" pitchFamily="65" charset="-120"/>
                        <a:ea typeface="標楷體" panose="03000509000000000000" pitchFamily="65" charset="-120"/>
                        <a:cs typeface="Times New Roman"/>
                      </a:endParaRPr>
                    </a:p>
                  </a:txBody>
                  <a:tcPr marL="45486" marR="45486" marT="0" marB="0" anchor="ctr">
                    <a:noFill/>
                  </a:tcPr>
                </a:tc>
                <a:extLst>
                  <a:ext uri="{0D108BD9-81ED-4DB2-BD59-A6C34878D82A}">
                    <a16:rowId xmlns="" xmlns:a16="http://schemas.microsoft.com/office/drawing/2014/main" val="10003"/>
                  </a:ext>
                </a:extLst>
              </a:tr>
              <a:tr h="1314848">
                <a:tc>
                  <a:txBody>
                    <a:bodyPr/>
                    <a:lstStyle/>
                    <a:p>
                      <a:pPr algn="ctr">
                        <a:spcAft>
                          <a:spcPts val="0"/>
                        </a:spcAft>
                      </a:pPr>
                      <a:r>
                        <a:rPr lang="zh-TW" sz="2800" kern="100" dirty="0">
                          <a:effectLst/>
                          <a:latin typeface="標楷體" panose="03000509000000000000" pitchFamily="65" charset="-120"/>
                          <a:ea typeface="標楷體" panose="03000509000000000000" pitchFamily="65" charset="-120"/>
                        </a:rPr>
                        <a:t>安樂死</a:t>
                      </a:r>
                      <a:endParaRPr lang="zh-TW" sz="2800" b="1" kern="100" dirty="0">
                        <a:solidFill>
                          <a:schemeClr val="accent5">
                            <a:lumMod val="75000"/>
                          </a:schemeClr>
                        </a:solidFill>
                        <a:effectLst/>
                        <a:latin typeface="標楷體" panose="03000509000000000000" pitchFamily="65" charset="-120"/>
                        <a:ea typeface="標楷體" panose="03000509000000000000" pitchFamily="65" charset="-120"/>
                        <a:cs typeface="Times New Roman"/>
                      </a:endParaRPr>
                    </a:p>
                  </a:txBody>
                  <a:tcPr marL="45486" marR="45486" marT="0" marB="0" anchor="ctr">
                    <a:noFill/>
                  </a:tcPr>
                </a:tc>
                <a:tc>
                  <a:txBody>
                    <a:bodyPr/>
                    <a:lstStyle/>
                    <a:p>
                      <a:pPr>
                        <a:spcBef>
                          <a:spcPts val="0"/>
                        </a:spcBef>
                        <a:spcAft>
                          <a:spcPts val="0"/>
                        </a:spcAft>
                      </a:pPr>
                      <a:r>
                        <a:rPr lang="zh-TW" sz="2400" kern="100" dirty="0" smtClean="0">
                          <a:effectLst/>
                          <a:latin typeface="標楷體" panose="03000509000000000000" pitchFamily="65" charset="-120"/>
                          <a:ea typeface="標楷體" panose="03000509000000000000" pitchFamily="65" charset="-120"/>
                        </a:rPr>
                        <a:t>由</a:t>
                      </a:r>
                      <a:r>
                        <a:rPr lang="zh-TW" altLang="en-US" sz="2400" kern="100" dirty="0" smtClean="0">
                          <a:effectLst/>
                          <a:latin typeface="標楷體" panose="03000509000000000000" pitchFamily="65" charset="-120"/>
                          <a:ea typeface="標楷體" panose="03000509000000000000" pitchFamily="65" charset="-120"/>
                        </a:rPr>
                        <a:t> </a:t>
                      </a:r>
                      <a:r>
                        <a:rPr lang="zh-TW" sz="2400" b="1" kern="100" dirty="0" smtClean="0">
                          <a:effectLst/>
                          <a:latin typeface="標楷體" panose="03000509000000000000" pitchFamily="65" charset="-120"/>
                          <a:ea typeface="標楷體" panose="03000509000000000000" pitchFamily="65" charset="-120"/>
                        </a:rPr>
                        <a:t>他人</a:t>
                      </a:r>
                      <a:r>
                        <a:rPr lang="zh-TW" altLang="en-US" sz="2400" kern="100" dirty="0" smtClean="0">
                          <a:effectLst/>
                          <a:latin typeface="標楷體" panose="03000509000000000000" pitchFamily="65" charset="-120"/>
                          <a:ea typeface="標楷體" panose="03000509000000000000" pitchFamily="65" charset="-120"/>
                        </a:rPr>
                        <a:t> </a:t>
                      </a:r>
                      <a:r>
                        <a:rPr lang="zh-TW" sz="2400" kern="100" dirty="0" smtClean="0">
                          <a:effectLst/>
                          <a:latin typeface="標楷體" panose="03000509000000000000" pitchFamily="65" charset="-120"/>
                          <a:ea typeface="標楷體" panose="03000509000000000000" pitchFamily="65" charset="-120"/>
                        </a:rPr>
                        <a:t>為病</a:t>
                      </a:r>
                      <a:r>
                        <a:rPr lang="zh-TW" altLang="en-US" sz="2400" kern="100" dirty="0" smtClean="0">
                          <a:effectLst/>
                          <a:latin typeface="標楷體" panose="03000509000000000000" pitchFamily="65" charset="-120"/>
                          <a:ea typeface="標楷體" panose="03000509000000000000" pitchFamily="65" charset="-120"/>
                        </a:rPr>
                        <a:t>人</a:t>
                      </a:r>
                      <a:r>
                        <a:rPr lang="zh-TW" sz="2400" kern="100" dirty="0" smtClean="0">
                          <a:effectLst/>
                          <a:latin typeface="標楷體" panose="03000509000000000000" pitchFamily="65" charset="-120"/>
                          <a:ea typeface="標楷體" panose="03000509000000000000" pitchFamily="65" charset="-120"/>
                        </a:rPr>
                        <a:t>施以足</a:t>
                      </a:r>
                      <a:r>
                        <a:rPr lang="zh-TW" sz="2400" kern="100" dirty="0">
                          <a:effectLst/>
                          <a:latin typeface="標楷體" panose="03000509000000000000" pitchFamily="65" charset="-120"/>
                          <a:ea typeface="標楷體" panose="03000509000000000000" pitchFamily="65" charset="-120"/>
                        </a:rPr>
                        <a:t>以致命之</a:t>
                      </a:r>
                      <a:r>
                        <a:rPr lang="zh-TW" sz="2400" kern="100" dirty="0" smtClean="0">
                          <a:effectLst/>
                          <a:latin typeface="標楷體" panose="03000509000000000000" pitchFamily="65" charset="-120"/>
                          <a:ea typeface="標楷體" panose="03000509000000000000" pitchFamily="65" charset="-120"/>
                        </a:rPr>
                        <a:t>藥劑</a:t>
                      </a:r>
                      <a:r>
                        <a:rPr lang="zh-TW" altLang="en-US" sz="2400" kern="100" dirty="0" smtClean="0">
                          <a:effectLst/>
                          <a:latin typeface="標楷體" panose="03000509000000000000" pitchFamily="65" charset="-120"/>
                          <a:ea typeface="標楷體" panose="03000509000000000000" pitchFamily="65" charset="-120"/>
                        </a:rPr>
                        <a:t>。</a:t>
                      </a:r>
                      <a:endParaRPr lang="en-US" altLang="zh-TW" sz="2400" kern="100" dirty="0" smtClean="0">
                        <a:effectLst/>
                        <a:latin typeface="標楷體" panose="03000509000000000000" pitchFamily="65" charset="-120"/>
                        <a:ea typeface="標楷體" panose="03000509000000000000" pitchFamily="65" charset="-120"/>
                      </a:endParaRPr>
                    </a:p>
                    <a:p>
                      <a:pPr>
                        <a:spcBef>
                          <a:spcPts val="0"/>
                        </a:spcBef>
                        <a:spcAft>
                          <a:spcPts val="0"/>
                        </a:spcAft>
                      </a:pPr>
                      <a:r>
                        <a:rPr lang="zh-TW" altLang="en-US" sz="2400" kern="100" dirty="0" smtClean="0">
                          <a:effectLst/>
                          <a:latin typeface="標楷體" panose="03000509000000000000" pitchFamily="65" charset="-120"/>
                          <a:ea typeface="標楷體" panose="03000509000000000000" pitchFamily="65" charset="-120"/>
                        </a:rPr>
                        <a:t>＝</a:t>
                      </a:r>
                      <a:r>
                        <a:rPr lang="zh-TW" sz="2400" kern="100" dirty="0" smtClean="0">
                          <a:solidFill>
                            <a:srgbClr val="C00000"/>
                          </a:solidFill>
                          <a:effectLst/>
                          <a:latin typeface="標楷體" panose="03000509000000000000" pitchFamily="65" charset="-120"/>
                          <a:ea typeface="標楷體" panose="03000509000000000000" pitchFamily="65" charset="-120"/>
                        </a:rPr>
                        <a:t>加工</a:t>
                      </a:r>
                      <a:r>
                        <a:rPr lang="zh-TW" sz="2400" kern="100" dirty="0">
                          <a:solidFill>
                            <a:srgbClr val="C00000"/>
                          </a:solidFill>
                          <a:effectLst/>
                          <a:latin typeface="標楷體" panose="03000509000000000000" pitchFamily="65" charset="-120"/>
                          <a:ea typeface="標楷體" panose="03000509000000000000" pitchFamily="65" charset="-120"/>
                        </a:rPr>
                        <a:t>縮短</a:t>
                      </a:r>
                      <a:r>
                        <a:rPr lang="zh-TW" sz="2400" kern="100" dirty="0">
                          <a:effectLst/>
                          <a:latin typeface="標楷體" panose="03000509000000000000" pitchFamily="65" charset="-120"/>
                          <a:ea typeface="標楷體" panose="03000509000000000000" pitchFamily="65" charset="-120"/>
                        </a:rPr>
                        <a:t>生命！</a:t>
                      </a:r>
                      <a:endParaRPr lang="zh-TW" sz="2400" b="1" kern="100" dirty="0">
                        <a:effectLst/>
                        <a:latin typeface="標楷體" panose="03000509000000000000" pitchFamily="65" charset="-120"/>
                        <a:ea typeface="標楷體" panose="03000509000000000000" pitchFamily="65" charset="-120"/>
                        <a:cs typeface="Times New Roman"/>
                      </a:endParaRPr>
                    </a:p>
                  </a:txBody>
                  <a:tcPr marL="45486" marR="45486" marT="0" marB="0" anchor="ctr">
                    <a:noFill/>
                  </a:tcPr>
                </a:tc>
                <a:tc>
                  <a:txBody>
                    <a:bodyPr/>
                    <a:lstStyle/>
                    <a:p>
                      <a:pPr>
                        <a:spcBef>
                          <a:spcPts val="600"/>
                        </a:spcBef>
                        <a:spcAft>
                          <a:spcPts val="600"/>
                        </a:spcAft>
                      </a:pPr>
                      <a:r>
                        <a:rPr lang="zh-TW" altLang="en-US" sz="2400" kern="100" dirty="0" smtClean="0">
                          <a:effectLst/>
                          <a:latin typeface="標楷體" panose="03000509000000000000" pitchFamily="65" charset="-120"/>
                          <a:ea typeface="標楷體" panose="03000509000000000000" pitchFamily="65" charset="-120"/>
                        </a:rPr>
                        <a:t>荷</a:t>
                      </a:r>
                      <a:r>
                        <a:rPr lang="zh-TW" sz="2400" kern="100" dirty="0" smtClean="0">
                          <a:effectLst/>
                          <a:latin typeface="標楷體" panose="03000509000000000000" pitchFamily="65" charset="-120"/>
                          <a:ea typeface="標楷體" panose="03000509000000000000" pitchFamily="65" charset="-120"/>
                        </a:rPr>
                        <a:t>蘭</a:t>
                      </a:r>
                      <a:r>
                        <a:rPr lang="zh-TW" sz="2400" kern="100" dirty="0">
                          <a:effectLst/>
                          <a:latin typeface="標楷體" panose="03000509000000000000" pitchFamily="65" charset="-120"/>
                          <a:ea typeface="標楷體" panose="03000509000000000000" pitchFamily="65" charset="-120"/>
                        </a:rPr>
                        <a:t>、比利時</a:t>
                      </a:r>
                      <a:r>
                        <a:rPr lang="zh-TW" sz="2400" kern="100" dirty="0" smtClean="0">
                          <a:effectLst/>
                          <a:latin typeface="標楷體" panose="03000509000000000000" pitchFamily="65" charset="-120"/>
                          <a:ea typeface="標楷體" panose="03000509000000000000" pitchFamily="65" charset="-120"/>
                        </a:rPr>
                        <a:t>、盧森堡、哥倫比亞</a:t>
                      </a:r>
                      <a:r>
                        <a:rPr lang="zh-TW" altLang="en-US" sz="2400" kern="100" dirty="0" smtClean="0">
                          <a:effectLst/>
                          <a:latin typeface="標楷體" panose="03000509000000000000" pitchFamily="65" charset="-120"/>
                          <a:ea typeface="標楷體" panose="03000509000000000000" pitchFamily="65" charset="-120"/>
                        </a:rPr>
                        <a:t>、加拿大</a:t>
                      </a:r>
                      <a:endParaRPr lang="zh-TW" sz="2400" b="1" kern="100" dirty="0">
                        <a:effectLst/>
                        <a:latin typeface="標楷體" panose="03000509000000000000" pitchFamily="65" charset="-120"/>
                        <a:ea typeface="標楷體" panose="03000509000000000000" pitchFamily="65" charset="-120"/>
                        <a:cs typeface="Times New Roman"/>
                      </a:endParaRPr>
                    </a:p>
                  </a:txBody>
                  <a:tcPr marL="45486" marR="45486" marT="0" marB="0" anchor="ctr">
                    <a:noFill/>
                  </a:tcPr>
                </a:tc>
                <a:extLst>
                  <a:ext uri="{0D108BD9-81ED-4DB2-BD59-A6C34878D82A}">
                    <a16:rowId xmlns="" xmlns:a16="http://schemas.microsoft.com/office/drawing/2014/main" val="10001"/>
                  </a:ext>
                </a:extLst>
              </a:tr>
            </a:tbl>
          </a:graphicData>
        </a:graphic>
      </p:graphicFrame>
      <p:sp>
        <p:nvSpPr>
          <p:cNvPr id="12" name="矩形 11"/>
          <p:cNvSpPr/>
          <p:nvPr/>
        </p:nvSpPr>
        <p:spPr>
          <a:xfrm>
            <a:off x="1795" y="116112"/>
            <a:ext cx="9185407" cy="93662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zh-TW" altLang="en-US" sz="3600" b="1" dirty="0">
              <a:solidFill>
                <a:prstClr val="black"/>
              </a:solidFill>
              <a:latin typeface="標楷體" panose="03000509000000000000" pitchFamily="65" charset="-120"/>
              <a:ea typeface="標楷體" panose="03000509000000000000" pitchFamily="65" charset="-120"/>
            </a:endParaRPr>
          </a:p>
        </p:txBody>
      </p:sp>
      <p:sp>
        <p:nvSpPr>
          <p:cNvPr id="7" name="文字方塊 6"/>
          <p:cNvSpPr txBox="1"/>
          <p:nvPr/>
        </p:nvSpPr>
        <p:spPr>
          <a:xfrm>
            <a:off x="410344" y="504669"/>
            <a:ext cx="8263801" cy="646331"/>
          </a:xfrm>
          <a:prstGeom prst="rect">
            <a:avLst/>
          </a:prstGeom>
          <a:noFill/>
        </p:spPr>
        <p:txBody>
          <a:bodyPr wrap="none" rtlCol="0">
            <a:spAutoFit/>
          </a:bodyPr>
          <a:lstStyle/>
          <a:p>
            <a:pPr algn="ctr" defTabSz="457200"/>
            <a:r>
              <a:rPr lang="zh-TW" altLang="zh-TW" sz="3600" b="1" kern="100" smtClean="0">
                <a:solidFill>
                  <a:prstClr val="black"/>
                </a:solidFill>
                <a:latin typeface="標楷體" panose="03000509000000000000" pitchFamily="65" charset="-120"/>
                <a:ea typeface="標楷體" panose="03000509000000000000" pitchFamily="65" charset="-120"/>
                <a:cs typeface="Times New Roman"/>
              </a:rPr>
              <a:t>《病人自主權利法》</a:t>
            </a:r>
            <a:r>
              <a:rPr lang="zh-TW" altLang="en-US" sz="3600" b="1" kern="100" smtClean="0">
                <a:solidFill>
                  <a:prstClr val="black"/>
                </a:solidFill>
                <a:latin typeface="標楷體" panose="03000509000000000000" pitchFamily="65" charset="-120"/>
                <a:ea typeface="標楷體" panose="03000509000000000000" pitchFamily="65" charset="-120"/>
                <a:cs typeface="Times New Roman"/>
              </a:rPr>
              <a:t>與</a:t>
            </a:r>
            <a:r>
              <a:rPr lang="zh-TW" altLang="zh-TW" sz="3600" b="1" kern="100" smtClean="0">
                <a:solidFill>
                  <a:prstClr val="black"/>
                </a:solidFill>
                <a:latin typeface="標楷體" panose="03000509000000000000" pitchFamily="65" charset="-120"/>
                <a:ea typeface="標楷體" panose="03000509000000000000" pitchFamily="65" charset="-120"/>
                <a:cs typeface="Times New Roman"/>
              </a:rPr>
              <a:t>安樂死</a:t>
            </a:r>
            <a:r>
              <a:rPr lang="zh-TW" altLang="en-US" sz="3600" b="1" kern="100" smtClean="0">
                <a:solidFill>
                  <a:prstClr val="black"/>
                </a:solidFill>
                <a:latin typeface="標楷體" panose="03000509000000000000" pitchFamily="65" charset="-120"/>
                <a:ea typeface="標楷體" panose="03000509000000000000" pitchFamily="65" charset="-120"/>
                <a:cs typeface="Times New Roman"/>
              </a:rPr>
              <a:t>完全不同</a:t>
            </a:r>
            <a:endParaRPr lang="zh-TW" altLang="zh-TW" sz="3600" b="1" kern="100" dirty="0">
              <a:solidFill>
                <a:srgbClr val="ED7D31">
                  <a:lumMod val="50000"/>
                </a:srgbClr>
              </a:solidFill>
              <a:latin typeface="標楷體" panose="03000509000000000000" pitchFamily="65" charset="-120"/>
              <a:ea typeface="標楷體" panose="03000509000000000000" pitchFamily="65" charset="-120"/>
              <a:cs typeface="Times New Roman"/>
            </a:endParaRPr>
          </a:p>
        </p:txBody>
      </p:sp>
      <p:sp>
        <p:nvSpPr>
          <p:cNvPr id="3" name="橢圓 2"/>
          <p:cNvSpPr/>
          <p:nvPr/>
        </p:nvSpPr>
        <p:spPr>
          <a:xfrm>
            <a:off x="456811" y="2115822"/>
            <a:ext cx="337914" cy="377371"/>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TW" altLang="en-US">
              <a:solidFill>
                <a:prstClr val="white"/>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11181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539552" y="2539100"/>
            <a:ext cx="3672408" cy="3600400"/>
          </a:xfrm>
          <a:prstGeom prst="rect">
            <a:avLst/>
          </a:prstGeom>
          <a:solidFill>
            <a:srgbClr val="CCFFCC"/>
          </a:solidFill>
          <a:ln>
            <a:solidFill>
              <a:srgbClr val="92D050"/>
            </a:solidFill>
          </a:ln>
        </p:spPr>
        <p:txBody>
          <a:bodyPr wrap="square" rtlCol="0" anchor="ctr">
            <a:noAutofit/>
          </a:bodyPr>
          <a:lstStyle/>
          <a:p>
            <a:r>
              <a:rPr lang="zh-TW" altLang="en-US" sz="2400" dirty="0" smtClean="0">
                <a:ea typeface="標楷體" panose="03000509000000000000" pitchFamily="65" charset="-120"/>
              </a:rPr>
              <a:t>指</a:t>
            </a:r>
            <a:r>
              <a:rPr lang="zh-TW" altLang="en-US" sz="2400" dirty="0">
                <a:ea typeface="標楷體" panose="03000509000000000000" pitchFamily="65" charset="-120"/>
              </a:rPr>
              <a:t>病人與醫療服務提供者、親屬或其他相關人士所進行之</a:t>
            </a:r>
            <a:r>
              <a:rPr lang="zh-TW" altLang="en-US" sz="2400" dirty="0">
                <a:solidFill>
                  <a:srgbClr val="C00000"/>
                </a:solidFill>
                <a:ea typeface="標楷體" panose="03000509000000000000" pitchFamily="65" charset="-120"/>
              </a:rPr>
              <a:t>溝通過程</a:t>
            </a:r>
            <a:r>
              <a:rPr lang="zh-TW" altLang="en-US" sz="2400" dirty="0">
                <a:ea typeface="標楷體" panose="03000509000000000000" pitchFamily="65" charset="-120"/>
              </a:rPr>
              <a:t>，商討當病人處於</a:t>
            </a:r>
            <a:r>
              <a:rPr lang="zh-TW" altLang="en-US" sz="2400" b="1" dirty="0">
                <a:solidFill>
                  <a:srgbClr val="0070C0"/>
                </a:solidFill>
                <a:ea typeface="標楷體" panose="03000509000000000000" pitchFamily="65" charset="-120"/>
              </a:rPr>
              <a:t>特定臨床條件、意識昏迷或無法清楚表達意願時</a:t>
            </a:r>
            <a:r>
              <a:rPr lang="zh-TW" altLang="en-US" sz="2400" dirty="0">
                <a:ea typeface="標楷體" panose="03000509000000000000" pitchFamily="65" charset="-120"/>
              </a:rPr>
              <a:t>，對病人應提供之適當照護方式以及病人</a:t>
            </a:r>
            <a:r>
              <a:rPr lang="zh-TW" altLang="en-US" sz="2400" b="1" dirty="0">
                <a:solidFill>
                  <a:srgbClr val="0070C0"/>
                </a:solidFill>
                <a:ea typeface="標楷體" panose="03000509000000000000" pitchFamily="65" charset="-120"/>
              </a:rPr>
              <a:t>得接受或拒絕</a:t>
            </a:r>
            <a:r>
              <a:rPr lang="zh-TW" altLang="en-US" sz="2400" dirty="0">
                <a:ea typeface="標楷體" panose="03000509000000000000" pitchFamily="65" charset="-120"/>
              </a:rPr>
              <a:t>之</a:t>
            </a:r>
            <a:r>
              <a:rPr lang="zh-TW" altLang="en-US" sz="2400" dirty="0">
                <a:solidFill>
                  <a:srgbClr val="C00000"/>
                </a:solidFill>
                <a:ea typeface="標楷體" panose="03000509000000000000" pitchFamily="65" charset="-120"/>
              </a:rPr>
              <a:t>維持生命治療</a:t>
            </a:r>
            <a:r>
              <a:rPr lang="zh-TW" altLang="en-US" sz="2400" dirty="0">
                <a:ea typeface="標楷體" panose="03000509000000000000" pitchFamily="65" charset="-120"/>
              </a:rPr>
              <a:t>與</a:t>
            </a:r>
            <a:r>
              <a:rPr lang="zh-TW" altLang="en-US" sz="2400" dirty="0">
                <a:solidFill>
                  <a:srgbClr val="C00000"/>
                </a:solidFill>
                <a:ea typeface="標楷體" panose="03000509000000000000" pitchFamily="65" charset="-120"/>
              </a:rPr>
              <a:t>人工營養及流體餵養</a:t>
            </a:r>
            <a:r>
              <a:rPr lang="zh-TW" altLang="en-US" sz="2400" dirty="0" smtClean="0">
                <a:ea typeface="標楷體" panose="03000509000000000000" pitchFamily="65" charset="-120"/>
              </a:rPr>
              <a:t>。</a:t>
            </a:r>
            <a:endParaRPr lang="zh-TW" altLang="en-US" sz="8800" dirty="0">
              <a:ea typeface="標楷體" panose="03000509000000000000" pitchFamily="65" charset="-120"/>
            </a:endParaRPr>
          </a:p>
        </p:txBody>
      </p:sp>
      <p:sp>
        <p:nvSpPr>
          <p:cNvPr id="7" name="文字方塊 6"/>
          <p:cNvSpPr txBox="1"/>
          <p:nvPr/>
        </p:nvSpPr>
        <p:spPr>
          <a:xfrm>
            <a:off x="539552" y="297124"/>
            <a:ext cx="3672408" cy="2236339"/>
          </a:xfrm>
          <a:prstGeom prst="rect">
            <a:avLst/>
          </a:prstGeom>
          <a:solidFill>
            <a:srgbClr val="FFFFCC"/>
          </a:solidFill>
          <a:ln>
            <a:solidFill>
              <a:srgbClr val="92D050"/>
            </a:solidFill>
          </a:ln>
        </p:spPr>
        <p:txBody>
          <a:bodyPr wrap="square" rtlCol="0" anchor="b">
            <a:noAutofit/>
          </a:bodyPr>
          <a:lstStyle/>
          <a:p>
            <a:pPr algn="ctr"/>
            <a:r>
              <a:rPr lang="en-US" altLang="zh-TW" sz="6000" b="1" dirty="0" err="1">
                <a:ea typeface="標楷體" panose="03000509000000000000" pitchFamily="65" charset="-120"/>
              </a:rPr>
              <a:t>ACP</a:t>
            </a:r>
            <a:endParaRPr lang="en-US" altLang="zh-TW" sz="6000" b="1" dirty="0">
              <a:ea typeface="標楷體" panose="03000509000000000000" pitchFamily="65" charset="-120"/>
            </a:endParaRPr>
          </a:p>
          <a:p>
            <a:pPr algn="ctr"/>
            <a:r>
              <a:rPr lang="en-US" altLang="zh-TW" sz="2800" b="1" dirty="0">
                <a:ea typeface="標楷體" panose="03000509000000000000" pitchFamily="65" charset="-120"/>
              </a:rPr>
              <a:t>(advance care </a:t>
            </a:r>
            <a:r>
              <a:rPr lang="en-US" altLang="zh-TW" sz="2800" b="1" dirty="0" smtClean="0">
                <a:ea typeface="標楷體" panose="03000509000000000000" pitchFamily="65" charset="-120"/>
              </a:rPr>
              <a:t>planning)</a:t>
            </a:r>
          </a:p>
          <a:p>
            <a:pPr algn="ctr"/>
            <a:r>
              <a:rPr lang="zh-TW" altLang="en-US" sz="2800" b="1" dirty="0">
                <a:ea typeface="標楷體" panose="03000509000000000000" pitchFamily="65" charset="-120"/>
              </a:rPr>
              <a:t>預立</a:t>
            </a:r>
            <a:r>
              <a:rPr lang="zh-TW" altLang="en-US" sz="2800" b="1" dirty="0" smtClean="0">
                <a:ea typeface="標楷體" panose="03000509000000000000" pitchFamily="65" charset="-120"/>
              </a:rPr>
              <a:t>醫療照</a:t>
            </a:r>
            <a:r>
              <a:rPr lang="zh-TW" altLang="en-US" sz="2800" b="1" dirty="0">
                <a:ea typeface="標楷體" panose="03000509000000000000" pitchFamily="65" charset="-120"/>
              </a:rPr>
              <a:t>護</a:t>
            </a:r>
            <a:r>
              <a:rPr lang="zh-TW" altLang="en-US" sz="2800" b="1" dirty="0" smtClean="0">
                <a:ea typeface="標楷體" panose="03000509000000000000" pitchFamily="65" charset="-120"/>
              </a:rPr>
              <a:t>諮商</a:t>
            </a:r>
            <a:endParaRPr lang="en-US" altLang="zh-TW" sz="2800" b="1" dirty="0" smtClean="0">
              <a:ea typeface="標楷體" panose="03000509000000000000" pitchFamily="65" charset="-120"/>
            </a:endParaRPr>
          </a:p>
          <a:p>
            <a:pPr algn="ctr"/>
            <a:r>
              <a:rPr lang="en-US" altLang="zh-TW" sz="1600" dirty="0" smtClean="0"/>
              <a:t>		</a:t>
            </a:r>
            <a:endParaRPr lang="zh-TW" altLang="en-US" sz="1600" dirty="0"/>
          </a:p>
        </p:txBody>
      </p:sp>
      <p:grpSp>
        <p:nvGrpSpPr>
          <p:cNvPr id="2" name="群組 1"/>
          <p:cNvGrpSpPr/>
          <p:nvPr/>
        </p:nvGrpSpPr>
        <p:grpSpPr>
          <a:xfrm>
            <a:off x="4932040" y="293033"/>
            <a:ext cx="3672408" cy="5836739"/>
            <a:chOff x="4932040" y="616597"/>
            <a:chExt cx="3672408" cy="5836739"/>
          </a:xfrm>
        </p:grpSpPr>
        <p:sp>
          <p:nvSpPr>
            <p:cNvPr id="8" name="文字方塊 7"/>
            <p:cNvSpPr txBox="1"/>
            <p:nvPr/>
          </p:nvSpPr>
          <p:spPr>
            <a:xfrm>
              <a:off x="4932040" y="616597"/>
              <a:ext cx="3672408" cy="2236339"/>
            </a:xfrm>
            <a:prstGeom prst="rect">
              <a:avLst/>
            </a:prstGeom>
            <a:solidFill>
              <a:srgbClr val="FFFFCC"/>
            </a:solidFill>
            <a:ln>
              <a:solidFill>
                <a:srgbClr val="92D050"/>
              </a:solidFill>
            </a:ln>
          </p:spPr>
          <p:txBody>
            <a:bodyPr wrap="square" rtlCol="0" anchor="b">
              <a:noAutofit/>
            </a:bodyPr>
            <a:lstStyle/>
            <a:p>
              <a:pPr algn="ctr">
                <a:lnSpc>
                  <a:spcPts val="5000"/>
                </a:lnSpc>
              </a:pPr>
              <a:r>
                <a:rPr lang="en-US" altLang="zh-TW" sz="6000" b="1" dirty="0" smtClean="0">
                  <a:ea typeface="標楷體" panose="03000509000000000000" pitchFamily="65" charset="-120"/>
                </a:rPr>
                <a:t>AD</a:t>
              </a:r>
              <a:endParaRPr lang="en-US" altLang="zh-TW" sz="6000" b="1" dirty="0">
                <a:ea typeface="標楷體" panose="03000509000000000000" pitchFamily="65" charset="-120"/>
              </a:endParaRPr>
            </a:p>
            <a:p>
              <a:pPr algn="ctr">
                <a:lnSpc>
                  <a:spcPts val="3400"/>
                </a:lnSpc>
              </a:pPr>
              <a:r>
                <a:rPr lang="en-US" altLang="zh-TW" sz="2800" b="1" dirty="0">
                  <a:ea typeface="標楷體" panose="03000509000000000000" pitchFamily="65" charset="-120"/>
                </a:rPr>
                <a:t>(advance </a:t>
              </a:r>
              <a:r>
                <a:rPr lang="en-US" altLang="zh-TW" sz="2800" b="1" dirty="0" smtClean="0">
                  <a:ea typeface="標楷體" panose="03000509000000000000" pitchFamily="65" charset="-120"/>
                </a:rPr>
                <a:t>directives)</a:t>
              </a:r>
            </a:p>
            <a:p>
              <a:pPr algn="ctr">
                <a:lnSpc>
                  <a:spcPts val="3400"/>
                </a:lnSpc>
              </a:pPr>
              <a:r>
                <a:rPr lang="en-US" altLang="zh-TW" sz="2800" b="1" dirty="0" smtClean="0">
                  <a:ea typeface="標楷體" panose="03000509000000000000" pitchFamily="65" charset="-120"/>
                </a:rPr>
                <a:t>(advance decision)</a:t>
              </a:r>
            </a:p>
            <a:p>
              <a:pPr algn="ctr">
                <a:lnSpc>
                  <a:spcPts val="3400"/>
                </a:lnSpc>
              </a:pPr>
              <a:r>
                <a:rPr lang="zh-TW" altLang="en-US" sz="2800" b="1" dirty="0">
                  <a:latin typeface="標楷體" pitchFamily="65" charset="-120"/>
                  <a:ea typeface="標楷體" pitchFamily="65" charset="-120"/>
                </a:rPr>
                <a:t>預立</a:t>
              </a:r>
              <a:r>
                <a:rPr lang="zh-TW" altLang="en-US" sz="2800" b="1" dirty="0" smtClean="0">
                  <a:latin typeface="標楷體" pitchFamily="65" charset="-120"/>
                  <a:ea typeface="標楷體" pitchFamily="65" charset="-120"/>
                </a:rPr>
                <a:t>醫療決定</a:t>
              </a:r>
              <a:r>
                <a:rPr lang="en-US" altLang="zh-TW" sz="2800" b="1" dirty="0">
                  <a:latin typeface="標楷體" pitchFamily="65" charset="-120"/>
                  <a:ea typeface="標楷體" pitchFamily="65" charset="-120"/>
                </a:rPr>
                <a:t>(</a:t>
              </a:r>
              <a:r>
                <a:rPr lang="zh-TW" altLang="en-US" sz="2800" b="1" dirty="0">
                  <a:latin typeface="標楷體" pitchFamily="65" charset="-120"/>
                  <a:ea typeface="標楷體" pitchFamily="65" charset="-120"/>
                </a:rPr>
                <a:t>書</a:t>
              </a:r>
              <a:r>
                <a:rPr lang="en-US" altLang="zh-TW" sz="2800" b="1" dirty="0" smtClean="0">
                  <a:latin typeface="標楷體" pitchFamily="65" charset="-120"/>
                  <a:ea typeface="標楷體" pitchFamily="65" charset="-120"/>
                </a:rPr>
                <a:t>)</a:t>
              </a:r>
              <a:endParaRPr lang="zh-TW" altLang="en-US" sz="2400" b="1" dirty="0">
                <a:latin typeface="標楷體" pitchFamily="65" charset="-120"/>
                <a:ea typeface="標楷體" pitchFamily="65" charset="-120"/>
              </a:endParaRPr>
            </a:p>
          </p:txBody>
        </p:sp>
        <p:sp>
          <p:nvSpPr>
            <p:cNvPr id="10" name="文字方塊 9"/>
            <p:cNvSpPr txBox="1"/>
            <p:nvPr/>
          </p:nvSpPr>
          <p:spPr>
            <a:xfrm>
              <a:off x="4932040" y="2852936"/>
              <a:ext cx="3672408" cy="3600400"/>
            </a:xfrm>
            <a:prstGeom prst="rect">
              <a:avLst/>
            </a:prstGeom>
            <a:solidFill>
              <a:srgbClr val="CCFFFF"/>
            </a:solidFill>
            <a:ln>
              <a:solidFill>
                <a:srgbClr val="92D050"/>
              </a:solidFill>
            </a:ln>
          </p:spPr>
          <p:txBody>
            <a:bodyPr wrap="square" rtlCol="0" anchor="ctr">
              <a:noAutofit/>
            </a:bodyPr>
            <a:lstStyle/>
            <a:p>
              <a:r>
                <a:rPr lang="zh-TW" altLang="en-US" sz="2400" dirty="0">
                  <a:ea typeface="標楷體" panose="03000509000000000000" pitchFamily="65" charset="-120"/>
                </a:rPr>
                <a:t>指事先立下之書面意思表示，指明處於</a:t>
              </a:r>
              <a:r>
                <a:rPr lang="zh-TW" altLang="en-US" sz="2400" dirty="0">
                  <a:solidFill>
                    <a:srgbClr val="0070C0"/>
                  </a:solidFill>
                  <a:ea typeface="標楷體" panose="03000509000000000000" pitchFamily="65" charset="-120"/>
                </a:rPr>
                <a:t>特定臨床</a:t>
              </a:r>
              <a:r>
                <a:rPr lang="zh-TW" altLang="en-US" sz="2400" dirty="0" smtClean="0">
                  <a:solidFill>
                    <a:srgbClr val="0070C0"/>
                  </a:solidFill>
                  <a:ea typeface="標楷體" panose="03000509000000000000" pitchFamily="65" charset="-120"/>
                </a:rPr>
                <a:t>條件時</a:t>
              </a:r>
              <a:r>
                <a:rPr lang="zh-TW" altLang="en-US" sz="2400" dirty="0">
                  <a:ea typeface="標楷體" panose="03000509000000000000" pitchFamily="65" charset="-120"/>
                </a:rPr>
                <a:t>，希望</a:t>
              </a:r>
              <a:r>
                <a:rPr lang="zh-TW" altLang="en-US" sz="2400" dirty="0">
                  <a:solidFill>
                    <a:srgbClr val="C00000"/>
                  </a:solidFill>
                  <a:ea typeface="標楷體" panose="03000509000000000000" pitchFamily="65" charset="-120"/>
                </a:rPr>
                <a:t>接受或拒絕</a:t>
              </a:r>
              <a:r>
                <a:rPr lang="zh-TW" altLang="en-US" sz="2400" dirty="0">
                  <a:ea typeface="標楷體" panose="03000509000000000000" pitchFamily="65" charset="-120"/>
                </a:rPr>
                <a:t>之維持生命治療、人工營養及流體餵養或其他</a:t>
              </a:r>
              <a:r>
                <a:rPr lang="zh-TW" altLang="en-US" sz="2400" dirty="0" smtClean="0">
                  <a:ea typeface="標楷體" panose="03000509000000000000" pitchFamily="65" charset="-120"/>
                </a:rPr>
                <a:t>與醫療</a:t>
              </a:r>
              <a:r>
                <a:rPr lang="zh-TW" altLang="en-US" sz="2400" dirty="0">
                  <a:ea typeface="標楷體" panose="03000509000000000000" pitchFamily="65" charset="-120"/>
                </a:rPr>
                <a:t>照護、善終等</a:t>
              </a:r>
              <a:r>
                <a:rPr lang="zh-TW" altLang="en-US" sz="2400" dirty="0">
                  <a:solidFill>
                    <a:srgbClr val="C00000"/>
                  </a:solidFill>
                  <a:ea typeface="標楷體" panose="03000509000000000000" pitchFamily="65" charset="-120"/>
                </a:rPr>
                <a:t>相關意願之決定</a:t>
              </a:r>
              <a:r>
                <a:rPr lang="zh-TW" altLang="en-US" sz="2400" dirty="0" smtClean="0">
                  <a:ea typeface="標楷體" panose="03000509000000000000" pitchFamily="65" charset="-120"/>
                </a:rPr>
                <a:t>。</a:t>
              </a:r>
              <a:endParaRPr lang="en-US" altLang="zh-TW" sz="2400" dirty="0" smtClean="0">
                <a:ea typeface="標楷體" panose="03000509000000000000" pitchFamily="65" charset="-120"/>
              </a:endParaRPr>
            </a:p>
            <a:p>
              <a:endParaRPr lang="en-US" altLang="zh-TW" sz="2400" dirty="0">
                <a:ea typeface="標楷體" panose="03000509000000000000" pitchFamily="65" charset="-120"/>
              </a:endParaRPr>
            </a:p>
            <a:p>
              <a:endParaRPr lang="zh-TW" altLang="en-US" sz="2400" dirty="0">
                <a:ea typeface="標楷體" panose="03000509000000000000" pitchFamily="65" charset="-120"/>
              </a:endParaRPr>
            </a:p>
          </p:txBody>
        </p:sp>
      </p:grpSp>
      <p:grpSp>
        <p:nvGrpSpPr>
          <p:cNvPr id="11" name="群組 10"/>
          <p:cNvGrpSpPr/>
          <p:nvPr/>
        </p:nvGrpSpPr>
        <p:grpSpPr>
          <a:xfrm>
            <a:off x="5756" y="6188563"/>
            <a:ext cx="9138462" cy="672075"/>
            <a:chOff x="5538" y="6186385"/>
            <a:chExt cx="9138462" cy="672075"/>
          </a:xfrm>
        </p:grpSpPr>
        <p:pic>
          <p:nvPicPr>
            <p:cNvPr id="12" name="Picture 2" descr="N:\2018活動\2018病主法計畫\05-ACP訓練課程\課程海報\預立醫療照護諮商人員訓練課程海報-6_空白.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538" y="6546461"/>
              <a:ext cx="9138462" cy="3105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8618" y="6186385"/>
              <a:ext cx="2102511" cy="6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58804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zh-TW" altLang="en-US" b="1" dirty="0">
                <a:latin typeface="微軟正黑體" pitchFamily="34" charset="-120"/>
                <a:ea typeface="微軟正黑體" pitchFamily="34" charset="-120"/>
              </a:rPr>
              <a:t>預立醫療照護諮商的對象</a:t>
            </a:r>
            <a:endParaRPr lang="en-US" altLang="zh-TW" b="1" dirty="0">
              <a:latin typeface="微軟正黑體" pitchFamily="34" charset="-120"/>
              <a:ea typeface="微軟正黑體" pitchFamily="34" charset="-120"/>
            </a:endParaRPr>
          </a:p>
        </p:txBody>
      </p:sp>
      <p:sp>
        <p:nvSpPr>
          <p:cNvPr id="21507" name="Rectangle 3"/>
          <p:cNvSpPr>
            <a:spLocks noGrp="1" noChangeArrowheads="1"/>
          </p:cNvSpPr>
          <p:nvPr>
            <p:ph idx="1"/>
          </p:nvPr>
        </p:nvSpPr>
        <p:spPr>
          <a:xfrm>
            <a:off x="539552" y="1556792"/>
            <a:ext cx="8496944" cy="4525963"/>
          </a:xfrm>
        </p:spPr>
        <p:txBody>
          <a:bodyPr>
            <a:normAutofit/>
          </a:bodyPr>
          <a:lstStyle/>
          <a:p>
            <a:pPr eaLnBrk="1" hangingPunct="1">
              <a:buFont typeface="Arial" panose="020B0604020202020204" pitchFamily="34" charset="0"/>
              <a:buChar char="•"/>
            </a:pPr>
            <a:r>
              <a:rPr lang="zh-TW" altLang="en-US" dirty="0">
                <a:latin typeface="微軟正黑體" pitchFamily="34" charset="-120"/>
                <a:ea typeface="微軟正黑體" pitchFamily="34" charset="-120"/>
              </a:rPr>
              <a:t>所有年長者</a:t>
            </a:r>
            <a:endParaRPr lang="en-US" altLang="zh-TW" dirty="0">
              <a:latin typeface="微軟正黑體" pitchFamily="34" charset="-120"/>
              <a:ea typeface="微軟正黑體" pitchFamily="34" charset="-120"/>
            </a:endParaRPr>
          </a:p>
          <a:p>
            <a:pPr eaLnBrk="1" hangingPunct="1">
              <a:buFont typeface="Arial" panose="020B0604020202020204" pitchFamily="34" charset="0"/>
              <a:buChar char="•"/>
            </a:pPr>
            <a:r>
              <a:rPr lang="zh-TW" altLang="en-US" dirty="0">
                <a:latin typeface="微軟正黑體" pitchFamily="34" charset="-120"/>
                <a:ea typeface="微軟正黑體" pitchFamily="34" charset="-120"/>
              </a:rPr>
              <a:t>所有罹患慢性疾病或嚴重疾病的患者</a:t>
            </a:r>
            <a:endParaRPr lang="en-US" altLang="zh-TW" dirty="0">
              <a:latin typeface="微軟正黑體" pitchFamily="34" charset="-120"/>
              <a:ea typeface="微軟正黑體" pitchFamily="34" charset="-120"/>
            </a:endParaRPr>
          </a:p>
          <a:p>
            <a:pPr eaLnBrk="1" hangingPunct="1">
              <a:buFont typeface="Arial" panose="020B0604020202020204" pitchFamily="34" charset="0"/>
              <a:buChar char="•"/>
            </a:pPr>
            <a:r>
              <a:rPr lang="zh-TW" altLang="en-US" dirty="0">
                <a:latin typeface="微軟正黑體" pitchFamily="34" charset="-120"/>
                <a:ea typeface="微軟正黑體" pitchFamily="34" charset="-120"/>
              </a:rPr>
              <a:t>疾病可能惡化的患者</a:t>
            </a:r>
            <a:endParaRPr lang="en-US" altLang="zh-TW" dirty="0">
              <a:latin typeface="微軟正黑體" pitchFamily="34" charset="-120"/>
              <a:ea typeface="微軟正黑體" pitchFamily="34" charset="-120"/>
            </a:endParaRPr>
          </a:p>
          <a:p>
            <a:pPr eaLnBrk="1" hangingPunct="1">
              <a:buFont typeface="Arial" panose="020B0604020202020204" pitchFamily="34" charset="0"/>
              <a:buChar char="•"/>
            </a:pPr>
            <a:r>
              <a:rPr lang="zh-TW" altLang="en-US" dirty="0">
                <a:latin typeface="微軟正黑體" pitchFamily="34" charset="-120"/>
                <a:ea typeface="微軟正黑體" pitchFamily="34" charset="-120"/>
              </a:rPr>
              <a:t>疾病末期的患者</a:t>
            </a:r>
            <a:endParaRPr lang="en-US" altLang="zh-TW" dirty="0">
              <a:latin typeface="微軟正黑體" pitchFamily="34" charset="-120"/>
              <a:ea typeface="微軟正黑體" pitchFamily="34" charset="-120"/>
            </a:endParaRPr>
          </a:p>
          <a:p>
            <a:pPr eaLnBrk="1" hangingPunct="1">
              <a:buFont typeface="Arial" panose="020B0604020202020204" pitchFamily="34" charset="0"/>
              <a:buChar char="•"/>
            </a:pPr>
            <a:r>
              <a:rPr lang="zh-TW" altLang="en-US" dirty="0">
                <a:latin typeface="微軟正黑體" pitchFamily="34" charset="-120"/>
                <a:ea typeface="微軟正黑體" pitchFamily="34" charset="-120"/>
              </a:rPr>
              <a:t>從事高危險職業或活動者</a:t>
            </a:r>
          </a:p>
          <a:p>
            <a:pPr eaLnBrk="1" hangingPunct="1">
              <a:buFont typeface="Arial" panose="020B0604020202020204" pitchFamily="34" charset="0"/>
              <a:buChar char="•"/>
            </a:pPr>
            <a:r>
              <a:rPr lang="zh-TW" altLang="en-US" dirty="0">
                <a:latin typeface="微軟正黑體" pitchFamily="34" charset="-120"/>
                <a:ea typeface="微軟正黑體" pitchFamily="34" charset="-120"/>
              </a:rPr>
              <a:t>任何</a:t>
            </a:r>
            <a:r>
              <a:rPr lang="zh-TW" altLang="en-US" dirty="0" smtClean="0">
                <a:latin typeface="微軟正黑體" pitchFamily="34" charset="-120"/>
                <a:ea typeface="微軟正黑體" pitchFamily="34" charset="-120"/>
              </a:rPr>
              <a:t>大於</a:t>
            </a:r>
            <a:r>
              <a:rPr lang="en-US" altLang="zh-TW" dirty="0" smtClean="0">
                <a:latin typeface="微軟正黑體" pitchFamily="34" charset="-120"/>
                <a:ea typeface="微軟正黑體" pitchFamily="34" charset="-120"/>
              </a:rPr>
              <a:t>20</a:t>
            </a:r>
            <a:r>
              <a:rPr lang="zh-TW" altLang="en-US" dirty="0" smtClean="0">
                <a:latin typeface="微軟正黑體" pitchFamily="34" charset="-120"/>
                <a:ea typeface="微軟正黑體" pitchFamily="34" charset="-120"/>
              </a:rPr>
              <a:t>歲</a:t>
            </a:r>
            <a:r>
              <a:rPr lang="zh-TW" altLang="en-US" dirty="0">
                <a:latin typeface="微軟正黑體" pitchFamily="34" charset="-120"/>
                <a:ea typeface="微軟正黑體" pitchFamily="34" charset="-120"/>
              </a:rPr>
              <a:t>，神智清醒且具</a:t>
            </a:r>
            <a:r>
              <a:rPr lang="zh-TW" altLang="en-US" dirty="0" smtClean="0">
                <a:latin typeface="微軟正黑體" pitchFamily="34" charset="-120"/>
                <a:ea typeface="微軟正黑體" pitchFamily="34" charset="-120"/>
              </a:rPr>
              <a:t>行為能力者</a:t>
            </a:r>
            <a:endParaRPr lang="en-US" altLang="zh-TW" dirty="0" smtClean="0">
              <a:latin typeface="微軟正黑體" pitchFamily="34" charset="-120"/>
              <a:ea typeface="微軟正黑體" pitchFamily="34" charset="-120"/>
            </a:endParaRPr>
          </a:p>
          <a:p>
            <a:pPr eaLnBrk="1" hangingPunct="1">
              <a:buFont typeface="Arial" panose="020B0604020202020204" pitchFamily="34" charset="0"/>
              <a:buChar char="•"/>
            </a:pPr>
            <a:endParaRPr lang="en-US" altLang="zh-TW" dirty="0">
              <a:latin typeface="微軟正黑體" pitchFamily="34" charset="-120"/>
              <a:ea typeface="微軟正黑體" pitchFamily="34" charset="-120"/>
            </a:endParaRPr>
          </a:p>
          <a:p>
            <a:pPr marL="0" indent="0" eaLnBrk="1" hangingPunct="1">
              <a:buNone/>
            </a:pPr>
            <a:endParaRPr lang="en-US" altLang="zh-TW" dirty="0">
              <a:latin typeface="微軟正黑體" pitchFamily="34" charset="-120"/>
              <a:ea typeface="微軟正黑體" pitchFamily="34" charset="-120"/>
            </a:endParaRPr>
          </a:p>
        </p:txBody>
      </p:sp>
    </p:spTree>
    <p:extLst>
      <p:ext uri="{BB962C8B-B14F-4D97-AF65-F5344CB8AC3E}">
        <p14:creationId xmlns:p14="http://schemas.microsoft.com/office/powerpoint/2010/main" val="21038527"/>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85900" y="152400"/>
            <a:ext cx="6902524" cy="1371600"/>
          </a:xfrm>
        </p:spPr>
        <p:txBody>
          <a:bodyPr>
            <a:normAutofit/>
          </a:bodyPr>
          <a:lstStyle/>
          <a:p>
            <a:pPr>
              <a:defRPr/>
            </a:pPr>
            <a:r>
              <a:rPr lang="zh-TW" altLang="en-US" b="1" dirty="0" smtClean="0">
                <a:latin typeface="微軟正黑體" pitchFamily="34" charset="-120"/>
                <a:ea typeface="微軟正黑體" pitchFamily="34" charset="-120"/>
              </a:rPr>
              <a:t>預</a:t>
            </a:r>
            <a:r>
              <a:rPr lang="zh-TW" altLang="en-US" b="1" dirty="0">
                <a:latin typeface="微軟正黑體" pitchFamily="34" charset="-120"/>
                <a:ea typeface="微軟正黑體" pitchFamily="34" charset="-120"/>
              </a:rPr>
              <a:t>立醫療照護諮商的時機</a:t>
            </a:r>
          </a:p>
        </p:txBody>
      </p:sp>
      <p:sp>
        <p:nvSpPr>
          <p:cNvPr id="27651" name="Rectangle 3"/>
          <p:cNvSpPr>
            <a:spLocks noGrp="1" noChangeArrowheads="1"/>
          </p:cNvSpPr>
          <p:nvPr>
            <p:ph idx="1"/>
          </p:nvPr>
        </p:nvSpPr>
        <p:spPr/>
        <p:txBody>
          <a:bodyPr>
            <a:normAutofit/>
          </a:bodyPr>
          <a:lstStyle/>
          <a:p>
            <a:pPr marL="571500" indent="-571500">
              <a:buFont typeface="Arial" charset="0"/>
              <a:buChar char="•"/>
              <a:defRPr/>
            </a:pPr>
            <a:r>
              <a:rPr lang="zh-TW" altLang="en-US" sz="2800" dirty="0">
                <a:latin typeface="微軟正黑體" pitchFamily="34" charset="-120"/>
                <a:ea typeface="微軟正黑體" pitchFamily="34" charset="-120"/>
              </a:rPr>
              <a:t>生命出現重大轉變，如：喪親或喪偶。</a:t>
            </a:r>
          </a:p>
          <a:p>
            <a:pPr marL="571500" indent="-571500">
              <a:buFont typeface="Arial" charset="0"/>
              <a:buChar char="•"/>
              <a:defRPr/>
            </a:pPr>
            <a:r>
              <a:rPr lang="zh-TW" altLang="en-US" sz="2800" dirty="0">
                <a:latin typeface="微軟正黑體" pitchFamily="34" charset="-120"/>
                <a:ea typeface="微軟正黑體" pitchFamily="34" charset="-120"/>
              </a:rPr>
              <a:t>診斷發現罹患癌症或其他重大疾病。</a:t>
            </a:r>
          </a:p>
          <a:p>
            <a:pPr marL="571500" indent="-571500">
              <a:buFont typeface="Arial" charset="0"/>
              <a:buChar char="•"/>
              <a:defRPr/>
            </a:pPr>
            <a:r>
              <a:rPr lang="zh-TW" altLang="en-US" sz="2800" dirty="0">
                <a:latin typeface="微軟正黑體" pitchFamily="34" charset="-120"/>
                <a:ea typeface="微軟正黑體" pitchFamily="34" charset="-120"/>
              </a:rPr>
              <a:t>病情出現重大轉變。</a:t>
            </a:r>
          </a:p>
          <a:p>
            <a:pPr marL="571500" indent="-571500">
              <a:buFont typeface="Arial" charset="0"/>
              <a:buChar char="•"/>
              <a:defRPr/>
            </a:pPr>
            <a:r>
              <a:rPr lang="zh-TW" altLang="en-US" sz="2800" dirty="0">
                <a:latin typeface="微軟正黑體" pitchFamily="34" charset="-120"/>
                <a:ea typeface="微軟正黑體" pitchFamily="34" charset="-120"/>
              </a:rPr>
              <a:t>多次住院</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剛出院。</a:t>
            </a:r>
            <a:endParaRPr lang="en-US" altLang="zh-TW" sz="2800" dirty="0">
              <a:latin typeface="微軟正黑體" pitchFamily="34" charset="-120"/>
              <a:ea typeface="微軟正黑體" pitchFamily="34" charset="-120"/>
            </a:endParaRPr>
          </a:p>
          <a:p>
            <a:pPr marL="571500" indent="-571500">
              <a:buFont typeface="Arial" charset="0"/>
              <a:buChar char="•"/>
              <a:defRPr/>
            </a:pPr>
            <a:r>
              <a:rPr lang="zh-TW" altLang="en-US" sz="2800" dirty="0">
                <a:latin typeface="微軟正黑體" pitchFamily="34" charset="-120"/>
                <a:ea typeface="微軟正黑體" pitchFamily="34" charset="-120"/>
              </a:rPr>
              <a:t>病人談起親友或鄰居生重病或過世的消息</a:t>
            </a:r>
            <a:endParaRPr lang="en-US" altLang="zh-TW" sz="2800" dirty="0">
              <a:latin typeface="微軟正黑體" pitchFamily="34" charset="-120"/>
              <a:ea typeface="微軟正黑體" pitchFamily="34" charset="-120"/>
            </a:endParaRPr>
          </a:p>
          <a:p>
            <a:pPr marL="571500" indent="-571500">
              <a:buFont typeface="Arial" charset="0"/>
              <a:buChar char="•"/>
              <a:defRPr/>
            </a:pPr>
            <a:r>
              <a:rPr lang="zh-TW" altLang="en-US" sz="2800" dirty="0">
                <a:latin typeface="微軟正黑體" pitchFamily="34" charset="-120"/>
                <a:ea typeface="微軟正黑體" pitchFamily="34" charset="-120"/>
              </a:rPr>
              <a:t>任何願意與他人討論的時機。</a:t>
            </a:r>
            <a:endParaRPr lang="en-US" altLang="zh-TW" sz="2800" dirty="0">
              <a:latin typeface="微軟正黑體" pitchFamily="34" charset="-120"/>
              <a:ea typeface="微軟正黑體" pitchFamily="34" charset="-120"/>
            </a:endParaRPr>
          </a:p>
          <a:p>
            <a:pPr marL="0" indent="0">
              <a:buNone/>
              <a:defRPr/>
            </a:pPr>
            <a:r>
              <a:rPr lang="zh-TW" altLang="en-US" sz="2800" dirty="0" smtClean="0">
                <a:latin typeface="微軟正黑體" pitchFamily="34" charset="-120"/>
                <a:ea typeface="微軟正黑體" pitchFamily="34" charset="-120"/>
              </a:rPr>
              <a:t>           </a:t>
            </a:r>
            <a:r>
              <a:rPr lang="en-US" altLang="zh-TW" sz="2800" dirty="0" smtClean="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最好的時機是病人還未危急之前</a:t>
            </a:r>
            <a:r>
              <a:rPr lang="en-US" altLang="zh-TW" sz="2800" dirty="0">
                <a:latin typeface="微軟正黑體" pitchFamily="34" charset="-120"/>
                <a:ea typeface="微軟正黑體" pitchFamily="34" charset="-120"/>
              </a:rPr>
              <a:t>----</a:t>
            </a:r>
            <a:endParaRPr lang="zh-TW" altLang="en-US" sz="2800" dirty="0">
              <a:latin typeface="微軟正黑體" pitchFamily="34" charset="-120"/>
              <a:ea typeface="微軟正黑體" pitchFamily="34" charset="-120"/>
            </a:endParaRPr>
          </a:p>
        </p:txBody>
      </p:sp>
    </p:spTree>
    <p:extLst>
      <p:ext uri="{BB962C8B-B14F-4D97-AF65-F5344CB8AC3E}">
        <p14:creationId xmlns:p14="http://schemas.microsoft.com/office/powerpoint/2010/main" val="2459254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descr="(A-1)DM-民眾版三摺頁-1060223 - Microsoft PowerPoint"/>
          <p:cNvPicPr>
            <a:picLocks noGrp="1" noChangeAspect="1"/>
          </p:cNvPicPr>
          <p:nvPr>
            <p:ph idx="1"/>
          </p:nvPr>
        </p:nvPicPr>
        <p:blipFill rotWithShape="1">
          <a:blip r:embed="rId2">
            <a:extLst>
              <a:ext uri="{28A0092B-C50C-407E-A947-70E740481C1C}">
                <a14:useLocalDpi xmlns:a14="http://schemas.microsoft.com/office/drawing/2010/main" val="0"/>
              </a:ext>
            </a:extLst>
          </a:blip>
          <a:srcRect l="11134" t="20082" r="29170" b="28066"/>
          <a:stretch/>
        </p:blipFill>
        <p:spPr>
          <a:xfrm>
            <a:off x="154422" y="-603448"/>
            <a:ext cx="8934052" cy="72728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612068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1759" y="274638"/>
            <a:ext cx="7861929" cy="634082"/>
          </a:xfrm>
          <a:solidFill>
            <a:srgbClr val="00B050"/>
          </a:solidFill>
          <a:ln>
            <a:solidFill>
              <a:srgbClr val="339933"/>
            </a:solidFill>
          </a:ln>
        </p:spPr>
        <p:txBody>
          <a:bodyPr>
            <a:normAutofit/>
          </a:bodyPr>
          <a:lstStyle/>
          <a:p>
            <a:r>
              <a:rPr lang="zh-TW" altLang="en-US" sz="2800" b="1" dirty="0" smtClean="0">
                <a:latin typeface="微軟正黑體" panose="020B0604030504040204" pitchFamily="34" charset="-120"/>
                <a:ea typeface="微軟正黑體" panose="020B0604030504040204" pitchFamily="34" charset="-120"/>
              </a:rPr>
              <a:t>預立醫療照護</a:t>
            </a:r>
            <a:r>
              <a:rPr lang="zh-TW" altLang="en-US" sz="2800" b="1" dirty="0">
                <a:latin typeface="微軟正黑體" panose="020B0604030504040204" pitchFamily="34" charset="-120"/>
                <a:ea typeface="微軟正黑體" panose="020B0604030504040204" pitchFamily="34" charset="-120"/>
              </a:rPr>
              <a:t>諮商</a:t>
            </a:r>
            <a:r>
              <a:rPr lang="zh-TW" altLang="en-US" sz="2800" b="1" dirty="0" smtClean="0">
                <a:latin typeface="微軟正黑體" panose="020B0604030504040204" pitchFamily="34" charset="-120"/>
                <a:ea typeface="微軟正黑體" panose="020B0604030504040204" pitchFamily="34" charset="-120"/>
              </a:rPr>
              <a:t>參與成員</a:t>
            </a:r>
            <a:endParaRPr lang="zh-TW" altLang="en-US" sz="2800"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sz="quarter" idx="1"/>
          </p:nvPr>
        </p:nvSpPr>
        <p:spPr>
          <a:xfrm>
            <a:off x="362857" y="970856"/>
            <a:ext cx="7754674" cy="5836344"/>
          </a:xfrm>
        </p:spPr>
        <p:txBody>
          <a:bodyPr/>
          <a:lstStyle/>
          <a:p>
            <a:endParaRPr lang="en-US" altLang="zh-TW" dirty="0"/>
          </a:p>
          <a:p>
            <a:endParaRPr lang="zh-TW" altLang="en-US" dirty="0"/>
          </a:p>
        </p:txBody>
      </p:sp>
      <p:sp>
        <p:nvSpPr>
          <p:cNvPr id="4" name="投影片編號版面配置區 3"/>
          <p:cNvSpPr>
            <a:spLocks noGrp="1"/>
          </p:cNvSpPr>
          <p:nvPr>
            <p:ph type="sldNum" sz="quarter" idx="4294967295"/>
          </p:nvPr>
        </p:nvSpPr>
        <p:spPr>
          <a:xfrm>
            <a:off x="8117531" y="5728335"/>
            <a:ext cx="609600" cy="521208"/>
          </a:xfrm>
          <a:prstGeom prst="rect">
            <a:avLst/>
          </a:prstGeom>
        </p:spPr>
        <p:txBody>
          <a:bodyPr/>
          <a:lstStyle/>
          <a:p>
            <a:pPr>
              <a:defRPr/>
            </a:pPr>
            <a:fld id="{C5284AF3-721E-42F4-83C4-76DEA11A1D12}" type="slidenum">
              <a:rPr lang="en-US" altLang="zh-TW" smtClean="0">
                <a:solidFill>
                  <a:srgbClr val="000000"/>
                </a:solidFill>
              </a:rPr>
              <a:pPr>
                <a:defRPr/>
              </a:pPr>
              <a:t>27</a:t>
            </a:fld>
            <a:endParaRPr lang="en-US" altLang="zh-TW">
              <a:solidFill>
                <a:srgbClr val="000000"/>
              </a:solidFill>
            </a:endParaRPr>
          </a:p>
        </p:txBody>
      </p:sp>
      <p:pic>
        <p:nvPicPr>
          <p:cNvPr id="8" name="圖片 7" descr="couple-307287_128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857" y="1664804"/>
            <a:ext cx="1417805" cy="1368152"/>
          </a:xfrm>
          <a:prstGeom prst="rect">
            <a:avLst/>
          </a:prstGeom>
          <a:noFill/>
          <a:ln>
            <a:noFill/>
          </a:ln>
        </p:spPr>
      </p:pic>
      <p:sp>
        <p:nvSpPr>
          <p:cNvPr id="10" name="文字方塊 301"/>
          <p:cNvSpPr txBox="1">
            <a:spLocks noChangeArrowheads="1"/>
          </p:cNvSpPr>
          <p:nvPr/>
        </p:nvSpPr>
        <p:spPr bwMode="auto">
          <a:xfrm>
            <a:off x="2061028" y="1124744"/>
            <a:ext cx="6439505" cy="244827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304800" indent="-304800">
              <a:spcAft>
                <a:spcPts val="0"/>
              </a:spcAft>
            </a:pPr>
            <a:r>
              <a:rPr lang="zh-TW" sz="2400" b="1" kern="0" dirty="0">
                <a:solidFill>
                  <a:srgbClr val="C00000"/>
                </a:solidFill>
                <a:effectLst/>
                <a:latin typeface="Calibri"/>
                <a:ea typeface="微軟正黑體"/>
                <a:cs typeface="Times New Roman"/>
              </a:rPr>
              <a:t>二親等</a:t>
            </a:r>
            <a:r>
              <a:rPr lang="zh-TW" sz="2400" b="1" kern="0" dirty="0" smtClean="0">
                <a:solidFill>
                  <a:srgbClr val="C00000"/>
                </a:solidFill>
                <a:effectLst/>
                <a:latin typeface="Calibri"/>
                <a:ea typeface="微軟正黑體"/>
                <a:cs typeface="Times New Roman"/>
              </a:rPr>
              <a:t>內</a:t>
            </a:r>
            <a:r>
              <a:rPr lang="zh-TW" altLang="en-US" sz="2400" b="1" kern="0" dirty="0" smtClean="0">
                <a:solidFill>
                  <a:srgbClr val="C00000"/>
                </a:solidFill>
                <a:effectLst/>
                <a:latin typeface="Calibri"/>
                <a:ea typeface="微軟正黑體"/>
                <a:cs typeface="Times New Roman"/>
              </a:rPr>
              <a:t>親</a:t>
            </a:r>
            <a:r>
              <a:rPr lang="zh-TW" sz="2400" b="1" kern="0" dirty="0" smtClean="0">
                <a:solidFill>
                  <a:srgbClr val="C00000"/>
                </a:solidFill>
                <a:effectLst/>
                <a:latin typeface="Calibri"/>
                <a:ea typeface="微軟正黑體"/>
                <a:cs typeface="Times New Roman"/>
              </a:rPr>
              <a:t>屬</a:t>
            </a:r>
            <a:r>
              <a:rPr lang="zh-TW" sz="2400" b="1" kern="0" dirty="0">
                <a:solidFill>
                  <a:srgbClr val="C00000"/>
                </a:solidFill>
                <a:effectLst/>
                <a:latin typeface="Calibri"/>
                <a:ea typeface="微軟正黑體"/>
                <a:cs typeface="Times New Roman"/>
              </a:rPr>
              <a:t>：應至少一位</a:t>
            </a:r>
            <a:endParaRPr lang="zh-TW" sz="2000" kern="100" dirty="0">
              <a:solidFill>
                <a:srgbClr val="C00000"/>
              </a:solidFill>
              <a:effectLst/>
              <a:latin typeface="Calibri"/>
              <a:ea typeface="新細明體"/>
              <a:cs typeface="Times New Roman"/>
            </a:endParaRPr>
          </a:p>
          <a:p>
            <a:pPr marL="285750" indent="-285750">
              <a:spcBef>
                <a:spcPts val="600"/>
              </a:spcBef>
              <a:spcAft>
                <a:spcPts val="0"/>
              </a:spcAft>
              <a:buFont typeface="Wingdings" panose="05000000000000000000" pitchFamily="2" charset="2"/>
              <a:buChar char="Ø"/>
            </a:pPr>
            <a:r>
              <a:rPr lang="zh-TW" sz="1800" kern="0" dirty="0">
                <a:effectLst/>
                <a:latin typeface="Calibri"/>
                <a:ea typeface="微軟正黑體"/>
                <a:cs typeface="Times New Roman"/>
              </a:rPr>
              <a:t>您必須</a:t>
            </a:r>
            <a:r>
              <a:rPr lang="zh-TW" sz="1800" kern="0" dirty="0" smtClean="0">
                <a:effectLst/>
                <a:latin typeface="Calibri"/>
                <a:ea typeface="微軟正黑體"/>
                <a:cs typeface="Times New Roman"/>
              </a:rPr>
              <a:t>邀請二</a:t>
            </a:r>
            <a:r>
              <a:rPr lang="zh-TW" sz="1800" kern="0" dirty="0">
                <a:effectLst/>
                <a:latin typeface="Calibri"/>
                <a:ea typeface="微軟正黑體"/>
                <a:cs typeface="Times New Roman"/>
              </a:rPr>
              <a:t>親等內親屬至少一人，一起參與預立醫療照護諮商的溝通及討論</a:t>
            </a:r>
            <a:r>
              <a:rPr lang="zh-TW" sz="1800" kern="0" dirty="0" smtClean="0">
                <a:effectLst/>
                <a:latin typeface="Calibri"/>
                <a:ea typeface="微軟正黑體"/>
                <a:cs typeface="Times New Roman"/>
              </a:rPr>
              <a:t>過程。</a:t>
            </a:r>
            <a:endParaRPr lang="en-US" altLang="zh-TW" sz="1800" kern="0" dirty="0" smtClean="0">
              <a:effectLst/>
              <a:latin typeface="Calibri"/>
              <a:ea typeface="微軟正黑體"/>
              <a:cs typeface="Times New Roman"/>
            </a:endParaRPr>
          </a:p>
          <a:p>
            <a:pPr marL="285750" indent="-285750">
              <a:spcBef>
                <a:spcPts val="600"/>
              </a:spcBef>
              <a:spcAft>
                <a:spcPts val="0"/>
              </a:spcAft>
              <a:buFont typeface="Wingdings" panose="05000000000000000000" pitchFamily="2" charset="2"/>
              <a:buChar char="Ø"/>
            </a:pPr>
            <a:r>
              <a:rPr lang="zh-TW" altLang="en-US" sz="1800" kern="0" dirty="0">
                <a:latin typeface="Calibri"/>
                <a:ea typeface="微軟正黑體"/>
                <a:cs typeface="Times New Roman"/>
              </a:rPr>
              <a:t>說明：經您本人同意之家屬皆可一起參與，以凝聚家庭成員之間的想法與共識</a:t>
            </a:r>
            <a:r>
              <a:rPr lang="zh-TW" altLang="en-US" sz="1800" kern="0" dirty="0" smtClean="0">
                <a:latin typeface="Calibri"/>
                <a:ea typeface="微軟正黑體"/>
                <a:cs typeface="Times New Roman"/>
              </a:rPr>
              <a:t>。</a:t>
            </a:r>
            <a:endParaRPr lang="en-US" altLang="zh-TW" sz="1800" kern="0" dirty="0" smtClean="0">
              <a:latin typeface="Calibri"/>
              <a:ea typeface="微軟正黑體"/>
              <a:cs typeface="Times New Roman"/>
            </a:endParaRPr>
          </a:p>
          <a:p>
            <a:pPr marL="285750" indent="-285750">
              <a:spcBef>
                <a:spcPts val="600"/>
              </a:spcBef>
              <a:spcAft>
                <a:spcPts val="0"/>
              </a:spcAft>
              <a:buFont typeface="Wingdings" panose="05000000000000000000" pitchFamily="2" charset="2"/>
              <a:buChar char="Ø"/>
            </a:pPr>
            <a:r>
              <a:rPr lang="zh-TW" altLang="en-US" sz="1800" kern="0" dirty="0" smtClean="0">
                <a:effectLst/>
                <a:latin typeface="Calibri"/>
                <a:ea typeface="微軟正黑體"/>
                <a:cs typeface="Times New Roman"/>
              </a:rPr>
              <a:t>例外：</a:t>
            </a:r>
            <a:r>
              <a:rPr lang="zh-TW" sz="1800" kern="0" dirty="0" smtClean="0">
                <a:effectLst/>
                <a:latin typeface="Calibri"/>
                <a:ea typeface="微軟正黑體"/>
                <a:cs typeface="Times New Roman"/>
              </a:rPr>
              <a:t>如果</a:t>
            </a:r>
            <a:r>
              <a:rPr lang="zh-TW" sz="1800" kern="0" dirty="0">
                <a:effectLst/>
                <a:latin typeface="Calibri"/>
                <a:ea typeface="微軟正黑體"/>
                <a:cs typeface="Times New Roman"/>
              </a:rPr>
              <a:t>二親等內家屬死亡、失蹤或具特殊事由，可以不用參與</a:t>
            </a:r>
            <a:r>
              <a:rPr lang="zh-TW" sz="1800" kern="0" dirty="0" smtClean="0">
                <a:effectLst/>
                <a:latin typeface="Calibri"/>
                <a:ea typeface="微軟正黑體"/>
                <a:cs typeface="Times New Roman"/>
              </a:rPr>
              <a:t>（</a:t>
            </a:r>
            <a:r>
              <a:rPr lang="zh-TW" altLang="en-US" sz="1800" kern="0" dirty="0" smtClean="0">
                <a:effectLst/>
                <a:latin typeface="Calibri"/>
                <a:ea typeface="微軟正黑體"/>
                <a:cs typeface="Times New Roman"/>
              </a:rPr>
              <a:t>尚待</a:t>
            </a:r>
            <a:r>
              <a:rPr lang="zh-TW" sz="1800" kern="0" dirty="0" smtClean="0">
                <a:effectLst/>
                <a:latin typeface="Calibri"/>
                <a:ea typeface="微軟正黑體"/>
                <a:cs typeface="Times New Roman"/>
              </a:rPr>
              <a:t>本法</a:t>
            </a:r>
            <a:r>
              <a:rPr lang="zh-TW" altLang="en-US" sz="1800" kern="0" dirty="0" smtClean="0">
                <a:effectLst/>
                <a:latin typeface="Calibri"/>
                <a:ea typeface="微軟正黑體"/>
                <a:cs typeface="Times New Roman"/>
              </a:rPr>
              <a:t>第九條</a:t>
            </a:r>
            <a:r>
              <a:rPr lang="zh-TW" sz="1800" kern="0" dirty="0" smtClean="0">
                <a:effectLst/>
                <a:latin typeface="Calibri"/>
                <a:ea typeface="微軟正黑體"/>
                <a:cs typeface="Times New Roman"/>
              </a:rPr>
              <a:t>施行</a:t>
            </a:r>
            <a:r>
              <a:rPr lang="zh-TW" sz="1800" kern="0" dirty="0">
                <a:effectLst/>
                <a:latin typeface="Calibri"/>
                <a:ea typeface="微軟正黑體"/>
                <a:cs typeface="Times New Roman"/>
              </a:rPr>
              <a:t>細則相關</a:t>
            </a:r>
            <a:r>
              <a:rPr lang="zh-TW" sz="1800" kern="0" dirty="0" smtClean="0">
                <a:effectLst/>
                <a:latin typeface="Calibri"/>
                <a:ea typeface="微軟正黑體"/>
                <a:cs typeface="Times New Roman"/>
              </a:rPr>
              <a:t>規定</a:t>
            </a:r>
            <a:r>
              <a:rPr lang="zh-TW" altLang="en-US" sz="1800" kern="0" dirty="0" smtClean="0">
                <a:effectLst/>
                <a:latin typeface="Calibri"/>
                <a:ea typeface="微軟正黑體"/>
                <a:cs typeface="Times New Roman"/>
              </a:rPr>
              <a:t>擬定之</a:t>
            </a:r>
            <a:r>
              <a:rPr lang="zh-TW" sz="1800" kern="0" dirty="0" smtClean="0">
                <a:effectLst/>
                <a:latin typeface="Calibri"/>
                <a:ea typeface="微軟正黑體"/>
                <a:cs typeface="Times New Roman"/>
              </a:rPr>
              <a:t>）</a:t>
            </a:r>
            <a:r>
              <a:rPr lang="zh-TW" sz="1800" kern="0" dirty="0">
                <a:effectLst/>
                <a:latin typeface="Calibri"/>
                <a:ea typeface="微軟正黑體"/>
                <a:cs typeface="Times New Roman"/>
              </a:rPr>
              <a:t>。</a:t>
            </a:r>
            <a:endParaRPr lang="zh-TW" sz="1600" kern="100" dirty="0">
              <a:effectLst/>
              <a:latin typeface="Calibri"/>
              <a:ea typeface="新細明體"/>
              <a:cs typeface="Times New Roman"/>
            </a:endParaRPr>
          </a:p>
        </p:txBody>
      </p:sp>
      <p:pic>
        <p:nvPicPr>
          <p:cNvPr id="9" name="圖片 8" descr="man-311600_1280"/>
          <p:cNvPicPr/>
          <p:nvPr/>
        </p:nvPicPr>
        <p:blipFill>
          <a:blip r:embed="rId4" cstate="print">
            <a:extLst>
              <a:ext uri="{28A0092B-C50C-407E-A947-70E740481C1C}">
                <a14:useLocalDpi xmlns:a14="http://schemas.microsoft.com/office/drawing/2010/main" val="0"/>
              </a:ext>
            </a:extLst>
          </a:blip>
          <a:srcRect b="49352"/>
          <a:stretch>
            <a:fillRect/>
          </a:stretch>
        </p:blipFill>
        <p:spPr bwMode="auto">
          <a:xfrm>
            <a:off x="362857" y="4293096"/>
            <a:ext cx="1698171" cy="1728192"/>
          </a:xfrm>
          <a:prstGeom prst="rect">
            <a:avLst/>
          </a:prstGeom>
          <a:noFill/>
          <a:ln>
            <a:noFill/>
          </a:ln>
        </p:spPr>
      </p:pic>
      <p:sp>
        <p:nvSpPr>
          <p:cNvPr id="13" name="文字方塊 301"/>
          <p:cNvSpPr txBox="1">
            <a:spLocks noChangeArrowheads="1"/>
          </p:cNvSpPr>
          <p:nvPr/>
        </p:nvSpPr>
        <p:spPr bwMode="auto">
          <a:xfrm>
            <a:off x="2055384" y="3941322"/>
            <a:ext cx="6439505" cy="265603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304800" indent="-304800">
              <a:spcAft>
                <a:spcPts val="0"/>
              </a:spcAft>
            </a:pPr>
            <a:r>
              <a:rPr lang="zh-TW" altLang="en-US" sz="2400" b="1" kern="0" dirty="0">
                <a:solidFill>
                  <a:srgbClr val="C00000"/>
                </a:solidFill>
                <a:latin typeface="Calibri"/>
                <a:ea typeface="微軟正黑體"/>
                <a:cs typeface="Times New Roman"/>
              </a:rPr>
              <a:t>醫療委任代理人</a:t>
            </a:r>
            <a:r>
              <a:rPr lang="zh-TW" sz="2400" b="1" kern="0" dirty="0" smtClean="0">
                <a:solidFill>
                  <a:srgbClr val="C00000"/>
                </a:solidFill>
                <a:effectLst/>
                <a:latin typeface="Calibri"/>
                <a:ea typeface="微軟正黑體"/>
                <a:cs typeface="Times New Roman"/>
              </a:rPr>
              <a:t>：</a:t>
            </a:r>
            <a:r>
              <a:rPr lang="zh-TW" altLang="en-US" sz="2400" b="1" kern="0" dirty="0" smtClean="0">
                <a:solidFill>
                  <a:srgbClr val="C00000"/>
                </a:solidFill>
                <a:effectLst/>
                <a:latin typeface="Calibri"/>
                <a:ea typeface="微軟正黑體"/>
                <a:cs typeface="Times New Roman"/>
              </a:rPr>
              <a:t>若有指定，得一人以上</a:t>
            </a:r>
            <a:endParaRPr lang="zh-TW" sz="2000" kern="100" dirty="0">
              <a:solidFill>
                <a:srgbClr val="C00000"/>
              </a:solidFill>
              <a:effectLst/>
              <a:latin typeface="Calibri"/>
              <a:ea typeface="新細明體"/>
              <a:cs typeface="Times New Roman"/>
            </a:endParaRPr>
          </a:p>
          <a:p>
            <a:pPr marL="285750" indent="-285750">
              <a:spcBef>
                <a:spcPts val="600"/>
              </a:spcBef>
              <a:spcAft>
                <a:spcPts val="0"/>
              </a:spcAft>
              <a:buFont typeface="Wingdings" panose="05000000000000000000" pitchFamily="2" charset="2"/>
              <a:buChar char="Ø"/>
            </a:pPr>
            <a:r>
              <a:rPr lang="zh-TW" altLang="en-US" sz="1800" kern="0" dirty="0" smtClean="0">
                <a:latin typeface="Calibri"/>
                <a:ea typeface="微軟正黑體"/>
                <a:cs typeface="Times New Roman"/>
              </a:rPr>
              <a:t>定義：指</a:t>
            </a:r>
            <a:r>
              <a:rPr lang="zh-TW" altLang="en-US" sz="1800" kern="0" dirty="0">
                <a:latin typeface="Calibri"/>
                <a:ea typeface="微軟正黑體"/>
                <a:cs typeface="Times New Roman"/>
              </a:rPr>
              <a:t>接受病人書面委任，於病人意識昏迷或無法清楚表達意願時，代理病人進行醫療決策之</a:t>
            </a:r>
            <a:r>
              <a:rPr lang="zh-TW" altLang="en-US" sz="1800" kern="0" dirty="0" smtClean="0">
                <a:latin typeface="Calibri"/>
                <a:ea typeface="微軟正黑體"/>
                <a:cs typeface="Times New Roman"/>
              </a:rPr>
              <a:t>人（第三條）。</a:t>
            </a:r>
            <a:endParaRPr lang="en-US" altLang="zh-TW" sz="1800" kern="0" dirty="0" smtClean="0">
              <a:latin typeface="Calibri"/>
              <a:ea typeface="微軟正黑體"/>
              <a:cs typeface="Times New Roman"/>
            </a:endParaRPr>
          </a:p>
          <a:p>
            <a:pPr marL="285750" indent="-285750">
              <a:spcBef>
                <a:spcPts val="600"/>
              </a:spcBef>
              <a:spcAft>
                <a:spcPts val="0"/>
              </a:spcAft>
              <a:buFont typeface="Wingdings" panose="05000000000000000000" pitchFamily="2" charset="2"/>
              <a:buChar char="Ø"/>
            </a:pPr>
            <a:r>
              <a:rPr lang="zh-TW" altLang="en-US" sz="1800" kern="0" dirty="0" smtClean="0">
                <a:latin typeface="Calibri"/>
                <a:ea typeface="微軟正黑體"/>
                <a:cs typeface="Times New Roman"/>
              </a:rPr>
              <a:t>資格</a:t>
            </a:r>
            <a:r>
              <a:rPr lang="zh-TW" altLang="en-US" sz="1800" kern="0" dirty="0">
                <a:latin typeface="Calibri"/>
                <a:ea typeface="微軟正黑體"/>
                <a:cs typeface="Times New Roman"/>
              </a:rPr>
              <a:t>：必須是年滿</a:t>
            </a:r>
            <a:r>
              <a:rPr lang="en-US" altLang="zh-TW" sz="1800" kern="0" dirty="0">
                <a:latin typeface="Calibri"/>
                <a:ea typeface="微軟正黑體"/>
                <a:cs typeface="Times New Roman"/>
              </a:rPr>
              <a:t>20</a:t>
            </a:r>
            <a:r>
              <a:rPr lang="zh-TW" altLang="en-US" sz="1800" kern="0" dirty="0">
                <a:latin typeface="Calibri"/>
                <a:ea typeface="微軟正黑體"/>
                <a:cs typeface="Times New Roman"/>
              </a:rPr>
              <a:t>歲以上具完全行為能力之人。有兩人以上者，均得單獨</a:t>
            </a:r>
            <a:r>
              <a:rPr lang="zh-TW" altLang="en-US" sz="1800" kern="0" dirty="0" smtClean="0">
                <a:latin typeface="Calibri"/>
                <a:ea typeface="微軟正黑體"/>
                <a:cs typeface="Times New Roman"/>
              </a:rPr>
              <a:t>代理意願人。</a:t>
            </a:r>
            <a:endParaRPr lang="zh-TW" altLang="en-US" sz="1800" kern="0" dirty="0">
              <a:latin typeface="Calibri"/>
              <a:ea typeface="微軟正黑體"/>
              <a:cs typeface="Times New Roman"/>
            </a:endParaRPr>
          </a:p>
          <a:p>
            <a:pPr marL="285750" indent="-285750">
              <a:spcBef>
                <a:spcPts val="600"/>
              </a:spcBef>
              <a:spcAft>
                <a:spcPts val="0"/>
              </a:spcAft>
              <a:buFont typeface="Wingdings" panose="05000000000000000000" pitchFamily="2" charset="2"/>
              <a:buChar char="Ø"/>
            </a:pPr>
            <a:r>
              <a:rPr lang="zh-TW" altLang="en-US" sz="1800" kern="0" dirty="0" smtClean="0">
                <a:latin typeface="Calibri"/>
                <a:ea typeface="微軟正黑體"/>
                <a:cs typeface="Times New Roman"/>
              </a:rPr>
              <a:t>限制：除了是意願人之繼承人外，下列之人不得為醫療委任代理人：</a:t>
            </a:r>
            <a:r>
              <a:rPr lang="en-US" altLang="zh-TW" sz="1800" kern="0" dirty="0" smtClean="0">
                <a:latin typeface="Calibri"/>
                <a:ea typeface="微軟正黑體"/>
                <a:cs typeface="Times New Roman"/>
              </a:rPr>
              <a:t>(1)</a:t>
            </a:r>
            <a:r>
              <a:rPr lang="zh-TW" altLang="en-US" sz="1800" kern="0" dirty="0" smtClean="0">
                <a:latin typeface="Calibri"/>
                <a:ea typeface="微軟正黑體"/>
                <a:cs typeface="Times New Roman"/>
              </a:rPr>
              <a:t>意願人之受遺贈人，</a:t>
            </a:r>
            <a:r>
              <a:rPr lang="en-US" altLang="zh-TW" sz="1800" kern="0" dirty="0" smtClean="0">
                <a:latin typeface="Calibri"/>
                <a:ea typeface="微軟正黑體"/>
                <a:cs typeface="Times New Roman"/>
              </a:rPr>
              <a:t>(2)</a:t>
            </a:r>
            <a:r>
              <a:rPr lang="zh-TW" altLang="en-US" sz="1800" kern="0" dirty="0" smtClean="0">
                <a:latin typeface="Calibri"/>
                <a:ea typeface="微軟正黑體"/>
                <a:cs typeface="Times New Roman"/>
              </a:rPr>
              <a:t>意願人遺體或器官指定之受贈人，</a:t>
            </a:r>
            <a:r>
              <a:rPr lang="en-US" altLang="zh-TW" sz="1800" kern="0" dirty="0" smtClean="0">
                <a:latin typeface="Calibri"/>
                <a:ea typeface="微軟正黑體"/>
                <a:cs typeface="Times New Roman"/>
              </a:rPr>
              <a:t>(3)</a:t>
            </a:r>
            <a:r>
              <a:rPr lang="zh-TW" altLang="en-US" sz="1800" kern="0" dirty="0" smtClean="0">
                <a:latin typeface="Calibri"/>
                <a:ea typeface="微軟正黑體"/>
                <a:cs typeface="Times New Roman"/>
              </a:rPr>
              <a:t>其他因意願人死亡而獲得利益之人。</a:t>
            </a:r>
            <a:endParaRPr lang="en-US" altLang="zh-TW" sz="1800" kern="0" dirty="0" smtClean="0">
              <a:latin typeface="Calibri"/>
              <a:ea typeface="微軟正黑體"/>
              <a:cs typeface="Times New Roman"/>
            </a:endParaRPr>
          </a:p>
          <a:p>
            <a:pPr marL="285750" indent="-285750">
              <a:spcBef>
                <a:spcPts val="600"/>
              </a:spcBef>
              <a:spcAft>
                <a:spcPts val="0"/>
              </a:spcAft>
              <a:buFont typeface="Wingdings" panose="05000000000000000000" pitchFamily="2" charset="2"/>
              <a:buChar char="Ø"/>
            </a:pPr>
            <a:endParaRPr lang="zh-TW" altLang="en-US" sz="1800" kern="0" dirty="0">
              <a:latin typeface="Calibri"/>
              <a:ea typeface="微軟正黑體"/>
              <a:cs typeface="Times New Roman"/>
            </a:endParaRPr>
          </a:p>
          <a:p>
            <a:pPr marL="285750" indent="-285750">
              <a:spcBef>
                <a:spcPts val="600"/>
              </a:spcBef>
              <a:spcAft>
                <a:spcPts val="0"/>
              </a:spcAft>
              <a:buFont typeface="Wingdings" panose="05000000000000000000" pitchFamily="2" charset="2"/>
              <a:buChar char="Ø"/>
            </a:pPr>
            <a:endParaRPr lang="zh-TW" sz="1600" kern="100" dirty="0">
              <a:effectLst/>
              <a:latin typeface="Calibri"/>
              <a:ea typeface="新細明體"/>
              <a:cs typeface="Times New Roman"/>
            </a:endParaRPr>
          </a:p>
        </p:txBody>
      </p:sp>
    </p:spTree>
    <p:extLst>
      <p:ext uri="{BB962C8B-B14F-4D97-AF65-F5344CB8AC3E}">
        <p14:creationId xmlns:p14="http://schemas.microsoft.com/office/powerpoint/2010/main" val="18527871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advClick="0" advTm="5000">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0"/>
            <a:ext cx="9143999" cy="6858000"/>
          </a:xfrm>
          <a:prstGeom prst="rect">
            <a:avLst/>
          </a:prstGeom>
        </p:spPr>
      </p:pic>
      <p:sp>
        <p:nvSpPr>
          <p:cNvPr id="15363" name="標題 1"/>
          <p:cNvSpPr>
            <a:spLocks noGrp="1"/>
          </p:cNvSpPr>
          <p:nvPr>
            <p:ph type="ctrTitle"/>
          </p:nvPr>
        </p:nvSpPr>
        <p:spPr>
          <a:xfrm>
            <a:off x="185053" y="356619"/>
            <a:ext cx="8565152" cy="1268413"/>
          </a:xfrm>
        </p:spPr>
        <p:txBody>
          <a:bodyPr/>
          <a:lstStyle/>
          <a:p>
            <a:r>
              <a:rPr lang="zh-TW" altLang="zh-TW" sz="3600" b="1" u="sng" dirty="0" smtClean="0">
                <a:latin typeface="微軟正黑體" panose="020B0604030504040204" pitchFamily="34" charset="-120"/>
                <a:ea typeface="微軟正黑體" panose="020B0604030504040204" pitchFamily="34" charset="-120"/>
              </a:rPr>
              <a:t>「</a:t>
            </a:r>
            <a:r>
              <a:rPr lang="zh-TW" altLang="zh-TW" sz="3600" b="1" u="sng" dirty="0">
                <a:latin typeface="微軟正黑體" panose="020B0604030504040204" pitchFamily="34" charset="-120"/>
                <a:ea typeface="微軟正黑體" panose="020B0604030504040204" pitchFamily="34" charset="-120"/>
              </a:rPr>
              <a:t>預立醫療照護諮商</a:t>
            </a:r>
            <a:r>
              <a:rPr lang="en-US" altLang="zh-TW" sz="3600" b="1" u="sng" dirty="0">
                <a:latin typeface="微軟正黑體" panose="020B0604030504040204" pitchFamily="34" charset="-120"/>
                <a:ea typeface="微軟正黑體" panose="020B0604030504040204" pitchFamily="34" charset="-120"/>
              </a:rPr>
              <a:t>(ACP)</a:t>
            </a:r>
            <a:r>
              <a:rPr lang="zh-TW" altLang="zh-TW" sz="3600" b="1" u="sng" dirty="0">
                <a:latin typeface="微軟正黑體" panose="020B0604030504040204" pitchFamily="34" charset="-120"/>
                <a:ea typeface="微軟正黑體" panose="020B0604030504040204" pitchFamily="34" charset="-120"/>
              </a:rPr>
              <a:t>」</a:t>
            </a:r>
            <a:r>
              <a:rPr lang="zh-TW" altLang="zh-TW" sz="3600" b="1" u="sng" dirty="0" smtClean="0">
                <a:latin typeface="微軟正黑體" panose="020B0604030504040204" pitchFamily="34" charset="-120"/>
                <a:ea typeface="微軟正黑體" panose="020B0604030504040204" pitchFamily="34" charset="-120"/>
              </a:rPr>
              <a:t>門診</a:t>
            </a:r>
            <a:r>
              <a:rPr lang="en-US" altLang="zh-TW" sz="3600" b="1" u="sng" dirty="0" smtClean="0">
                <a:latin typeface="微軟正黑體" panose="020B0604030504040204" pitchFamily="34" charset="-120"/>
                <a:ea typeface="微軟正黑體" panose="020B0604030504040204" pitchFamily="34" charset="-120"/>
              </a:rPr>
              <a:t>-37</a:t>
            </a:r>
            <a:r>
              <a:rPr lang="zh-TW" altLang="en-US" sz="3600" b="1" u="sng" dirty="0" smtClean="0">
                <a:latin typeface="微軟正黑體" panose="020B0604030504040204" pitchFamily="34" charset="-120"/>
                <a:ea typeface="微軟正黑體" panose="020B0604030504040204" pitchFamily="34" charset="-120"/>
              </a:rPr>
              <a:t>診</a:t>
            </a:r>
            <a:endParaRPr lang="zh-TW" altLang="zh-TW" sz="3600" b="1" u="sng" dirty="0">
              <a:latin typeface="微軟正黑體" panose="020B0604030504040204" pitchFamily="34" charset="-120"/>
              <a:ea typeface="微軟正黑體" panose="020B0604030504040204" pitchFamily="34" charset="-120"/>
            </a:endParaRPr>
          </a:p>
        </p:txBody>
      </p:sp>
      <p:sp>
        <p:nvSpPr>
          <p:cNvPr id="15387" name="標題 1"/>
          <p:cNvSpPr txBox="1">
            <a:spLocks/>
          </p:cNvSpPr>
          <p:nvPr/>
        </p:nvSpPr>
        <p:spPr bwMode="auto">
          <a:xfrm>
            <a:off x="441588" y="5140623"/>
            <a:ext cx="5956788" cy="720725"/>
          </a:xfrm>
          <a:prstGeom prst="rect">
            <a:avLst/>
          </a:prstGeom>
          <a:noFill/>
          <a:ln w="9525">
            <a:noFill/>
            <a:miter lim="800000"/>
            <a:headEnd/>
            <a:tailEnd/>
          </a:ln>
        </p:spPr>
        <p:txBody>
          <a:bodyPr anchor="ctr"/>
          <a:lstStyle/>
          <a:p>
            <a:pPr fontAlgn="base">
              <a:spcBef>
                <a:spcPct val="0"/>
              </a:spcBef>
              <a:spcAft>
                <a:spcPct val="0"/>
              </a:spcAft>
            </a:pPr>
            <a:endParaRPr kumimoji="1" lang="en-US" altLang="zh-TW" sz="2200" dirty="0" smtClean="0">
              <a:solidFill>
                <a:srgbClr val="0000CC"/>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kumimoji="1" lang="zh-TW" altLang="zh-TW" sz="2200" dirty="0">
                <a:solidFill>
                  <a:prstClr val="black"/>
                </a:solidFill>
                <a:latin typeface="微軟正黑體" panose="020B0604030504040204" pitchFamily="34" charset="-120"/>
                <a:ea typeface="微軟正黑體" panose="020B0604030504040204" pitchFamily="34" charset="-120"/>
              </a:rPr>
              <a:t>門診</a:t>
            </a:r>
            <a:r>
              <a:rPr kumimoji="1" lang="zh-TW" altLang="zh-TW" sz="2200" dirty="0" smtClean="0">
                <a:solidFill>
                  <a:prstClr val="black"/>
                </a:solidFill>
                <a:latin typeface="微軟正黑體" panose="020B0604030504040204" pitchFamily="34" charset="-120"/>
                <a:ea typeface="微軟正黑體" panose="020B0604030504040204" pitchFamily="34" charset="-120"/>
              </a:rPr>
              <a:t>時段</a:t>
            </a:r>
            <a:r>
              <a:rPr kumimoji="1" lang="zh-TW" altLang="en-US" sz="2200" dirty="0">
                <a:solidFill>
                  <a:prstClr val="black"/>
                </a:solidFill>
                <a:latin typeface="微軟正黑體" panose="020B0604030504040204" pitchFamily="34" charset="-120"/>
                <a:ea typeface="微軟正黑體" panose="020B0604030504040204" pitchFamily="34" charset="-120"/>
              </a:rPr>
              <a:t>：</a:t>
            </a:r>
            <a:r>
              <a:rPr kumimoji="1" lang="zh-TW" altLang="zh-TW" sz="2200" dirty="0" smtClean="0">
                <a:solidFill>
                  <a:srgbClr val="FF0000"/>
                </a:solidFill>
                <a:latin typeface="微軟正黑體" panose="020B0604030504040204" pitchFamily="34" charset="-120"/>
                <a:ea typeface="微軟正黑體" panose="020B0604030504040204" pitchFamily="34" charset="-120"/>
              </a:rPr>
              <a:t>每週二</a:t>
            </a:r>
            <a:r>
              <a:rPr kumimoji="1" lang="en-US" altLang="zh-TW" sz="2200" dirty="0" smtClean="0">
                <a:solidFill>
                  <a:srgbClr val="FF0000"/>
                </a:solidFill>
                <a:latin typeface="微軟正黑體" panose="020B0604030504040204" pitchFamily="34" charset="-120"/>
                <a:ea typeface="微軟正黑體" panose="020B0604030504040204" pitchFamily="34" charset="-120"/>
              </a:rPr>
              <a:t> </a:t>
            </a:r>
            <a:r>
              <a:rPr kumimoji="1" lang="zh-TW" altLang="zh-TW" sz="2200" dirty="0" smtClean="0">
                <a:solidFill>
                  <a:srgbClr val="FF0000"/>
                </a:solidFill>
                <a:latin typeface="微軟正黑體" panose="020B0604030504040204" pitchFamily="34" charset="-120"/>
                <a:ea typeface="微軟正黑體" panose="020B0604030504040204" pitchFamily="34" charset="-120"/>
              </a:rPr>
              <a:t>下午</a:t>
            </a:r>
            <a:r>
              <a:rPr kumimoji="1" lang="en-US" altLang="zh-TW" sz="2200" dirty="0" smtClean="0">
                <a:solidFill>
                  <a:srgbClr val="FF0000"/>
                </a:solidFill>
                <a:latin typeface="微軟正黑體" panose="020B0604030504040204" pitchFamily="34" charset="-120"/>
                <a:ea typeface="微軟正黑體" panose="020B0604030504040204" pitchFamily="34" charset="-120"/>
              </a:rPr>
              <a:t>2:00~5:00</a:t>
            </a:r>
            <a:endParaRPr kumimoji="1" lang="en-US" altLang="zh-TW" sz="2200" dirty="0" smtClean="0">
              <a:solidFill>
                <a:srgbClr val="0000CC"/>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kumimoji="1" lang="zh-TW" altLang="zh-TW" sz="2200" dirty="0" smtClean="0">
                <a:solidFill>
                  <a:prstClr val="black"/>
                </a:solidFill>
                <a:latin typeface="微軟正黑體" panose="020B0604030504040204" pitchFamily="34" charset="-120"/>
                <a:ea typeface="微軟正黑體" panose="020B0604030504040204" pitchFamily="34" charset="-120"/>
              </a:rPr>
              <a:t>歡迎</a:t>
            </a:r>
            <a:r>
              <a:rPr kumimoji="1" lang="zh-TW" altLang="zh-TW" sz="2200" dirty="0">
                <a:solidFill>
                  <a:prstClr val="black"/>
                </a:solidFill>
                <a:latin typeface="微軟正黑體" panose="020B0604030504040204" pitchFamily="34" charset="-120"/>
                <a:ea typeface="微軟正黑體" panose="020B0604030504040204" pitchFamily="34" charset="-120"/>
              </a:rPr>
              <a:t>多加</a:t>
            </a:r>
            <a:r>
              <a:rPr kumimoji="1" lang="zh-TW" altLang="zh-TW" sz="2200" dirty="0" smtClean="0">
                <a:solidFill>
                  <a:prstClr val="black"/>
                </a:solidFill>
                <a:latin typeface="微軟正黑體" panose="020B0604030504040204" pitchFamily="34" charset="-120"/>
                <a:ea typeface="微軟正黑體" panose="020B0604030504040204" pitchFamily="34" charset="-120"/>
              </a:rPr>
              <a:t>利用</a:t>
            </a:r>
            <a:r>
              <a:rPr kumimoji="1" lang="en-US" altLang="zh-TW" sz="2200" dirty="0" smtClean="0">
                <a:solidFill>
                  <a:prstClr val="black"/>
                </a:solidFill>
                <a:latin typeface="微軟正黑體" panose="020B0604030504040204" pitchFamily="34" charset="-120"/>
                <a:ea typeface="微軟正黑體" panose="020B0604030504040204" pitchFamily="34" charset="-120"/>
              </a:rPr>
              <a:t>~</a:t>
            </a:r>
            <a:endParaRPr kumimoji="1" lang="zh-TW" altLang="zh-TW" sz="2200"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2200" dirty="0">
                <a:solidFill>
                  <a:srgbClr val="0000CC"/>
                </a:solidFill>
                <a:latin typeface="微軟正黑體" panose="020B0604030504040204" pitchFamily="34" charset="-120"/>
                <a:ea typeface="微軟正黑體" panose="020B0604030504040204" pitchFamily="34" charset="-120"/>
              </a:rPr>
              <a:t> </a:t>
            </a:r>
            <a:r>
              <a:rPr lang="zh-TW" altLang="en-US" sz="2200" dirty="0" smtClean="0">
                <a:solidFill>
                  <a:srgbClr val="0000CC"/>
                </a:solidFill>
                <a:latin typeface="微軟正黑體" panose="020B0604030504040204" pitchFamily="34" charset="-120"/>
                <a:ea typeface="微軟正黑體" panose="020B0604030504040204" pitchFamily="34" charset="-120"/>
              </a:rPr>
              <a:t>                              </a:t>
            </a:r>
            <a:endParaRPr lang="en-US" altLang="zh-TW" sz="2200" dirty="0">
              <a:solidFill>
                <a:srgbClr val="0000CC"/>
              </a:solidFill>
              <a:latin typeface="微軟正黑體" panose="020B0604030504040204" pitchFamily="34" charset="-120"/>
              <a:ea typeface="微軟正黑體" panose="020B0604030504040204" pitchFamily="34" charset="-120"/>
            </a:endParaRPr>
          </a:p>
        </p:txBody>
      </p:sp>
      <p:pic>
        <p:nvPicPr>
          <p:cNvPr id="14" name="圖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296" y="6351064"/>
            <a:ext cx="1150326" cy="451524"/>
          </a:xfrm>
          <a:prstGeom prst="rect">
            <a:avLst/>
          </a:prstGeom>
        </p:spPr>
      </p:pic>
      <p:pic>
        <p:nvPicPr>
          <p:cNvPr id="15" name="圖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75" y="6361914"/>
            <a:ext cx="1095042" cy="429824"/>
          </a:xfrm>
          <a:prstGeom prst="rect">
            <a:avLst/>
          </a:prstGeom>
        </p:spPr>
      </p:pic>
      <p:pic>
        <p:nvPicPr>
          <p:cNvPr id="16" name="圖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5000" y="6368713"/>
            <a:ext cx="1150326" cy="451524"/>
          </a:xfrm>
          <a:prstGeom prst="rect">
            <a:avLst/>
          </a:prstGeom>
        </p:spPr>
      </p:pic>
      <p:pic>
        <p:nvPicPr>
          <p:cNvPr id="17" name="圖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9393" y="6336445"/>
            <a:ext cx="1150326" cy="451524"/>
          </a:xfrm>
          <a:prstGeom prst="rect">
            <a:avLst/>
          </a:prstGeom>
        </p:spPr>
      </p:pic>
      <p:pic>
        <p:nvPicPr>
          <p:cNvPr id="18" name="圖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6100" y="90168"/>
            <a:ext cx="1150326" cy="451524"/>
          </a:xfrm>
          <a:prstGeom prst="rect">
            <a:avLst/>
          </a:prstGeom>
        </p:spPr>
      </p:pic>
      <p:pic>
        <p:nvPicPr>
          <p:cNvPr id="19" name="圖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0611" y="88474"/>
            <a:ext cx="1150326" cy="451524"/>
          </a:xfrm>
          <a:prstGeom prst="rect">
            <a:avLst/>
          </a:prstGeom>
        </p:spPr>
      </p:pic>
      <p:pic>
        <p:nvPicPr>
          <p:cNvPr id="20" name="圖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2115" y="27633"/>
            <a:ext cx="1150326" cy="451524"/>
          </a:xfrm>
          <a:prstGeom prst="rect">
            <a:avLst/>
          </a:prstGeom>
        </p:spPr>
      </p:pic>
      <p:sp>
        <p:nvSpPr>
          <p:cNvPr id="21" name="標題 1"/>
          <p:cNvSpPr txBox="1">
            <a:spLocks/>
          </p:cNvSpPr>
          <p:nvPr/>
        </p:nvSpPr>
        <p:spPr bwMode="auto">
          <a:xfrm>
            <a:off x="425267" y="1669757"/>
            <a:ext cx="8450892" cy="3271233"/>
          </a:xfrm>
          <a:prstGeom prst="rect">
            <a:avLst/>
          </a:prstGeom>
          <a:noFill/>
          <a:ln w="9525">
            <a:noFill/>
            <a:miter lim="800000"/>
            <a:headEnd/>
            <a:tailEnd/>
          </a:ln>
        </p:spPr>
        <p:txBody>
          <a:bodyPr anchor="ctr"/>
          <a:lstStyle/>
          <a:p>
            <a:pPr fontAlgn="base">
              <a:spcBef>
                <a:spcPct val="0"/>
              </a:spcBef>
              <a:spcAft>
                <a:spcPct val="0"/>
              </a:spcAft>
            </a:pPr>
            <a:r>
              <a:rPr kumimoji="1" lang="zh-TW" altLang="en-US" sz="2500" smtClean="0">
                <a:solidFill>
                  <a:prstClr val="black"/>
                </a:solidFill>
                <a:latin typeface="微軟正黑體" panose="020B0604030504040204" pitchFamily="34" charset="-120"/>
                <a:ea typeface="微軟正黑體" panose="020B0604030504040204" pitchFamily="34" charset="-120"/>
              </a:rPr>
              <a:t>   </a:t>
            </a:r>
            <a:r>
              <a:rPr kumimoji="1" lang="zh-TW" altLang="zh-TW" sz="2200" smtClean="0">
                <a:solidFill>
                  <a:prstClr val="black"/>
                </a:solidFill>
                <a:latin typeface="微軟正黑體" panose="020B0604030504040204" pitchFamily="34" charset="-120"/>
                <a:ea typeface="微軟正黑體" panose="020B0604030504040204" pitchFamily="34" charset="-120"/>
              </a:rPr>
              <a:t>為</a:t>
            </a:r>
            <a:r>
              <a:rPr kumimoji="1" lang="zh-TW" altLang="zh-TW" sz="2200" dirty="0">
                <a:solidFill>
                  <a:prstClr val="black"/>
                </a:solidFill>
                <a:latin typeface="微軟正黑體" panose="020B0604030504040204" pitchFamily="34" charset="-120"/>
                <a:ea typeface="微軟正黑體" panose="020B0604030504040204" pitchFamily="34" charset="-120"/>
              </a:rPr>
              <a:t>尊重病人醫療自主權，協助病人在意識清楚時立下個人病重或臨終時之書面醫療</a:t>
            </a:r>
            <a:r>
              <a:rPr kumimoji="1" lang="zh-TW" altLang="zh-TW" sz="2200" dirty="0" smtClean="0">
                <a:solidFill>
                  <a:prstClr val="black"/>
                </a:solidFill>
                <a:latin typeface="微軟正黑體" panose="020B0604030504040204" pitchFamily="34" charset="-120"/>
                <a:ea typeface="微軟正黑體" panose="020B0604030504040204" pitchFamily="34" charset="-120"/>
              </a:rPr>
              <a:t>指引，作為醫護人員執行醫療作業程序之參考，保障病人善終權益。</a:t>
            </a:r>
            <a:endParaRPr kumimoji="1" lang="en-US" altLang="zh-TW" sz="2200" dirty="0" smtClean="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pPr>
            <a:endParaRPr kumimoji="1" lang="zh-TW" altLang="zh-TW" sz="2200" dirty="0" smtClean="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kumimoji="1" lang="en-US" altLang="zh-TW" sz="2200" dirty="0">
                <a:solidFill>
                  <a:prstClr val="black"/>
                </a:solidFill>
                <a:latin typeface="微軟正黑體" panose="020B0604030504040204" pitchFamily="34" charset="-120"/>
                <a:ea typeface="微軟正黑體" panose="020B0604030504040204" pitchFamily="34" charset="-120"/>
              </a:rPr>
              <a:t>   </a:t>
            </a:r>
            <a:r>
              <a:rPr kumimoji="1" lang="zh-TW" altLang="zh-TW" sz="2200" dirty="0" smtClean="0">
                <a:solidFill>
                  <a:prstClr val="black"/>
                </a:solidFill>
                <a:latin typeface="微軟正黑體" panose="020B0604030504040204" pitchFamily="34" charset="-120"/>
                <a:ea typeface="微軟正黑體" panose="020B0604030504040204" pitchFamily="34" charset="-120"/>
              </a:rPr>
              <a:t>本</a:t>
            </a:r>
            <a:r>
              <a:rPr kumimoji="1" lang="zh-TW" altLang="zh-TW" sz="2200" dirty="0">
                <a:solidFill>
                  <a:prstClr val="black"/>
                </a:solidFill>
                <a:latin typeface="微軟正黑體" panose="020B0604030504040204" pitchFamily="34" charset="-120"/>
                <a:ea typeface="微軟正黑體" panose="020B0604030504040204" pitchFamily="34" charset="-120"/>
              </a:rPr>
              <a:t>院成立</a:t>
            </a:r>
            <a:r>
              <a:rPr kumimoji="1" lang="zh-TW" altLang="zh-TW" sz="2200" b="1" dirty="0">
                <a:solidFill>
                  <a:prstClr val="black"/>
                </a:solidFill>
                <a:latin typeface="微軟正黑體" panose="020B0604030504040204" pitchFamily="34" charset="-120"/>
                <a:ea typeface="微軟正黑體" panose="020B0604030504040204" pitchFamily="34" charset="-120"/>
              </a:rPr>
              <a:t>「預立醫療照護諮商</a:t>
            </a:r>
            <a:r>
              <a:rPr kumimoji="1" lang="en-US" altLang="zh-TW" sz="2200" b="1" dirty="0">
                <a:solidFill>
                  <a:prstClr val="black"/>
                </a:solidFill>
                <a:latin typeface="微軟正黑體" panose="020B0604030504040204" pitchFamily="34" charset="-120"/>
                <a:ea typeface="微軟正黑體" panose="020B0604030504040204" pitchFamily="34" charset="-120"/>
              </a:rPr>
              <a:t>(ACP)</a:t>
            </a:r>
            <a:r>
              <a:rPr kumimoji="1" lang="zh-TW" altLang="zh-TW" sz="2200" b="1" dirty="0">
                <a:solidFill>
                  <a:prstClr val="black"/>
                </a:solidFill>
                <a:latin typeface="微軟正黑體" panose="020B0604030504040204" pitchFamily="34" charset="-120"/>
                <a:ea typeface="微軟正黑體" panose="020B0604030504040204" pitchFamily="34" charset="-120"/>
              </a:rPr>
              <a:t>」</a:t>
            </a:r>
            <a:r>
              <a:rPr kumimoji="1" lang="zh-TW" altLang="zh-TW" sz="2200" b="1" dirty="0" smtClean="0">
                <a:solidFill>
                  <a:prstClr val="black"/>
                </a:solidFill>
                <a:latin typeface="微軟正黑體" panose="020B0604030504040204" pitchFamily="34" charset="-120"/>
                <a:ea typeface="微軟正黑體" panose="020B0604030504040204" pitchFamily="34" charset="-120"/>
              </a:rPr>
              <a:t>門診</a:t>
            </a:r>
            <a:r>
              <a:rPr kumimoji="1" lang="en-US" altLang="zh-TW" sz="2200" b="1" dirty="0" smtClean="0">
                <a:solidFill>
                  <a:prstClr val="black"/>
                </a:solidFill>
                <a:latin typeface="微軟正黑體" panose="020B0604030504040204" pitchFamily="34" charset="-120"/>
                <a:ea typeface="微軟正黑體" panose="020B0604030504040204" pitchFamily="34" charset="-120"/>
              </a:rPr>
              <a:t> - 37</a:t>
            </a:r>
            <a:r>
              <a:rPr kumimoji="1" lang="zh-TW" altLang="zh-TW" sz="2200" b="1" dirty="0">
                <a:solidFill>
                  <a:prstClr val="black"/>
                </a:solidFill>
                <a:latin typeface="微軟正黑體" panose="020B0604030504040204" pitchFamily="34" charset="-120"/>
                <a:ea typeface="微軟正黑體" panose="020B0604030504040204" pitchFamily="34" charset="-120"/>
              </a:rPr>
              <a:t>診，</a:t>
            </a:r>
            <a:r>
              <a:rPr kumimoji="1" lang="zh-TW" altLang="zh-TW" sz="2200" dirty="0">
                <a:solidFill>
                  <a:srgbClr val="FF0000"/>
                </a:solidFill>
                <a:latin typeface="微軟正黑體" panose="020B0604030504040204" pitchFamily="34" charset="-120"/>
                <a:ea typeface="微軟正黑體" panose="020B0604030504040204" pitchFamily="34" charset="-120"/>
              </a:rPr>
              <a:t>協助癌症病人、</a:t>
            </a:r>
            <a:endParaRPr kumimoji="1" lang="en-US" altLang="zh-TW" sz="2200" dirty="0" smtClean="0">
              <a:solidFill>
                <a:srgbClr val="FF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kumimoji="1" lang="zh-TW" altLang="zh-TW" sz="2200" dirty="0" smtClean="0">
                <a:solidFill>
                  <a:srgbClr val="FF0000"/>
                </a:solidFill>
                <a:latin typeface="微軟正黑體" panose="020B0604030504040204" pitchFamily="34" charset="-120"/>
                <a:ea typeface="微軟正黑體" panose="020B0604030504040204" pitchFamily="34" charset="-120"/>
              </a:rPr>
              <a:t>疾病</a:t>
            </a:r>
            <a:r>
              <a:rPr kumimoji="1" lang="zh-TW" altLang="zh-TW" sz="2200" dirty="0">
                <a:solidFill>
                  <a:srgbClr val="FF0000"/>
                </a:solidFill>
                <a:latin typeface="微軟正黑體" panose="020B0604030504040204" pitchFamily="34" charset="-120"/>
                <a:ea typeface="微軟正黑體" panose="020B0604030504040204" pitchFamily="34" charset="-120"/>
              </a:rPr>
              <a:t>照顧期病人</a:t>
            </a:r>
            <a:r>
              <a:rPr kumimoji="1" lang="zh-TW" altLang="zh-TW" sz="2200" dirty="0">
                <a:solidFill>
                  <a:prstClr val="black"/>
                </a:solidFill>
                <a:latin typeface="微軟正黑體" panose="020B0604030504040204" pitchFamily="34" charset="-120"/>
                <a:ea typeface="微軟正黑體" panose="020B0604030504040204" pitchFamily="34" charset="-120"/>
              </a:rPr>
              <a:t>規劃最適合自己的醫療措施與照護方式</a:t>
            </a:r>
            <a:r>
              <a:rPr kumimoji="1" lang="zh-TW" altLang="zh-TW" sz="2200" dirty="0" smtClean="0">
                <a:solidFill>
                  <a:prstClr val="black"/>
                </a:solidFill>
                <a:latin typeface="微軟正黑體" panose="020B0604030504040204" pitchFamily="34" charset="-120"/>
                <a:ea typeface="微軟正黑體" panose="020B0604030504040204" pitchFamily="34" charset="-120"/>
              </a:rPr>
              <a:t>，您</a:t>
            </a:r>
            <a:r>
              <a:rPr kumimoji="1" lang="zh-TW" altLang="zh-TW" sz="2200" dirty="0">
                <a:solidFill>
                  <a:prstClr val="black"/>
                </a:solidFill>
                <a:latin typeface="微軟正黑體" panose="020B0604030504040204" pitchFamily="34" charset="-120"/>
                <a:ea typeface="微軟正黑體" panose="020B0604030504040204" pitchFamily="34" charset="-120"/>
              </a:rPr>
              <a:t>可透過門診醫師約診</a:t>
            </a:r>
            <a:r>
              <a:rPr kumimoji="1" lang="en-US" altLang="zh-TW" sz="2200" dirty="0" smtClean="0">
                <a:solidFill>
                  <a:prstClr val="black"/>
                </a:solidFill>
                <a:latin typeface="微軟正黑體" panose="020B0604030504040204" pitchFamily="34" charset="-120"/>
                <a:ea typeface="微軟正黑體" panose="020B0604030504040204" pitchFamily="34" charset="-120"/>
              </a:rPr>
              <a:t>( </a:t>
            </a:r>
            <a:r>
              <a:rPr kumimoji="1" lang="zh-TW" altLang="zh-TW" sz="2200" dirty="0" smtClean="0">
                <a:solidFill>
                  <a:prstClr val="black"/>
                </a:solidFill>
                <a:latin typeface="微軟正黑體" panose="020B0604030504040204" pitchFamily="34" charset="-120"/>
                <a:ea typeface="微軟正黑體" panose="020B0604030504040204" pitchFamily="34" charset="-120"/>
              </a:rPr>
              <a:t>特殊</a:t>
            </a:r>
            <a:r>
              <a:rPr kumimoji="1" lang="zh-TW" altLang="zh-TW" sz="2200" dirty="0">
                <a:solidFill>
                  <a:prstClr val="black"/>
                </a:solidFill>
                <a:latin typeface="微軟正黑體" panose="020B0604030504040204" pitchFamily="34" charset="-120"/>
                <a:ea typeface="微軟正黑體" panose="020B0604030504040204" pitchFamily="34" charset="-120"/>
              </a:rPr>
              <a:t>門診</a:t>
            </a:r>
            <a:r>
              <a:rPr kumimoji="1" lang="zh-TW" altLang="zh-TW" sz="2200" dirty="0" smtClean="0">
                <a:solidFill>
                  <a:prstClr val="black"/>
                </a:solidFill>
                <a:latin typeface="微軟正黑體" panose="020B0604030504040204" pitchFamily="34" charset="-120"/>
                <a:ea typeface="微軟正黑體" panose="020B0604030504040204" pitchFamily="34" charset="-120"/>
              </a:rPr>
              <a:t>代號</a:t>
            </a:r>
            <a:r>
              <a:rPr kumimoji="1" lang="zh-TW" altLang="en-US" sz="2200" dirty="0">
                <a:solidFill>
                  <a:prstClr val="black"/>
                </a:solidFill>
                <a:latin typeface="微軟正黑體" panose="020B0604030504040204" pitchFamily="34" charset="-120"/>
                <a:ea typeface="微軟正黑體" panose="020B0604030504040204" pitchFamily="34" charset="-120"/>
              </a:rPr>
              <a:t>：</a:t>
            </a:r>
            <a:r>
              <a:rPr kumimoji="1" lang="zh-TW" altLang="en-US" sz="2200" dirty="0">
                <a:solidFill>
                  <a:srgbClr val="0000CC"/>
                </a:solidFill>
                <a:latin typeface="微軟正黑體" panose="020B0604030504040204" pitchFamily="34" charset="-120"/>
                <a:ea typeface="微軟正黑體" panose="020B0604030504040204" pitchFamily="34" charset="-120"/>
              </a:rPr>
              <a:t> </a:t>
            </a:r>
            <a:r>
              <a:rPr kumimoji="1" lang="en-US" altLang="zh-TW" sz="2200" dirty="0" smtClean="0">
                <a:solidFill>
                  <a:prstClr val="black"/>
                </a:solidFill>
                <a:latin typeface="微軟正黑體" panose="020B0604030504040204" pitchFamily="34" charset="-120"/>
                <a:ea typeface="微軟正黑體" panose="020B0604030504040204" pitchFamily="34" charset="-120"/>
              </a:rPr>
              <a:t>321850 )</a:t>
            </a:r>
            <a:r>
              <a:rPr kumimoji="1" lang="zh-TW" altLang="zh-TW" sz="2200" dirty="0">
                <a:solidFill>
                  <a:prstClr val="black"/>
                </a:solidFill>
                <a:latin typeface="微軟正黑體" panose="020B0604030504040204" pitchFamily="34" charset="-120"/>
                <a:ea typeface="微軟正黑體" panose="020B0604030504040204" pitchFamily="34" charset="-120"/>
              </a:rPr>
              <a:t>或由醫療人員</a:t>
            </a:r>
            <a:r>
              <a:rPr kumimoji="1" lang="zh-TW" altLang="zh-TW" sz="2200" dirty="0" smtClean="0">
                <a:solidFill>
                  <a:prstClr val="black"/>
                </a:solidFill>
                <a:latin typeface="微軟正黑體" panose="020B0604030504040204" pitchFamily="34" charset="-120"/>
                <a:ea typeface="微軟正黑體" panose="020B0604030504040204" pitchFamily="34" charset="-120"/>
              </a:rPr>
              <a:t>聯絡</a:t>
            </a:r>
            <a:r>
              <a:rPr kumimoji="1" lang="zh-TW" altLang="zh-TW" sz="2200" dirty="0" smtClean="0">
                <a:solidFill>
                  <a:srgbClr val="FF0000"/>
                </a:solidFill>
                <a:latin typeface="微軟正黑體" panose="020B0604030504040204" pitchFamily="34" charset="-120"/>
                <a:ea typeface="微軟正黑體" panose="020B0604030504040204" pitchFamily="34" charset="-120"/>
              </a:rPr>
              <a:t>安寧</a:t>
            </a:r>
            <a:r>
              <a:rPr kumimoji="1" lang="zh-TW" altLang="zh-TW" sz="2200" dirty="0">
                <a:solidFill>
                  <a:srgbClr val="FF0000"/>
                </a:solidFill>
                <a:latin typeface="微軟正黑體" panose="020B0604030504040204" pitchFamily="34" charset="-120"/>
                <a:ea typeface="微軟正黑體" panose="020B0604030504040204" pitchFamily="34" charset="-120"/>
              </a:rPr>
              <a:t>個</a:t>
            </a:r>
            <a:r>
              <a:rPr kumimoji="1" lang="zh-TW" altLang="zh-TW" sz="2200" dirty="0" smtClean="0">
                <a:solidFill>
                  <a:srgbClr val="FF0000"/>
                </a:solidFill>
                <a:latin typeface="微軟正黑體" panose="020B0604030504040204" pitchFamily="34" charset="-120"/>
                <a:ea typeface="微軟正黑體" panose="020B0604030504040204" pitchFamily="34" charset="-120"/>
              </a:rPr>
              <a:t>管師</a:t>
            </a:r>
            <a:r>
              <a:rPr kumimoji="1" lang="zh-TW" altLang="en-US" sz="2200" dirty="0" smtClean="0">
                <a:solidFill>
                  <a:srgbClr val="FF0000"/>
                </a:solidFill>
                <a:latin typeface="微軟正黑體" panose="020B0604030504040204" pitchFamily="34" charset="-120"/>
                <a:ea typeface="微軟正黑體" panose="020B0604030504040204" pitchFamily="34" charset="-120"/>
              </a:rPr>
              <a:t>許正</a:t>
            </a:r>
            <a:r>
              <a:rPr kumimoji="1" lang="zh-TW" altLang="en-US" sz="2200" dirty="0">
                <a:solidFill>
                  <a:srgbClr val="FF0000"/>
                </a:solidFill>
                <a:latin typeface="微軟正黑體" panose="020B0604030504040204" pitchFamily="34" charset="-120"/>
                <a:ea typeface="微軟正黑體" panose="020B0604030504040204" pitchFamily="34" charset="-120"/>
              </a:rPr>
              <a:t>眉</a:t>
            </a:r>
            <a:r>
              <a:rPr kumimoji="1" lang="zh-TW" altLang="zh-TW" sz="2200" dirty="0" smtClean="0">
                <a:solidFill>
                  <a:srgbClr val="FF0000"/>
                </a:solidFill>
                <a:latin typeface="微軟正黑體" panose="020B0604030504040204" pitchFamily="34" charset="-120"/>
                <a:ea typeface="微軟正黑體" panose="020B0604030504040204" pitchFamily="34" charset="-120"/>
              </a:rPr>
              <a:t>（</a:t>
            </a:r>
            <a:r>
              <a:rPr kumimoji="1" lang="en-US" altLang="zh-TW" sz="2200" dirty="0" smtClean="0">
                <a:solidFill>
                  <a:srgbClr val="FF0000"/>
                </a:solidFill>
                <a:latin typeface="微軟正黑體" panose="020B0604030504040204" pitchFamily="34" charset="-120"/>
                <a:ea typeface="微軟正黑體" panose="020B0604030504040204" pitchFamily="34" charset="-120"/>
              </a:rPr>
              <a:t>MVPN</a:t>
            </a:r>
            <a:r>
              <a:rPr kumimoji="1" lang="zh-TW" altLang="zh-TW" sz="2200" dirty="0" smtClean="0">
                <a:solidFill>
                  <a:srgbClr val="FF0000"/>
                </a:solidFill>
                <a:latin typeface="微軟正黑體" panose="020B0604030504040204" pitchFamily="34" charset="-120"/>
                <a:ea typeface="微軟正黑體" panose="020B0604030504040204" pitchFamily="34" charset="-120"/>
              </a:rPr>
              <a:t>：</a:t>
            </a:r>
            <a:r>
              <a:rPr kumimoji="1" lang="en-US" altLang="zh-TW" sz="2200" dirty="0" smtClean="0">
                <a:solidFill>
                  <a:srgbClr val="FF0000"/>
                </a:solidFill>
                <a:latin typeface="微軟正黑體" panose="020B0604030504040204" pitchFamily="34" charset="-120"/>
                <a:ea typeface="微軟正黑體" panose="020B0604030504040204" pitchFamily="34" charset="-120"/>
              </a:rPr>
              <a:t>55293</a:t>
            </a:r>
            <a:r>
              <a:rPr kumimoji="1" lang="zh-TW" altLang="zh-TW" sz="2200" dirty="0" smtClean="0">
                <a:solidFill>
                  <a:srgbClr val="FF0000"/>
                </a:solidFill>
                <a:latin typeface="微軟正黑體" panose="020B0604030504040204" pitchFamily="34" charset="-120"/>
                <a:ea typeface="微軟正黑體" panose="020B0604030504040204" pitchFamily="34" charset="-120"/>
              </a:rPr>
              <a:t>）</a:t>
            </a:r>
            <a:r>
              <a:rPr kumimoji="1" lang="zh-TW" altLang="zh-TW" sz="2200" dirty="0">
                <a:solidFill>
                  <a:prstClr val="black"/>
                </a:solidFill>
                <a:latin typeface="微軟正黑體" panose="020B0604030504040204" pitchFamily="34" charset="-120"/>
                <a:ea typeface="微軟正黑體" panose="020B0604030504040204" pitchFamily="34" charset="-120"/>
              </a:rPr>
              <a:t>安排至</a:t>
            </a:r>
            <a:r>
              <a:rPr kumimoji="1" lang="en-US" altLang="zh-TW" sz="2200" dirty="0">
                <a:solidFill>
                  <a:prstClr val="black"/>
                </a:solidFill>
                <a:latin typeface="微軟正黑體" panose="020B0604030504040204" pitchFamily="34" charset="-120"/>
                <a:ea typeface="微軟正黑體" panose="020B0604030504040204" pitchFamily="34" charset="-120"/>
              </a:rPr>
              <a:t>37</a:t>
            </a:r>
            <a:r>
              <a:rPr kumimoji="1" lang="zh-TW" altLang="zh-TW" sz="2200" dirty="0">
                <a:solidFill>
                  <a:prstClr val="black"/>
                </a:solidFill>
                <a:latin typeface="微軟正黑體" panose="020B0604030504040204" pitchFamily="34" charset="-120"/>
                <a:ea typeface="微軟正黑體" panose="020B0604030504040204" pitchFamily="34" charset="-120"/>
              </a:rPr>
              <a:t>診接受</a:t>
            </a:r>
            <a:r>
              <a:rPr kumimoji="1" lang="zh-TW" altLang="zh-TW" sz="2200" dirty="0" smtClean="0">
                <a:solidFill>
                  <a:prstClr val="black"/>
                </a:solidFill>
                <a:latin typeface="微軟正黑體" panose="020B0604030504040204" pitchFamily="34" charset="-120"/>
                <a:ea typeface="微軟正黑體" panose="020B0604030504040204" pitchFamily="34" charset="-120"/>
              </a:rPr>
              <a:t>服務。</a:t>
            </a:r>
            <a:endParaRPr lang="en-US" altLang="zh-TW" sz="3000" b="1" dirty="0">
              <a:solidFill>
                <a:prstClr val="black"/>
              </a:solidFill>
              <a:latin typeface="微軟正黑體" panose="020B0604030504040204" pitchFamily="34" charset="-120"/>
              <a:ea typeface="微軟正黑體" panose="020B0604030504040204" pitchFamily="34" charset="-120"/>
            </a:endParaRPr>
          </a:p>
        </p:txBody>
      </p:sp>
      <p:grpSp>
        <p:nvGrpSpPr>
          <p:cNvPr id="23" name="Group 144"/>
          <p:cNvGrpSpPr>
            <a:grpSpLocks/>
          </p:cNvGrpSpPr>
          <p:nvPr/>
        </p:nvGrpSpPr>
        <p:grpSpPr bwMode="auto">
          <a:xfrm>
            <a:off x="6644707" y="6336448"/>
            <a:ext cx="2353518" cy="432693"/>
            <a:chOff x="3741" y="17145"/>
            <a:chExt cx="5014" cy="908"/>
          </a:xfrm>
        </p:grpSpPr>
        <p:pic>
          <p:nvPicPr>
            <p:cNvPr id="24" name="Picture 142" descr="彰基LOGO-2013-有白邊"/>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2" y="17159"/>
              <a:ext cx="4013" cy="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43"/>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41" y="17145"/>
              <a:ext cx="908" cy="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標題 1"/>
          <p:cNvSpPr txBox="1">
            <a:spLocks/>
          </p:cNvSpPr>
          <p:nvPr/>
        </p:nvSpPr>
        <p:spPr bwMode="auto">
          <a:xfrm>
            <a:off x="6237279" y="5663104"/>
            <a:ext cx="3124710" cy="765725"/>
          </a:xfrm>
          <a:prstGeom prst="rect">
            <a:avLst/>
          </a:prstGeom>
          <a:noFill/>
          <a:ln w="9525">
            <a:noFill/>
            <a:miter lim="800000"/>
            <a:headEnd/>
            <a:tailEnd/>
          </a:ln>
        </p:spPr>
        <p:txBody>
          <a:bodyPr anchor="ctr"/>
          <a:lstStyle/>
          <a:p>
            <a:pPr fontAlgn="base">
              <a:spcBef>
                <a:spcPct val="0"/>
              </a:spcBef>
              <a:spcAft>
                <a:spcPct val="0"/>
              </a:spcAft>
            </a:pPr>
            <a:r>
              <a:rPr kumimoji="1" lang="zh-TW" altLang="zh-TW" sz="2000" dirty="0" smtClean="0">
                <a:solidFill>
                  <a:srgbClr val="0000CC"/>
                </a:solidFill>
                <a:latin typeface="華康中圓體(P)" panose="020F0500000000000000" pitchFamily="34" charset="-120"/>
                <a:ea typeface="華康中圓體(P)" panose="020F0500000000000000" pitchFamily="34" charset="-120"/>
              </a:rPr>
              <a:t>安寧</a:t>
            </a:r>
            <a:r>
              <a:rPr kumimoji="1" lang="zh-TW" altLang="zh-TW" sz="2000" dirty="0">
                <a:solidFill>
                  <a:srgbClr val="0000CC"/>
                </a:solidFill>
                <a:latin typeface="華康中圓體(P)" panose="020F0500000000000000" pitchFamily="34" charset="-120"/>
                <a:ea typeface="華康中圓體(P)" panose="020F0500000000000000" pitchFamily="34" charset="-120"/>
              </a:rPr>
              <a:t>緩和療護</a:t>
            </a:r>
            <a:r>
              <a:rPr kumimoji="1" lang="zh-TW" altLang="zh-TW" sz="2000" dirty="0" smtClean="0">
                <a:solidFill>
                  <a:srgbClr val="0000CC"/>
                </a:solidFill>
                <a:latin typeface="華康中圓體(P)" panose="020F0500000000000000" pitchFamily="34" charset="-120"/>
                <a:ea typeface="華康中圓體(P)" panose="020F0500000000000000" pitchFamily="34" charset="-120"/>
              </a:rPr>
              <a:t>科</a:t>
            </a:r>
            <a:r>
              <a:rPr kumimoji="1" lang="zh-TW" altLang="en-US" sz="2000" dirty="0" smtClean="0">
                <a:solidFill>
                  <a:srgbClr val="0000CC"/>
                </a:solidFill>
                <a:latin typeface="華康中圓體(P)" panose="020F0500000000000000" pitchFamily="34" charset="-120"/>
                <a:ea typeface="華康中圓體(P)" panose="020F0500000000000000" pitchFamily="34" charset="-120"/>
              </a:rPr>
              <a:t>  敬上</a:t>
            </a:r>
            <a:endParaRPr lang="en-US" altLang="zh-TW" sz="2000" dirty="0">
              <a:solidFill>
                <a:srgbClr val="0000CC"/>
              </a:solidFill>
              <a:latin typeface="華康中圓體(P)" panose="020F0500000000000000" pitchFamily="34" charset="-120"/>
              <a:ea typeface="華康中圓體(P)" panose="020F0500000000000000" pitchFamily="34" charset="-120"/>
            </a:endParaRPr>
          </a:p>
        </p:txBody>
      </p:sp>
    </p:spTree>
    <p:extLst>
      <p:ext uri="{BB962C8B-B14F-4D97-AF65-F5344CB8AC3E}">
        <p14:creationId xmlns:p14="http://schemas.microsoft.com/office/powerpoint/2010/main" val="13753164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199732" y="1412776"/>
            <a:ext cx="8780536" cy="3416320"/>
          </a:xfrm>
          <a:prstGeom prst="rect">
            <a:avLst/>
          </a:prstGeom>
          <a:noFill/>
        </p:spPr>
        <p:txBody>
          <a:bodyPr wrap="square" rtlCol="0">
            <a:spAutoFit/>
          </a:bodyPr>
          <a:lstStyle/>
          <a:p>
            <a:pPr latinLnBrk="1"/>
            <a:r>
              <a:rPr lang="zh-TW" altLang="zh-TW" sz="2400" dirty="0">
                <a:solidFill>
                  <a:prstClr val="black"/>
                </a:solidFill>
                <a:latin typeface="微軟正黑體" panose="020B0604030504040204" pitchFamily="34" charset="-120"/>
                <a:ea typeface="微軟正黑體" panose="020B0604030504040204" pitchFamily="34" charset="-120"/>
              </a:rPr>
              <a:t>病人符合下列臨床條件之一，且有預立醫療決定者，醫療機構或醫師得依其預立醫療決定終止、撤除或不施行維持生命治療或人工營養及流體餵養之全部或一部：</a:t>
            </a:r>
          </a:p>
          <a:p>
            <a:pPr latinLnBrk="1"/>
            <a:r>
              <a:rPr lang="zh-TW" altLang="zh-TW" sz="2400" dirty="0">
                <a:solidFill>
                  <a:prstClr val="black"/>
                </a:solidFill>
                <a:latin typeface="微軟正黑體" panose="020B0604030504040204" pitchFamily="34" charset="-120"/>
                <a:ea typeface="微軟正黑體" panose="020B0604030504040204" pitchFamily="34" charset="-120"/>
              </a:rPr>
              <a:t>一、</a:t>
            </a:r>
            <a:r>
              <a:rPr lang="zh-TW" altLang="zh-TW" sz="2400" dirty="0">
                <a:solidFill>
                  <a:srgbClr val="800000"/>
                </a:solidFill>
                <a:latin typeface="微軟正黑體" panose="020B0604030504040204" pitchFamily="34" charset="-120"/>
                <a:ea typeface="微軟正黑體" panose="020B0604030504040204" pitchFamily="34" charset="-120"/>
              </a:rPr>
              <a:t>末期病人</a:t>
            </a:r>
            <a:r>
              <a:rPr lang="zh-TW" altLang="zh-TW" sz="2400" dirty="0">
                <a:solidFill>
                  <a:prstClr val="black"/>
                </a:solidFill>
                <a:latin typeface="微軟正黑體" panose="020B0604030504040204" pitchFamily="34" charset="-120"/>
                <a:ea typeface="微軟正黑體" panose="020B0604030504040204" pitchFamily="34" charset="-120"/>
              </a:rPr>
              <a:t>。</a:t>
            </a:r>
          </a:p>
          <a:p>
            <a:pPr latinLnBrk="1"/>
            <a:r>
              <a:rPr lang="zh-TW" altLang="zh-TW" sz="2400" dirty="0">
                <a:solidFill>
                  <a:prstClr val="black"/>
                </a:solidFill>
                <a:latin typeface="微軟正黑體" panose="020B0604030504040204" pitchFamily="34" charset="-120"/>
                <a:ea typeface="微軟正黑體" panose="020B0604030504040204" pitchFamily="34" charset="-120"/>
              </a:rPr>
              <a:t>二、</a:t>
            </a:r>
            <a:r>
              <a:rPr lang="zh-TW" altLang="zh-TW" sz="2400" b="1" dirty="0">
                <a:solidFill>
                  <a:srgbClr val="008000"/>
                </a:solidFill>
                <a:latin typeface="微軟正黑體" panose="020B0604030504040204" pitchFamily="34" charset="-120"/>
                <a:ea typeface="微軟正黑體" panose="020B0604030504040204" pitchFamily="34" charset="-120"/>
              </a:rPr>
              <a:t>處於不可逆轉之昏迷狀況</a:t>
            </a:r>
            <a:r>
              <a:rPr lang="zh-TW" altLang="zh-TW" sz="2400" dirty="0">
                <a:solidFill>
                  <a:prstClr val="black"/>
                </a:solidFill>
                <a:latin typeface="微軟正黑體" panose="020B0604030504040204" pitchFamily="34" charset="-120"/>
                <a:ea typeface="微軟正黑體" panose="020B0604030504040204" pitchFamily="34" charset="-120"/>
              </a:rPr>
              <a:t>。</a:t>
            </a:r>
          </a:p>
          <a:p>
            <a:pPr latinLnBrk="1"/>
            <a:r>
              <a:rPr lang="zh-TW" altLang="zh-TW" sz="2400" dirty="0">
                <a:solidFill>
                  <a:prstClr val="black"/>
                </a:solidFill>
                <a:latin typeface="微軟正黑體" panose="020B0604030504040204" pitchFamily="34" charset="-120"/>
                <a:ea typeface="微軟正黑體" panose="020B0604030504040204" pitchFamily="34" charset="-120"/>
              </a:rPr>
              <a:t>三、</a:t>
            </a:r>
            <a:r>
              <a:rPr lang="zh-TW" altLang="zh-TW" sz="2400" b="1" dirty="0">
                <a:solidFill>
                  <a:srgbClr val="008000"/>
                </a:solidFill>
                <a:latin typeface="微軟正黑體" panose="020B0604030504040204" pitchFamily="34" charset="-120"/>
                <a:ea typeface="微軟正黑體" panose="020B0604030504040204" pitchFamily="34" charset="-120"/>
              </a:rPr>
              <a:t>永久植物人狀態</a:t>
            </a:r>
            <a:r>
              <a:rPr lang="zh-TW" altLang="zh-TW" sz="2400" dirty="0">
                <a:solidFill>
                  <a:prstClr val="black"/>
                </a:solidFill>
                <a:latin typeface="微軟正黑體" panose="020B0604030504040204" pitchFamily="34" charset="-120"/>
                <a:ea typeface="微軟正黑體" panose="020B0604030504040204" pitchFamily="34" charset="-120"/>
              </a:rPr>
              <a:t>。</a:t>
            </a:r>
          </a:p>
          <a:p>
            <a:pPr latinLnBrk="1"/>
            <a:r>
              <a:rPr lang="zh-TW" altLang="zh-TW" sz="2400" dirty="0">
                <a:solidFill>
                  <a:prstClr val="black"/>
                </a:solidFill>
                <a:latin typeface="微軟正黑體" panose="020B0604030504040204" pitchFamily="34" charset="-120"/>
                <a:ea typeface="微軟正黑體" panose="020B0604030504040204" pitchFamily="34" charset="-120"/>
              </a:rPr>
              <a:t>四、</a:t>
            </a:r>
            <a:r>
              <a:rPr lang="zh-TW" altLang="zh-TW" sz="2400" b="1" dirty="0">
                <a:solidFill>
                  <a:srgbClr val="008000"/>
                </a:solidFill>
                <a:latin typeface="微軟正黑體" panose="020B0604030504040204" pitchFamily="34" charset="-120"/>
                <a:ea typeface="微軟正黑體" panose="020B0604030504040204" pitchFamily="34" charset="-120"/>
              </a:rPr>
              <a:t>極重度失智</a:t>
            </a:r>
            <a:r>
              <a:rPr lang="zh-TW" altLang="zh-TW" sz="2400" dirty="0">
                <a:solidFill>
                  <a:prstClr val="black"/>
                </a:solidFill>
                <a:latin typeface="微軟正黑體" panose="020B0604030504040204" pitchFamily="34" charset="-120"/>
                <a:ea typeface="微軟正黑體" panose="020B0604030504040204" pitchFamily="34" charset="-120"/>
              </a:rPr>
              <a:t>。</a:t>
            </a:r>
          </a:p>
          <a:p>
            <a:pPr latinLnBrk="1"/>
            <a:r>
              <a:rPr lang="zh-TW" altLang="zh-TW" sz="2400" dirty="0">
                <a:solidFill>
                  <a:prstClr val="black"/>
                </a:solidFill>
                <a:latin typeface="微軟正黑體" panose="020B0604030504040204" pitchFamily="34" charset="-120"/>
                <a:ea typeface="微軟正黑體" panose="020B0604030504040204" pitchFamily="34" charset="-120"/>
              </a:rPr>
              <a:t>五、其他經中央主管機關公告之病人疾病狀況或痛苦</a:t>
            </a:r>
            <a:r>
              <a:rPr lang="zh-TW" altLang="zh-TW" sz="2400" b="1" dirty="0">
                <a:solidFill>
                  <a:srgbClr val="800000"/>
                </a:solidFill>
                <a:effectLst>
                  <a:glow rad="101600">
                    <a:srgbClr val="FFFF00">
                      <a:alpha val="75000"/>
                    </a:srgbClr>
                  </a:glow>
                </a:effectLst>
                <a:latin typeface="微軟正黑體" panose="020B0604030504040204" pitchFamily="34" charset="-120"/>
                <a:ea typeface="微軟正黑體" panose="020B0604030504040204" pitchFamily="34" charset="-120"/>
              </a:rPr>
              <a:t>難以忍受</a:t>
            </a:r>
            <a:r>
              <a:rPr lang="zh-TW" altLang="zh-TW" sz="2400" dirty="0">
                <a:solidFill>
                  <a:prstClr val="black"/>
                </a:solidFill>
                <a:latin typeface="微軟正黑體" panose="020B0604030504040204" pitchFamily="34" charset="-120"/>
                <a:ea typeface="微軟正黑體" panose="020B0604030504040204" pitchFamily="34" charset="-120"/>
              </a:rPr>
              <a:t>、</a:t>
            </a:r>
            <a:r>
              <a:rPr lang="en-US" altLang="zh-TW" sz="2400" dirty="0">
                <a:solidFill>
                  <a:prstClr val="black"/>
                </a:solidFill>
                <a:latin typeface="微軟正黑體" panose="020B0604030504040204" pitchFamily="34" charset="-120"/>
                <a:ea typeface="微軟正黑體" panose="020B0604030504040204" pitchFamily="34" charset="-120"/>
              </a:rPr>
              <a:t/>
            </a:r>
            <a:br>
              <a:rPr lang="en-US" altLang="zh-TW" sz="2400" dirty="0">
                <a:solidFill>
                  <a:prstClr val="black"/>
                </a:solidFill>
                <a:latin typeface="微軟正黑體" panose="020B0604030504040204" pitchFamily="34" charset="-120"/>
                <a:ea typeface="微軟正黑體" panose="020B0604030504040204" pitchFamily="34" charset="-120"/>
              </a:rPr>
            </a:br>
            <a:r>
              <a:rPr lang="zh-TW" altLang="en-US" sz="2400" dirty="0">
                <a:solidFill>
                  <a:prstClr val="black"/>
                </a:solidFill>
                <a:latin typeface="微軟正黑體" panose="020B0604030504040204" pitchFamily="34" charset="-120"/>
                <a:ea typeface="微軟正黑體" panose="020B0604030504040204" pitchFamily="34" charset="-120"/>
              </a:rPr>
              <a:t>        </a:t>
            </a:r>
            <a:r>
              <a:rPr lang="zh-TW" altLang="zh-TW" sz="2400" dirty="0">
                <a:solidFill>
                  <a:prstClr val="black"/>
                </a:solidFill>
                <a:latin typeface="微軟正黑體" panose="020B0604030504040204" pitchFamily="34" charset="-120"/>
                <a:ea typeface="微軟正黑體" panose="020B0604030504040204" pitchFamily="34" charset="-120"/>
              </a:rPr>
              <a:t>疾病</a:t>
            </a:r>
            <a:r>
              <a:rPr lang="zh-TW" altLang="zh-TW" sz="2400" b="1" dirty="0">
                <a:solidFill>
                  <a:srgbClr val="800000"/>
                </a:solidFill>
                <a:effectLst>
                  <a:glow rad="101600">
                    <a:srgbClr val="FFFF00">
                      <a:alpha val="75000"/>
                    </a:srgbClr>
                  </a:glow>
                </a:effectLst>
                <a:latin typeface="微軟正黑體" panose="020B0604030504040204" pitchFamily="34" charset="-120"/>
                <a:ea typeface="微軟正黑體" panose="020B0604030504040204" pitchFamily="34" charset="-120"/>
              </a:rPr>
              <a:t>無法治癒</a:t>
            </a:r>
            <a:r>
              <a:rPr lang="zh-TW" altLang="zh-TW" sz="2400" dirty="0">
                <a:solidFill>
                  <a:prstClr val="black"/>
                </a:solidFill>
                <a:latin typeface="微軟正黑體" panose="020B0604030504040204" pitchFamily="34" charset="-120"/>
                <a:ea typeface="微軟正黑體" panose="020B0604030504040204" pitchFamily="34" charset="-120"/>
              </a:rPr>
              <a:t>且依當時醫療水準</a:t>
            </a:r>
            <a:r>
              <a:rPr lang="zh-TW" altLang="zh-TW" sz="2400" b="1" dirty="0">
                <a:solidFill>
                  <a:srgbClr val="800000"/>
                </a:solidFill>
                <a:effectLst>
                  <a:glow rad="101600">
                    <a:srgbClr val="FFFF00">
                      <a:alpha val="75000"/>
                    </a:srgbClr>
                  </a:glow>
                </a:effectLst>
                <a:latin typeface="微軟正黑體" panose="020B0604030504040204" pitchFamily="34" charset="-120"/>
                <a:ea typeface="微軟正黑體" panose="020B0604030504040204" pitchFamily="34" charset="-120"/>
              </a:rPr>
              <a:t>無其他合適解決方法</a:t>
            </a:r>
            <a:r>
              <a:rPr lang="zh-TW" altLang="zh-TW" sz="2400" dirty="0">
                <a:solidFill>
                  <a:prstClr val="black"/>
                </a:solidFill>
                <a:latin typeface="微軟正黑體" panose="020B0604030504040204" pitchFamily="34" charset="-120"/>
                <a:ea typeface="微軟正黑體" panose="020B0604030504040204" pitchFamily="34" charset="-120"/>
              </a:rPr>
              <a:t>之情形。</a:t>
            </a:r>
          </a:p>
        </p:txBody>
      </p:sp>
      <p:pic>
        <p:nvPicPr>
          <p:cNvPr id="4" name="Picture 2" descr="N:\2018活動\2018病主法計畫\05-ACP訓練課程\課程海報\預立醫療照護諮商人員訓練課程海報-6_空白.jpg"/>
          <p:cNvPicPr>
            <a:picLocks noChangeAspect="1" noChangeArrowheads="1"/>
          </p:cNvPicPr>
          <p:nvPr/>
        </p:nvPicPr>
        <p:blipFill rotWithShape="1">
          <a:blip r:embed="rId2">
            <a:extLst>
              <a:ext uri="{28A0092B-C50C-407E-A947-70E740481C1C}">
                <a14:useLocalDpi xmlns:a14="http://schemas.microsoft.com/office/drawing/2010/main" val="0"/>
              </a:ext>
            </a:extLst>
          </a:blip>
          <a:srcRect t="98711"/>
          <a:stretch/>
        </p:blipFill>
        <p:spPr bwMode="auto">
          <a:xfrm>
            <a:off x="0" y="6639171"/>
            <a:ext cx="9180000" cy="22309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群組 7"/>
          <p:cNvGrpSpPr/>
          <p:nvPr/>
        </p:nvGrpSpPr>
        <p:grpSpPr>
          <a:xfrm>
            <a:off x="230206" y="581117"/>
            <a:ext cx="1396507" cy="739115"/>
            <a:chOff x="326205" y="508933"/>
            <a:chExt cx="1396507" cy="554336"/>
          </a:xfrm>
        </p:grpSpPr>
        <p:sp>
          <p:nvSpPr>
            <p:cNvPr id="10" name="文字方塊 9">
              <a:extLst>
                <a:ext uri="{FF2B5EF4-FFF2-40B4-BE49-F238E27FC236}">
                  <a16:creationId xmlns="" xmlns:a16="http://schemas.microsoft.com/office/drawing/2014/main" id="{E6E41DFE-C23E-4BF5-B005-651AD301BAA3}"/>
                </a:ext>
              </a:extLst>
            </p:cNvPr>
            <p:cNvSpPr txBox="1"/>
            <p:nvPr/>
          </p:nvSpPr>
          <p:spPr>
            <a:xfrm>
              <a:off x="786608" y="609457"/>
              <a:ext cx="936104" cy="392415"/>
            </a:xfrm>
            <a:prstGeom prst="rect">
              <a:avLst/>
            </a:prstGeom>
            <a:noFill/>
          </p:spPr>
          <p:txBody>
            <a:bodyPr wrap="square" rtlCol="0">
              <a:spAutoFit/>
            </a:bodyPr>
            <a:lstStyle/>
            <a:p>
              <a:pPr latinLnBrk="1"/>
              <a:r>
                <a:rPr lang="zh-TW" altLang="en-US" sz="2800" b="1" dirty="0">
                  <a:solidFill>
                    <a:srgbClr val="002060"/>
                  </a:solidFill>
                  <a:latin typeface="微軟正黑體" panose="020B0604030504040204" pitchFamily="34" charset="-120"/>
                  <a:ea typeface="微軟正黑體" panose="020B0604030504040204" pitchFamily="34" charset="-120"/>
                </a:rPr>
                <a:t>本法</a:t>
              </a:r>
            </a:p>
          </p:txBody>
        </p:sp>
        <p:pic>
          <p:nvPicPr>
            <p:cNvPr id="11" name="圖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205" y="508933"/>
              <a:ext cx="554336" cy="554336"/>
            </a:xfrm>
            <a:prstGeom prst="rect">
              <a:avLst/>
            </a:prstGeom>
          </p:spPr>
        </p:pic>
      </p:grpSp>
      <p:sp>
        <p:nvSpPr>
          <p:cNvPr id="2" name="矩形 1"/>
          <p:cNvSpPr/>
          <p:nvPr/>
        </p:nvSpPr>
        <p:spPr>
          <a:xfrm>
            <a:off x="1626708" y="769605"/>
            <a:ext cx="2600126" cy="461665"/>
          </a:xfrm>
          <a:prstGeom prst="rect">
            <a:avLst/>
          </a:prstGeom>
        </p:spPr>
        <p:txBody>
          <a:bodyPr wrap="square">
            <a:spAutoFit/>
          </a:bodyPr>
          <a:lstStyle/>
          <a:p>
            <a:pPr latinLnBrk="1"/>
            <a:r>
              <a:rPr lang="zh-TW" altLang="en-US" sz="2400" b="1" dirty="0">
                <a:solidFill>
                  <a:srgbClr val="002060"/>
                </a:solidFill>
                <a:latin typeface="微軟正黑體" panose="020B0604030504040204" pitchFamily="34" charset="-120"/>
                <a:ea typeface="微軟正黑體" panose="020B0604030504040204" pitchFamily="34" charset="-120"/>
              </a:rPr>
              <a:t>第十四條 </a:t>
            </a:r>
            <a:r>
              <a:rPr lang="en-US" altLang="zh-TW" sz="2400" b="1" dirty="0">
                <a:solidFill>
                  <a:srgbClr val="002060"/>
                </a:solidFill>
                <a:latin typeface="微軟正黑體" panose="020B0604030504040204" pitchFamily="34" charset="-120"/>
                <a:ea typeface="微軟正黑體" panose="020B0604030504040204" pitchFamily="34" charset="-120"/>
              </a:rPr>
              <a:t>(</a:t>
            </a:r>
            <a:r>
              <a:rPr lang="zh-TW" altLang="en-US" sz="2400" b="1" dirty="0">
                <a:solidFill>
                  <a:srgbClr val="002060"/>
                </a:solidFill>
                <a:latin typeface="微軟正黑體" panose="020B0604030504040204" pitchFamily="34" charset="-120"/>
                <a:ea typeface="微軟正黑體" panose="020B0604030504040204" pitchFamily="34" charset="-120"/>
              </a:rPr>
              <a:t>第一項</a:t>
            </a:r>
            <a:r>
              <a:rPr lang="en-US" altLang="zh-TW" sz="2400" b="1" dirty="0">
                <a:solidFill>
                  <a:srgbClr val="002060"/>
                </a:solidFill>
                <a:latin typeface="微軟正黑體" panose="020B0604030504040204" pitchFamily="34" charset="-120"/>
                <a:ea typeface="微軟正黑體" panose="020B0604030504040204" pitchFamily="34" charset="-120"/>
              </a:rPr>
              <a:t>)</a:t>
            </a:r>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077" y="6320715"/>
            <a:ext cx="1386288" cy="560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25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87624" y="332656"/>
            <a:ext cx="6696744" cy="5878532"/>
          </a:xfrm>
          <a:prstGeom prst="rect">
            <a:avLst/>
          </a:prstGeom>
        </p:spPr>
        <p:txBody>
          <a:bodyPr wrap="square">
            <a:spAutoFit/>
          </a:bodyPr>
          <a:lstStyle/>
          <a:p>
            <a:pPr algn="ctr"/>
            <a:r>
              <a:rPr lang="zh-TW" altLang="en-US" sz="3200" b="1" dirty="0">
                <a:latin typeface="微軟正黑體" pitchFamily="34" charset="-120"/>
                <a:ea typeface="微軟正黑體" pitchFamily="34" charset="-120"/>
              </a:rPr>
              <a:t>生命軌跡</a:t>
            </a:r>
            <a:r>
              <a:rPr lang="zh-TW" altLang="en-US" sz="3200" b="1" dirty="0" smtClean="0">
                <a:latin typeface="微軟正黑體" pitchFamily="34" charset="-120"/>
                <a:ea typeface="微軟正黑體" pitchFamily="34" charset="-120"/>
              </a:rPr>
              <a:t>圖</a:t>
            </a:r>
            <a:endParaRPr lang="en-US" altLang="zh-TW" sz="3200" b="1" dirty="0" smtClean="0">
              <a:latin typeface="微軟正黑體" pitchFamily="34" charset="-120"/>
              <a:ea typeface="微軟正黑體" pitchFamily="34" charset="-120"/>
            </a:endParaRPr>
          </a:p>
          <a:p>
            <a:endParaRPr lang="en-US" altLang="zh-TW" sz="3200" dirty="0"/>
          </a:p>
          <a:p>
            <a:endParaRPr lang="en-US" altLang="zh-TW" sz="3200" dirty="0" smtClean="0"/>
          </a:p>
          <a:p>
            <a:endParaRPr lang="en-US" altLang="zh-TW" sz="3200" dirty="0"/>
          </a:p>
          <a:p>
            <a:endParaRPr lang="en-US" altLang="zh-TW" sz="3200" dirty="0" smtClean="0"/>
          </a:p>
          <a:p>
            <a:endParaRPr lang="en-US" altLang="zh-TW" sz="3200" dirty="0"/>
          </a:p>
          <a:p>
            <a:endParaRPr lang="zh-TW" altLang="en-US" sz="3200" dirty="0"/>
          </a:p>
          <a:p>
            <a:endParaRPr lang="zh-TW" altLang="en-US" sz="3200" dirty="0"/>
          </a:p>
          <a:p>
            <a:endParaRPr lang="en-US" altLang="zh-TW" sz="2400" dirty="0" smtClean="0"/>
          </a:p>
          <a:p>
            <a:endParaRPr lang="en-US" altLang="zh-TW" sz="2400" dirty="0"/>
          </a:p>
          <a:p>
            <a:endParaRPr lang="en-US" altLang="zh-TW" sz="2400" dirty="0" smtClean="0"/>
          </a:p>
          <a:p>
            <a:r>
              <a:rPr lang="zh-TW" altLang="en-US" sz="2400" dirty="0" smtClean="0">
                <a:latin typeface="微軟正黑體" pitchFamily="34" charset="-120"/>
                <a:ea typeface="微軟正黑體" pitchFamily="34" charset="-120"/>
              </a:rPr>
              <a:t>衰老</a:t>
            </a:r>
            <a:r>
              <a:rPr lang="zh-TW" altLang="en-US" sz="2400" dirty="0">
                <a:latin typeface="微軟正黑體" pitchFamily="34" charset="-120"/>
                <a:ea typeface="微軟正黑體" pitchFamily="34" charset="-120"/>
              </a:rPr>
              <a:t>非疾病 因此無法治好</a:t>
            </a:r>
          </a:p>
          <a:p>
            <a:r>
              <a:rPr lang="zh-TW" altLang="en-US" sz="2400" dirty="0">
                <a:latin typeface="微軟正黑體" pitchFamily="34" charset="-120"/>
                <a:ea typeface="微軟正黑體" pitchFamily="34" charset="-120"/>
              </a:rPr>
              <a:t>使用非自然的方法延續生命 需以某事某物</a:t>
            </a:r>
            <a:r>
              <a:rPr lang="zh-TW" altLang="en-US" sz="2400" dirty="0" smtClean="0">
                <a:latin typeface="微軟正黑體" pitchFamily="34" charset="-120"/>
                <a:ea typeface="微軟正黑體" pitchFamily="34" charset="-120"/>
              </a:rPr>
              <a:t>交換</a:t>
            </a:r>
            <a:endParaRPr lang="zh-TW" altLang="en-US" sz="2400" dirty="0">
              <a:latin typeface="微軟正黑體" pitchFamily="34" charset="-120"/>
              <a:ea typeface="微軟正黑體" pitchFamily="34" charset="-120"/>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32317"/>
            <a:ext cx="7920880"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1648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sz="half" idx="4294967295"/>
            <p:extLst/>
          </p:nvPr>
        </p:nvGraphicFramePr>
        <p:xfrm>
          <a:off x="251520" y="1268760"/>
          <a:ext cx="8640960" cy="5151061"/>
        </p:xfrm>
        <a:graphic>
          <a:graphicData uri="http://schemas.openxmlformats.org/drawingml/2006/table">
            <a:tbl>
              <a:tblPr firstRow="1" bandRow="1">
                <a:tableStyleId>{5C22544A-7EE6-4342-B048-85BDC9FD1C3A}</a:tableStyleId>
              </a:tblPr>
              <a:tblGrid>
                <a:gridCol w="1112203">
                  <a:extLst>
                    <a:ext uri="{9D8B030D-6E8A-4147-A177-3AD203B41FA5}">
                      <a16:colId xmlns:a16="http://schemas.microsoft.com/office/drawing/2014/main" xmlns="" val="20000"/>
                    </a:ext>
                  </a:extLst>
                </a:gridCol>
                <a:gridCol w="7528757">
                  <a:extLst>
                    <a:ext uri="{9D8B030D-6E8A-4147-A177-3AD203B41FA5}">
                      <a16:colId xmlns:a16="http://schemas.microsoft.com/office/drawing/2014/main" xmlns="" val="20001"/>
                    </a:ext>
                  </a:extLst>
                </a:gridCol>
              </a:tblGrid>
              <a:tr h="1128556">
                <a:tc>
                  <a:txBody>
                    <a:bodyPr/>
                    <a:lstStyle/>
                    <a:p>
                      <a:pPr algn="ctr">
                        <a:spcBef>
                          <a:spcPts val="300"/>
                        </a:spcBef>
                      </a:pPr>
                      <a:r>
                        <a:rPr lang="zh-TW" altLang="en-US" sz="2800" dirty="0" smtClean="0">
                          <a:solidFill>
                            <a:srgbClr val="000000"/>
                          </a:solidFill>
                          <a:latin typeface="微軟正黑體"/>
                          <a:ea typeface="微軟正黑體"/>
                          <a:cs typeface="微軟正黑體"/>
                        </a:rPr>
                        <a:t>臨床</a:t>
                      </a:r>
                      <a:endParaRPr lang="en-US" altLang="zh-TW" sz="2800" dirty="0" smtClean="0">
                        <a:solidFill>
                          <a:srgbClr val="000000"/>
                        </a:solidFill>
                        <a:latin typeface="微軟正黑體"/>
                        <a:ea typeface="微軟正黑體"/>
                        <a:cs typeface="微軟正黑體"/>
                      </a:endParaRPr>
                    </a:p>
                    <a:p>
                      <a:pPr algn="ctr">
                        <a:spcBef>
                          <a:spcPts val="300"/>
                        </a:spcBef>
                      </a:pPr>
                      <a:r>
                        <a:rPr lang="zh-TW" altLang="en-US" sz="2800" dirty="0" smtClean="0">
                          <a:solidFill>
                            <a:srgbClr val="000000"/>
                          </a:solidFill>
                          <a:latin typeface="微軟正黑體"/>
                          <a:ea typeface="微軟正黑體"/>
                          <a:cs typeface="微軟正黑體"/>
                        </a:rPr>
                        <a:t>條件</a:t>
                      </a:r>
                      <a:endParaRPr lang="zh-TW" altLang="en-US" sz="2800" dirty="0">
                        <a:solidFill>
                          <a:srgbClr val="000000"/>
                        </a:solidFill>
                        <a:latin typeface="微軟正黑體"/>
                        <a:ea typeface="微軟正黑體"/>
                        <a:cs typeface="微軟正黑體"/>
                      </a:endParaRPr>
                    </a:p>
                  </a:txBody>
                  <a:tcPr marL="84406" marR="84406" marT="31653" marB="31653" anchor="ctr"/>
                </a:tc>
                <a:tc>
                  <a:txBody>
                    <a:bodyPr/>
                    <a:lstStyle/>
                    <a:p>
                      <a:pPr marL="0" marR="0" lvl="0" indent="0" algn="ctr" defTabSz="844061" rtl="0" eaLnBrk="1" fontAlgn="auto" latinLnBrk="1" hangingPunct="1">
                        <a:lnSpc>
                          <a:spcPct val="100000"/>
                        </a:lnSpc>
                        <a:spcBef>
                          <a:spcPts val="300"/>
                        </a:spcBef>
                        <a:spcAft>
                          <a:spcPts val="0"/>
                        </a:spcAft>
                        <a:buClrTx/>
                        <a:buSzTx/>
                        <a:buFontTx/>
                        <a:buNone/>
                        <a:tabLst/>
                        <a:defRPr/>
                      </a:pPr>
                      <a:r>
                        <a:rPr lang="zh-TW" altLang="en-US" sz="3200" b="1" kern="1200" dirty="0" smtClean="0">
                          <a:solidFill>
                            <a:srgbClr val="000000"/>
                          </a:solidFill>
                          <a:latin typeface="微軟正黑體"/>
                          <a:ea typeface="微軟正黑體"/>
                          <a:cs typeface="微軟正黑體"/>
                        </a:rPr>
                        <a:t>經二位神經醫學相關之專科醫師診斷</a:t>
                      </a:r>
                      <a:endParaRPr lang="zh-TW" altLang="en-US" sz="3200" b="1" kern="1200" dirty="0">
                        <a:solidFill>
                          <a:srgbClr val="000000"/>
                        </a:solidFill>
                        <a:latin typeface="微軟正黑體"/>
                        <a:ea typeface="微軟正黑體"/>
                        <a:cs typeface="微軟正黑體"/>
                      </a:endParaRPr>
                    </a:p>
                  </a:txBody>
                  <a:tcPr marL="84406" marR="84406" marT="31653" marB="31653" anchor="ctr"/>
                </a:tc>
                <a:extLst>
                  <a:ext uri="{0D108BD9-81ED-4DB2-BD59-A6C34878D82A}">
                    <a16:rowId xmlns:a16="http://schemas.microsoft.com/office/drawing/2014/main" xmlns="" val="10000"/>
                  </a:ext>
                </a:extLst>
              </a:tr>
              <a:tr h="2236322">
                <a:tc>
                  <a:txBody>
                    <a:bodyPr/>
                    <a:lstStyle/>
                    <a:p>
                      <a:pPr algn="ctr">
                        <a:spcBef>
                          <a:spcPts val="300"/>
                        </a:spcBef>
                      </a:pPr>
                      <a:r>
                        <a:rPr lang="zh-TW" altLang="en-US" sz="2800" b="1" dirty="0">
                          <a:latin typeface="微軟正黑體"/>
                          <a:ea typeface="微軟正黑體"/>
                          <a:cs typeface="微軟正黑體"/>
                        </a:rPr>
                        <a:t>不可逆轉</a:t>
                      </a:r>
                      <a:r>
                        <a:rPr lang="zh-TW" altLang="en-US" sz="2800" b="1" dirty="0" smtClean="0">
                          <a:latin typeface="微軟正黑體"/>
                          <a:ea typeface="微軟正黑體"/>
                          <a:cs typeface="微軟正黑體"/>
                        </a:rPr>
                        <a:t>之</a:t>
                      </a:r>
                      <a:endParaRPr lang="en-US" altLang="zh-TW" sz="2800" b="1" dirty="0" smtClean="0">
                        <a:latin typeface="微軟正黑體"/>
                        <a:ea typeface="微軟正黑體"/>
                        <a:cs typeface="微軟正黑體"/>
                      </a:endParaRPr>
                    </a:p>
                    <a:p>
                      <a:pPr algn="ctr">
                        <a:spcBef>
                          <a:spcPts val="300"/>
                        </a:spcBef>
                      </a:pPr>
                      <a:r>
                        <a:rPr lang="zh-TW" altLang="en-US" sz="2800" b="1" dirty="0" smtClean="0">
                          <a:latin typeface="微軟正黑體"/>
                          <a:ea typeface="微軟正黑體"/>
                          <a:cs typeface="微軟正黑體"/>
                        </a:rPr>
                        <a:t>昏迷</a:t>
                      </a:r>
                      <a:endParaRPr lang="zh-TW" altLang="en-US" sz="2800" b="1" dirty="0">
                        <a:latin typeface="微軟正黑體"/>
                        <a:ea typeface="微軟正黑體"/>
                        <a:cs typeface="微軟正黑體"/>
                      </a:endParaRPr>
                    </a:p>
                  </a:txBody>
                  <a:tcPr marL="84406" marR="84406" marT="31653" marB="31653" anchor="ctr"/>
                </a:tc>
                <a:tc>
                  <a:txBody>
                    <a:bodyPr/>
                    <a:lstStyle/>
                    <a:p>
                      <a:pPr>
                        <a:spcBef>
                          <a:spcPts val="300"/>
                        </a:spcBef>
                      </a:pPr>
                      <a:r>
                        <a:rPr lang="zh-TW" altLang="en-US" sz="2400" dirty="0">
                          <a:latin typeface="微軟正黑體"/>
                          <a:ea typeface="微軟正黑體"/>
                          <a:cs typeface="微軟正黑體"/>
                        </a:rPr>
                        <a:t>因腦部病變，經檢查顯示符合下列情形之一之</a:t>
                      </a:r>
                      <a:r>
                        <a:rPr lang="zh-TW" altLang="en-US" sz="2400" u="heavy" baseline="0" dirty="0">
                          <a:uFill>
                            <a:solidFill>
                              <a:srgbClr val="C00000"/>
                            </a:solidFill>
                          </a:uFill>
                          <a:latin typeface="微軟正黑體"/>
                          <a:ea typeface="微軟正黑體"/>
                          <a:cs typeface="微軟正黑體"/>
                        </a:rPr>
                        <a:t>持續性重度昏迷</a:t>
                      </a:r>
                      <a:r>
                        <a:rPr lang="zh-TW" altLang="en-US" sz="2400" dirty="0">
                          <a:latin typeface="微軟正黑體"/>
                          <a:ea typeface="微軟正黑體"/>
                          <a:cs typeface="微軟正黑體"/>
                        </a:rPr>
                        <a:t>：</a:t>
                      </a:r>
                    </a:p>
                    <a:p>
                      <a:pPr marL="313200" indent="-313200">
                        <a:spcBef>
                          <a:spcPts val="300"/>
                        </a:spcBef>
                        <a:buAutoNum type="arabicPeriod"/>
                      </a:pPr>
                      <a:r>
                        <a:rPr lang="zh-TW" altLang="en-US" sz="2400" dirty="0">
                          <a:latin typeface="微軟正黑體"/>
                          <a:ea typeface="微軟正黑體"/>
                          <a:cs typeface="微軟正黑體"/>
                        </a:rPr>
                        <a:t>因</a:t>
                      </a:r>
                      <a:r>
                        <a:rPr lang="zh-TW" altLang="en-US" sz="2400" b="1" dirty="0">
                          <a:solidFill>
                            <a:srgbClr val="800000"/>
                          </a:solidFill>
                          <a:effectLst>
                            <a:glow rad="101600">
                              <a:srgbClr val="FFFF00">
                                <a:alpha val="75000"/>
                              </a:srgbClr>
                            </a:glow>
                          </a:effectLst>
                          <a:latin typeface="微軟正黑體"/>
                          <a:ea typeface="微軟正黑體"/>
                          <a:cs typeface="微軟正黑體"/>
                        </a:rPr>
                        <a:t>外傷</a:t>
                      </a:r>
                      <a:r>
                        <a:rPr lang="zh-TW" altLang="en-US" sz="2400" dirty="0">
                          <a:latin typeface="微軟正黑體"/>
                          <a:ea typeface="微軟正黑體"/>
                          <a:cs typeface="微軟正黑體"/>
                        </a:rPr>
                        <a:t>所致，經診察其意識</a:t>
                      </a:r>
                      <a:r>
                        <a:rPr lang="zh-TW" altLang="en-US" sz="2400" b="1" kern="1200" dirty="0">
                          <a:solidFill>
                            <a:srgbClr val="800000"/>
                          </a:solidFill>
                          <a:effectLst>
                            <a:glow rad="101600">
                              <a:srgbClr val="FFFF00">
                                <a:alpha val="75000"/>
                              </a:srgbClr>
                            </a:glow>
                          </a:effectLst>
                          <a:latin typeface="微軟正黑體"/>
                          <a:ea typeface="微軟正黑體"/>
                          <a:cs typeface="微軟正黑體"/>
                        </a:rPr>
                        <a:t>超過六個月</a:t>
                      </a:r>
                      <a:r>
                        <a:rPr lang="zh-TW" altLang="en-US" sz="2400" dirty="0">
                          <a:solidFill>
                            <a:srgbClr val="800000"/>
                          </a:solidFill>
                          <a:latin typeface="微軟正黑體"/>
                          <a:ea typeface="微軟正黑體"/>
                          <a:cs typeface="微軟正黑體"/>
                        </a:rPr>
                        <a:t>無恢復</a:t>
                      </a:r>
                      <a:r>
                        <a:rPr lang="zh-TW" altLang="en-US" sz="2400" dirty="0">
                          <a:latin typeface="微軟正黑體"/>
                          <a:ea typeface="微軟正黑體"/>
                          <a:cs typeface="微軟正黑體"/>
                        </a:rPr>
                        <a:t>跡象</a:t>
                      </a:r>
                      <a:endParaRPr lang="en-US" altLang="zh-TW" sz="2400" dirty="0">
                        <a:latin typeface="微軟正黑體"/>
                        <a:ea typeface="微軟正黑體"/>
                        <a:cs typeface="微軟正黑體"/>
                      </a:endParaRPr>
                    </a:p>
                    <a:p>
                      <a:pPr marL="313200" indent="-313200">
                        <a:spcBef>
                          <a:spcPts val="300"/>
                        </a:spcBef>
                        <a:buAutoNum type="arabicPeriod"/>
                      </a:pPr>
                      <a:r>
                        <a:rPr lang="zh-TW" altLang="en-US" sz="2400" kern="1200" dirty="0">
                          <a:solidFill>
                            <a:schemeClr val="dk1"/>
                          </a:solidFill>
                          <a:latin typeface="微軟正黑體"/>
                          <a:ea typeface="微軟正黑體"/>
                          <a:cs typeface="微軟正黑體"/>
                        </a:rPr>
                        <a:t>非因外傷所致</a:t>
                      </a:r>
                      <a:r>
                        <a:rPr lang="zh-TW" altLang="en-US" sz="2400" dirty="0">
                          <a:solidFill>
                            <a:schemeClr val="tx1">
                              <a:lumMod val="65000"/>
                              <a:lumOff val="35000"/>
                            </a:schemeClr>
                          </a:solidFill>
                          <a:latin typeface="微軟正黑體"/>
                          <a:ea typeface="微軟正黑體"/>
                          <a:cs typeface="微軟正黑體"/>
                        </a:rPr>
                        <a:t>，</a:t>
                      </a:r>
                      <a:r>
                        <a:rPr lang="zh-TW" altLang="en-US" sz="2400" dirty="0">
                          <a:solidFill>
                            <a:schemeClr val="tx1"/>
                          </a:solidFill>
                          <a:latin typeface="微軟正黑體"/>
                          <a:ea typeface="微軟正黑體"/>
                          <a:cs typeface="微軟正黑體"/>
                        </a:rPr>
                        <a:t>經診察其意識</a:t>
                      </a:r>
                      <a:r>
                        <a:rPr lang="zh-TW" altLang="en-US" sz="2400" b="1" kern="1200" dirty="0">
                          <a:solidFill>
                            <a:srgbClr val="800000"/>
                          </a:solidFill>
                          <a:effectLst>
                            <a:glow rad="101600">
                              <a:srgbClr val="FFFF00">
                                <a:alpha val="75000"/>
                              </a:srgbClr>
                            </a:glow>
                          </a:effectLst>
                          <a:latin typeface="微軟正黑體"/>
                          <a:ea typeface="微軟正黑體"/>
                          <a:cs typeface="微軟正黑體"/>
                        </a:rPr>
                        <a:t>超過三個月</a:t>
                      </a:r>
                      <a:r>
                        <a:rPr lang="zh-TW" altLang="en-US" sz="2400" dirty="0">
                          <a:solidFill>
                            <a:srgbClr val="800000"/>
                          </a:solidFill>
                          <a:latin typeface="微軟正黑體"/>
                          <a:ea typeface="微軟正黑體"/>
                          <a:cs typeface="微軟正黑體"/>
                        </a:rPr>
                        <a:t>無恢復</a:t>
                      </a:r>
                      <a:r>
                        <a:rPr lang="zh-TW" altLang="en-US" sz="2400" dirty="0">
                          <a:latin typeface="微軟正黑體"/>
                          <a:ea typeface="微軟正黑體"/>
                          <a:cs typeface="微軟正黑體"/>
                        </a:rPr>
                        <a:t>跡象</a:t>
                      </a:r>
                      <a:endParaRPr lang="mr-IN" altLang="zh-TW" sz="2400" dirty="0">
                        <a:latin typeface="微軟正黑體"/>
                        <a:ea typeface="微軟正黑體"/>
                        <a:cs typeface="微軟正黑體"/>
                      </a:endParaRPr>
                    </a:p>
                    <a:p>
                      <a:pPr marL="313200" indent="-313200">
                        <a:spcBef>
                          <a:spcPts val="300"/>
                        </a:spcBef>
                        <a:buAutoNum type="arabicPeriod"/>
                      </a:pPr>
                      <a:r>
                        <a:rPr lang="zh-TW" altLang="en-US" sz="2400" dirty="0">
                          <a:latin typeface="微軟正黑體"/>
                          <a:ea typeface="微軟正黑體"/>
                          <a:cs typeface="微軟正黑體"/>
                        </a:rPr>
                        <a:t>有</a:t>
                      </a:r>
                      <a:r>
                        <a:rPr lang="zh-TW" altLang="en-US" sz="2400" b="1" kern="1200" dirty="0">
                          <a:solidFill>
                            <a:srgbClr val="800000"/>
                          </a:solidFill>
                          <a:effectLst>
                            <a:glow rad="101600">
                              <a:srgbClr val="FFFF00">
                                <a:alpha val="75000"/>
                              </a:srgbClr>
                            </a:glow>
                          </a:effectLst>
                          <a:latin typeface="微軟正黑體"/>
                          <a:ea typeface="微軟正黑體"/>
                          <a:cs typeface="微軟正黑體"/>
                        </a:rPr>
                        <a:t>明確醫學證據</a:t>
                      </a:r>
                      <a:r>
                        <a:rPr lang="zh-TW" altLang="en-US" sz="2400" dirty="0">
                          <a:latin typeface="微軟正黑體"/>
                          <a:ea typeface="微軟正黑體"/>
                          <a:cs typeface="微軟正黑體"/>
                        </a:rPr>
                        <a:t>確診腦部受嚴重傷害，</a:t>
                      </a:r>
                      <a:r>
                        <a:rPr lang="zh-TW" altLang="en-US" sz="2400" b="1" kern="1200" dirty="0">
                          <a:solidFill>
                            <a:srgbClr val="800000"/>
                          </a:solidFill>
                          <a:effectLst>
                            <a:glow rad="101600">
                              <a:srgbClr val="FFFF00">
                                <a:alpha val="75000"/>
                              </a:srgbClr>
                            </a:glow>
                          </a:effectLst>
                          <a:latin typeface="微軟正黑體"/>
                          <a:ea typeface="微軟正黑體"/>
                          <a:cs typeface="微軟正黑體"/>
                        </a:rPr>
                        <a:t>極難恢復意識</a:t>
                      </a:r>
                      <a:r>
                        <a:rPr lang="zh-TW" altLang="en-US" sz="2400" dirty="0">
                          <a:latin typeface="微軟正黑體"/>
                          <a:ea typeface="微軟正黑體"/>
                          <a:cs typeface="微軟正黑體"/>
                        </a:rPr>
                        <a:t>。</a:t>
                      </a:r>
                      <a:endParaRPr lang="en-US" altLang="zh-TW" sz="2400" dirty="0">
                        <a:latin typeface="微軟正黑體"/>
                        <a:ea typeface="微軟正黑體"/>
                        <a:cs typeface="微軟正黑體"/>
                      </a:endParaRPr>
                    </a:p>
                  </a:txBody>
                  <a:tcPr marL="84406" marR="84406" marT="31653" marB="31653"/>
                </a:tc>
                <a:extLst>
                  <a:ext uri="{0D108BD9-81ED-4DB2-BD59-A6C34878D82A}">
                    <a16:rowId xmlns:a16="http://schemas.microsoft.com/office/drawing/2014/main" xmlns="" val="10002"/>
                  </a:ext>
                </a:extLst>
              </a:tr>
              <a:tr h="1786183">
                <a:tc>
                  <a:txBody>
                    <a:bodyPr/>
                    <a:lstStyle/>
                    <a:p>
                      <a:pPr algn="ctr">
                        <a:spcBef>
                          <a:spcPts val="300"/>
                        </a:spcBef>
                      </a:pPr>
                      <a:r>
                        <a:rPr lang="zh-TW" altLang="en-US" sz="2800" b="1" dirty="0">
                          <a:latin typeface="微軟正黑體"/>
                          <a:ea typeface="微軟正黑體"/>
                          <a:cs typeface="微軟正黑體"/>
                        </a:rPr>
                        <a:t>永久植物人</a:t>
                      </a:r>
                    </a:p>
                  </a:txBody>
                  <a:tcPr marL="84406" marR="84406" marT="31653" marB="31653" anchor="ctr"/>
                </a:tc>
                <a:tc>
                  <a:txBody>
                    <a:bodyPr/>
                    <a:lstStyle/>
                    <a:p>
                      <a:pPr>
                        <a:spcBef>
                          <a:spcPts val="300"/>
                        </a:spcBef>
                      </a:pPr>
                      <a:r>
                        <a:rPr lang="zh-TW" altLang="en-US" sz="2400" dirty="0">
                          <a:latin typeface="微軟正黑體"/>
                          <a:ea typeface="微軟正黑體"/>
                          <a:cs typeface="微軟正黑體"/>
                        </a:rPr>
                        <a:t>因腦部病變，經檢查顯示符合下列情形之一之</a:t>
                      </a:r>
                      <a:r>
                        <a:rPr lang="zh-TW" altLang="en-US" sz="2400" u="heavy" kern="1200" baseline="0" dirty="0">
                          <a:solidFill>
                            <a:schemeClr val="dk1"/>
                          </a:solidFill>
                          <a:uFill>
                            <a:solidFill>
                              <a:srgbClr val="C00000"/>
                            </a:solidFill>
                          </a:uFill>
                          <a:latin typeface="微軟正黑體"/>
                          <a:ea typeface="微軟正黑體"/>
                          <a:cs typeface="微軟正黑體"/>
                        </a:rPr>
                        <a:t>植物人狀態</a:t>
                      </a:r>
                      <a:r>
                        <a:rPr lang="zh-TW" altLang="en-US" sz="2400" dirty="0">
                          <a:latin typeface="微軟正黑體"/>
                          <a:ea typeface="微軟正黑體"/>
                          <a:cs typeface="微軟正黑體"/>
                        </a:rPr>
                        <a:t>：</a:t>
                      </a:r>
                    </a:p>
                    <a:p>
                      <a:pPr marL="313200" indent="-313200">
                        <a:spcBef>
                          <a:spcPts val="300"/>
                        </a:spcBef>
                        <a:buAutoNum type="arabicPeriod"/>
                      </a:pPr>
                      <a:r>
                        <a:rPr lang="zh-TW" altLang="en-US" sz="2400" dirty="0">
                          <a:latin typeface="微軟正黑體"/>
                          <a:ea typeface="微軟正黑體"/>
                          <a:cs typeface="微軟正黑體"/>
                        </a:rPr>
                        <a:t>因</a:t>
                      </a:r>
                      <a:r>
                        <a:rPr lang="zh-TW" altLang="en-US" sz="2400" b="1" kern="1200" dirty="0">
                          <a:solidFill>
                            <a:srgbClr val="800000"/>
                          </a:solidFill>
                          <a:effectLst>
                            <a:glow rad="101600">
                              <a:srgbClr val="FFFF00">
                                <a:alpha val="75000"/>
                              </a:srgbClr>
                            </a:glow>
                          </a:effectLst>
                          <a:latin typeface="微軟正黑體"/>
                          <a:ea typeface="微軟正黑體"/>
                          <a:cs typeface="微軟正黑體"/>
                        </a:rPr>
                        <a:t>外傷</a:t>
                      </a:r>
                      <a:r>
                        <a:rPr lang="zh-TW" altLang="en-US" sz="2400" dirty="0">
                          <a:latin typeface="微軟正黑體"/>
                          <a:ea typeface="微軟正黑體"/>
                          <a:cs typeface="微軟正黑體"/>
                        </a:rPr>
                        <a:t>所致，其植物人狀態</a:t>
                      </a:r>
                      <a:r>
                        <a:rPr lang="zh-TW" altLang="en-US" sz="2400" b="1" kern="1200" dirty="0">
                          <a:solidFill>
                            <a:srgbClr val="800000"/>
                          </a:solidFill>
                          <a:effectLst>
                            <a:glow rad="101600">
                              <a:srgbClr val="FFFF00">
                                <a:alpha val="75000"/>
                              </a:srgbClr>
                            </a:glow>
                          </a:effectLst>
                          <a:latin typeface="微軟正黑體"/>
                          <a:ea typeface="微軟正黑體"/>
                          <a:cs typeface="微軟正黑體"/>
                        </a:rPr>
                        <a:t>超過六個月</a:t>
                      </a:r>
                      <a:r>
                        <a:rPr lang="zh-TW" altLang="en-US" sz="2400" dirty="0">
                          <a:solidFill>
                            <a:srgbClr val="800000"/>
                          </a:solidFill>
                          <a:latin typeface="微軟正黑體"/>
                          <a:ea typeface="微軟正黑體"/>
                          <a:cs typeface="微軟正黑體"/>
                        </a:rPr>
                        <a:t>無改善</a:t>
                      </a:r>
                      <a:r>
                        <a:rPr lang="zh-TW" altLang="en-US" sz="2400" dirty="0">
                          <a:latin typeface="微軟正黑體"/>
                          <a:ea typeface="微軟正黑體"/>
                          <a:cs typeface="微軟正黑體"/>
                        </a:rPr>
                        <a:t>跡象</a:t>
                      </a:r>
                      <a:endParaRPr lang="en-US" altLang="zh-TW" sz="2400" dirty="0">
                        <a:latin typeface="微軟正黑體"/>
                        <a:ea typeface="微軟正黑體"/>
                        <a:cs typeface="微軟正黑體"/>
                      </a:endParaRPr>
                    </a:p>
                    <a:p>
                      <a:pPr marL="313200" indent="-313200">
                        <a:spcBef>
                          <a:spcPts val="300"/>
                        </a:spcBef>
                        <a:buAutoNum type="arabicPeriod"/>
                      </a:pPr>
                      <a:r>
                        <a:rPr lang="zh-TW" altLang="en-US" sz="2400" dirty="0">
                          <a:latin typeface="微軟正黑體"/>
                          <a:ea typeface="微軟正黑體"/>
                          <a:cs typeface="微軟正黑體"/>
                        </a:rPr>
                        <a:t>非因外傷所致</a:t>
                      </a:r>
                      <a:r>
                        <a:rPr lang="zh-TW" altLang="en-US" sz="2400" dirty="0">
                          <a:solidFill>
                            <a:schemeClr val="tx1">
                              <a:lumMod val="50000"/>
                              <a:lumOff val="50000"/>
                            </a:schemeClr>
                          </a:solidFill>
                          <a:latin typeface="微軟正黑體"/>
                          <a:ea typeface="微軟正黑體"/>
                          <a:cs typeface="微軟正黑體"/>
                        </a:rPr>
                        <a:t>，</a:t>
                      </a:r>
                      <a:r>
                        <a:rPr lang="zh-TW" altLang="en-US" sz="2400" dirty="0">
                          <a:solidFill>
                            <a:schemeClr val="tx1"/>
                          </a:solidFill>
                          <a:latin typeface="微軟正黑體"/>
                          <a:ea typeface="微軟正黑體"/>
                          <a:cs typeface="微軟正黑體"/>
                        </a:rPr>
                        <a:t>其植物人狀態</a:t>
                      </a:r>
                      <a:r>
                        <a:rPr lang="zh-TW" altLang="en-US" sz="2400" b="1" kern="1200" dirty="0">
                          <a:solidFill>
                            <a:srgbClr val="800000"/>
                          </a:solidFill>
                          <a:effectLst>
                            <a:glow rad="101600">
                              <a:srgbClr val="FFFF00">
                                <a:alpha val="75000"/>
                              </a:srgbClr>
                            </a:glow>
                          </a:effectLst>
                          <a:latin typeface="微軟正黑體"/>
                          <a:ea typeface="微軟正黑體"/>
                          <a:cs typeface="微軟正黑體"/>
                        </a:rPr>
                        <a:t>超過三個月</a:t>
                      </a:r>
                      <a:r>
                        <a:rPr lang="zh-TW" altLang="en-US" sz="2400" dirty="0">
                          <a:solidFill>
                            <a:srgbClr val="800000"/>
                          </a:solidFill>
                          <a:latin typeface="微軟正黑體"/>
                          <a:ea typeface="微軟正黑體"/>
                          <a:cs typeface="微軟正黑體"/>
                        </a:rPr>
                        <a:t>無改善</a:t>
                      </a:r>
                      <a:r>
                        <a:rPr lang="zh-TW" altLang="en-US" sz="2400" dirty="0">
                          <a:latin typeface="微軟正黑體"/>
                          <a:ea typeface="微軟正黑體"/>
                          <a:cs typeface="微軟正黑體"/>
                        </a:rPr>
                        <a:t>跡象</a:t>
                      </a:r>
                    </a:p>
                  </a:txBody>
                  <a:tcPr marL="84406" marR="84406" marT="31653" marB="31653"/>
                </a:tc>
                <a:extLst>
                  <a:ext uri="{0D108BD9-81ED-4DB2-BD59-A6C34878D82A}">
                    <a16:rowId xmlns:a16="http://schemas.microsoft.com/office/drawing/2014/main" xmlns="" val="10003"/>
                  </a:ext>
                </a:extLst>
              </a:tr>
            </a:tbl>
          </a:graphicData>
        </a:graphic>
      </p:graphicFrame>
      <p:sp>
        <p:nvSpPr>
          <p:cNvPr id="2" name="標題 1"/>
          <p:cNvSpPr>
            <a:spLocks noGrp="1"/>
          </p:cNvSpPr>
          <p:nvPr>
            <p:ph type="title" idx="4294967295"/>
          </p:nvPr>
        </p:nvSpPr>
        <p:spPr>
          <a:xfrm>
            <a:off x="554806" y="332656"/>
            <a:ext cx="8121650" cy="696912"/>
          </a:xfrm>
          <a:prstGeom prst="rect">
            <a:avLst/>
          </a:prstGeom>
        </p:spPr>
        <p:txBody>
          <a:bodyPr>
            <a:normAutofit fontScale="90000"/>
          </a:bodyPr>
          <a:lstStyle/>
          <a:p>
            <a:r>
              <a:rPr kumimoji="1" lang="zh-TW" altLang="en-US" dirty="0" smtClean="0">
                <a:latin typeface="微軟正黑體" panose="020B0604030504040204" pitchFamily="34" charset="-120"/>
                <a:ea typeface="微軟正黑體" panose="020B0604030504040204" pitchFamily="34" charset="-120"/>
              </a:rPr>
              <a:t>                </a:t>
            </a:r>
            <a:r>
              <a:rPr kumimoji="1" lang="zh-TW" altLang="en-US" b="1" dirty="0" smtClean="0">
                <a:latin typeface="微軟正黑體" panose="020B0604030504040204" pitchFamily="34" charset="-120"/>
                <a:ea typeface="微軟正黑體" panose="020B0604030504040204" pitchFamily="34" charset="-120"/>
              </a:rPr>
              <a:t>特定五</a:t>
            </a:r>
            <a:r>
              <a:rPr kumimoji="1" lang="zh-TW" altLang="en-US" b="1" dirty="0">
                <a:latin typeface="微軟正黑體" panose="020B0604030504040204" pitchFamily="34" charset="-120"/>
                <a:ea typeface="微軟正黑體" panose="020B0604030504040204" pitchFamily="34" charset="-120"/>
              </a:rPr>
              <a:t>款</a:t>
            </a:r>
            <a:r>
              <a:rPr kumimoji="1" lang="zh-TW" altLang="en-US" b="1" dirty="0" smtClean="0">
                <a:latin typeface="微軟正黑體" panose="020B0604030504040204" pitchFamily="34" charset="-120"/>
                <a:ea typeface="微軟正黑體" panose="020B0604030504040204" pitchFamily="34" charset="-120"/>
              </a:rPr>
              <a:t>臨床條件</a:t>
            </a:r>
            <a:endParaRPr kumimoji="1" lang="zh-TW" altLang="en-US" b="1" dirty="0">
              <a:latin typeface="微軟正黑體" panose="020B0604030504040204" pitchFamily="34" charset="-120"/>
              <a:ea typeface="微軟正黑體" panose="020B0604030504040204" pitchFamily="34" charset="-120"/>
            </a:endParaRPr>
          </a:p>
        </p:txBody>
      </p:sp>
      <p:grpSp>
        <p:nvGrpSpPr>
          <p:cNvPr id="5" name="群組 4"/>
          <p:cNvGrpSpPr/>
          <p:nvPr/>
        </p:nvGrpSpPr>
        <p:grpSpPr>
          <a:xfrm>
            <a:off x="467544" y="541359"/>
            <a:ext cx="3096344" cy="523220"/>
            <a:chOff x="532804" y="2744339"/>
            <a:chExt cx="3354373" cy="566821"/>
          </a:xfrm>
          <a:solidFill>
            <a:schemeClr val="bg1"/>
          </a:solidFill>
        </p:grpSpPr>
        <p:sp>
          <p:nvSpPr>
            <p:cNvPr id="6" name="文字方塊 5">
              <a:extLst>
                <a:ext uri="{FF2B5EF4-FFF2-40B4-BE49-F238E27FC236}">
                  <a16:creationId xmlns:a16="http://schemas.microsoft.com/office/drawing/2014/main" xmlns="" id="{4DC8A95D-AD1C-4830-A324-CD3B8094958C}"/>
                </a:ext>
              </a:extLst>
            </p:cNvPr>
            <p:cNvSpPr txBox="1"/>
            <p:nvPr/>
          </p:nvSpPr>
          <p:spPr>
            <a:xfrm>
              <a:off x="912543" y="2744339"/>
              <a:ext cx="2974634" cy="566821"/>
            </a:xfrm>
            <a:prstGeom prst="rect">
              <a:avLst/>
            </a:prstGeom>
            <a:grpFill/>
          </p:spPr>
          <p:txBody>
            <a:bodyPr wrap="square" rtlCol="0">
              <a:spAutoFit/>
            </a:bodyPr>
            <a:lstStyle/>
            <a:p>
              <a:pPr latinLnBrk="1"/>
              <a:r>
                <a:rPr lang="zh-TW" altLang="en-US" sz="2800" b="1" dirty="0">
                  <a:solidFill>
                    <a:srgbClr val="532476"/>
                  </a:solidFill>
                  <a:latin typeface="微軟正黑體" panose="020B0604030504040204" pitchFamily="34" charset="-120"/>
                  <a:ea typeface="微軟正黑體" panose="020B0604030504040204" pitchFamily="34" charset="-120"/>
                </a:rPr>
                <a:t>施行</a:t>
              </a:r>
              <a:r>
                <a:rPr lang="zh-TW" altLang="en-US" sz="2800" b="1" dirty="0" smtClean="0">
                  <a:solidFill>
                    <a:srgbClr val="532476"/>
                  </a:solidFill>
                  <a:latin typeface="微軟正黑體" panose="020B0604030504040204" pitchFamily="34" charset="-120"/>
                  <a:ea typeface="微軟正黑體" panose="020B0604030504040204" pitchFamily="34" charset="-120"/>
                </a:rPr>
                <a:t>細則 </a:t>
              </a:r>
              <a:r>
                <a:rPr lang="en-US" altLang="zh-TW" sz="2800" b="1" dirty="0" smtClean="0">
                  <a:solidFill>
                    <a:srgbClr val="532476"/>
                  </a:solidFill>
                  <a:latin typeface="新細明體"/>
                  <a:ea typeface="新細明體"/>
                </a:rPr>
                <a:t>§10-14</a:t>
              </a:r>
              <a:endParaRPr lang="zh-TW" altLang="en-US" sz="2800" b="1" dirty="0">
                <a:solidFill>
                  <a:srgbClr val="532476"/>
                </a:solidFill>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2804" y="2768542"/>
              <a:ext cx="420835" cy="420835"/>
            </a:xfrm>
            <a:prstGeom prst="rect">
              <a:avLst/>
            </a:prstGeom>
            <a:grpFill/>
          </p:spPr>
        </p:pic>
      </p:grpSp>
    </p:spTree>
    <p:extLst>
      <p:ext uri="{BB962C8B-B14F-4D97-AF65-F5344CB8AC3E}">
        <p14:creationId xmlns:p14="http://schemas.microsoft.com/office/powerpoint/2010/main" val="1480751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3563888" y="404664"/>
            <a:ext cx="5086296" cy="696912"/>
          </a:xfrm>
          <a:prstGeom prst="rect">
            <a:avLst/>
          </a:prstGeom>
        </p:spPr>
        <p:txBody>
          <a:bodyPr>
            <a:normAutofit fontScale="90000"/>
          </a:bodyPr>
          <a:lstStyle/>
          <a:p>
            <a:pPr algn="l"/>
            <a:r>
              <a:rPr kumimoji="1" lang="zh-TW" altLang="en-US" b="1" dirty="0" smtClean="0">
                <a:latin typeface="微軟正黑體" panose="020B0604030504040204" pitchFamily="34" charset="-120"/>
                <a:ea typeface="微軟正黑體" panose="020B0604030504040204" pitchFamily="34" charset="-120"/>
              </a:rPr>
              <a:t>特定五款臨床條件</a:t>
            </a:r>
            <a:endParaRPr kumimoji="1" lang="zh-TW" altLang="en-US" b="1" dirty="0">
              <a:latin typeface="微軟正黑體" panose="020B0604030504040204" pitchFamily="34" charset="-120"/>
              <a:ea typeface="微軟正黑體" panose="020B0604030504040204" pitchFamily="34" charset="-120"/>
            </a:endParaRPr>
          </a:p>
        </p:txBody>
      </p:sp>
      <p:graphicFrame>
        <p:nvGraphicFramePr>
          <p:cNvPr id="4" name="內容版面配置區 3"/>
          <p:cNvGraphicFramePr>
            <a:graphicFrameLocks noGrp="1"/>
          </p:cNvGraphicFramePr>
          <p:nvPr>
            <p:ph sz="half" idx="4294967295"/>
            <p:extLst>
              <p:ext uri="{D42A27DB-BD31-4B8C-83A1-F6EECF244321}">
                <p14:modId xmlns:p14="http://schemas.microsoft.com/office/powerpoint/2010/main" val="3957853006"/>
              </p:ext>
            </p:extLst>
          </p:nvPr>
        </p:nvGraphicFramePr>
        <p:xfrm>
          <a:off x="395536" y="1230839"/>
          <a:ext cx="8400948" cy="5531935"/>
        </p:xfrm>
        <a:graphic>
          <a:graphicData uri="http://schemas.openxmlformats.org/drawingml/2006/table">
            <a:tbl>
              <a:tblPr firstRow="1" bandRow="1">
                <a:tableStyleId>{5C22544A-7EE6-4342-B048-85BDC9FD1C3A}</a:tableStyleId>
              </a:tblPr>
              <a:tblGrid>
                <a:gridCol w="1092806">
                  <a:extLst>
                    <a:ext uri="{9D8B030D-6E8A-4147-A177-3AD203B41FA5}">
                      <a16:colId xmlns:a16="http://schemas.microsoft.com/office/drawing/2014/main" xmlns="" val="20000"/>
                    </a:ext>
                  </a:extLst>
                </a:gridCol>
                <a:gridCol w="5749902">
                  <a:extLst>
                    <a:ext uri="{9D8B030D-6E8A-4147-A177-3AD203B41FA5}">
                      <a16:colId xmlns:a16="http://schemas.microsoft.com/office/drawing/2014/main" xmlns="" val="20001"/>
                    </a:ext>
                  </a:extLst>
                </a:gridCol>
                <a:gridCol w="1558240">
                  <a:extLst>
                    <a:ext uri="{9D8B030D-6E8A-4147-A177-3AD203B41FA5}">
                      <a16:colId xmlns:a16="http://schemas.microsoft.com/office/drawing/2014/main" xmlns="" val="20002"/>
                    </a:ext>
                  </a:extLst>
                </a:gridCol>
              </a:tblGrid>
              <a:tr h="944481">
                <a:tc>
                  <a:txBody>
                    <a:bodyPr/>
                    <a:lstStyle/>
                    <a:p>
                      <a:pPr algn="ctr"/>
                      <a:r>
                        <a:rPr lang="zh-TW" altLang="en-US" sz="2800" dirty="0">
                          <a:solidFill>
                            <a:srgbClr val="000000"/>
                          </a:solidFill>
                          <a:latin typeface="微軟正黑體"/>
                          <a:ea typeface="微軟正黑體"/>
                          <a:cs typeface="微軟正黑體"/>
                        </a:rPr>
                        <a:t>臨床條件</a:t>
                      </a:r>
                    </a:p>
                  </a:txBody>
                  <a:tcPr marL="84406" marR="84406" marT="31653" marB="31653"/>
                </a:tc>
                <a:tc>
                  <a:txBody>
                    <a:bodyPr/>
                    <a:lstStyle/>
                    <a:p>
                      <a:pPr algn="ctr"/>
                      <a:r>
                        <a:rPr lang="zh-TW" altLang="en-US" sz="3200" dirty="0">
                          <a:solidFill>
                            <a:srgbClr val="000000"/>
                          </a:solidFill>
                          <a:latin typeface="微軟正黑體"/>
                          <a:ea typeface="微軟正黑體"/>
                          <a:cs typeface="微軟正黑體"/>
                        </a:rPr>
                        <a:t>定義</a:t>
                      </a:r>
                    </a:p>
                  </a:txBody>
                  <a:tcPr marL="84406" marR="84406" marT="31653" marB="31653" anchor="ctr"/>
                </a:tc>
                <a:tc>
                  <a:txBody>
                    <a:bodyPr/>
                    <a:lstStyle/>
                    <a:p>
                      <a:pPr algn="ctr"/>
                      <a:r>
                        <a:rPr lang="zh-TW" altLang="en-US" sz="3200" dirty="0" smtClean="0">
                          <a:solidFill>
                            <a:srgbClr val="000000"/>
                          </a:solidFill>
                          <a:latin typeface="微軟正黑體"/>
                          <a:ea typeface="微軟正黑體"/>
                          <a:cs typeface="微軟正黑體"/>
                        </a:rPr>
                        <a:t>診斷</a:t>
                      </a:r>
                      <a:endParaRPr lang="zh-TW" altLang="en-US" sz="3200" dirty="0">
                        <a:solidFill>
                          <a:srgbClr val="000000"/>
                        </a:solidFill>
                        <a:latin typeface="微軟正黑體"/>
                        <a:ea typeface="微軟正黑體"/>
                        <a:cs typeface="微軟正黑體"/>
                      </a:endParaRPr>
                    </a:p>
                  </a:txBody>
                  <a:tcPr marL="84406" marR="84406" marT="31653" marB="31653" anchor="ctr"/>
                </a:tc>
                <a:extLst>
                  <a:ext uri="{0D108BD9-81ED-4DB2-BD59-A6C34878D82A}">
                    <a16:rowId xmlns:a16="http://schemas.microsoft.com/office/drawing/2014/main" xmlns="" val="10000"/>
                  </a:ext>
                </a:extLst>
              </a:tr>
              <a:tr h="973069">
                <a:tc>
                  <a:txBody>
                    <a:bodyPr/>
                    <a:lstStyle/>
                    <a:p>
                      <a:pPr algn="ctr"/>
                      <a:r>
                        <a:rPr lang="zh-TW" altLang="en-US" sz="2800" b="1" kern="1200" dirty="0">
                          <a:solidFill>
                            <a:schemeClr val="dk1"/>
                          </a:solidFill>
                          <a:latin typeface="微軟正黑體"/>
                          <a:ea typeface="微軟正黑體"/>
                          <a:cs typeface="微軟正黑體"/>
                        </a:rPr>
                        <a:t>末期病人</a:t>
                      </a:r>
                    </a:p>
                  </a:txBody>
                  <a:tcPr marL="84406" marR="84406" marT="31653" marB="31653" anchor="ctr"/>
                </a:tc>
                <a:tc>
                  <a:txBody>
                    <a:bodyPr/>
                    <a:lstStyle/>
                    <a:p>
                      <a:pPr marL="0" marR="0" lvl="0" indent="0" algn="l" defTabSz="844061" rtl="0" eaLnBrk="1" fontAlgn="auto" latinLnBrk="1" hangingPunct="1">
                        <a:lnSpc>
                          <a:spcPct val="100000"/>
                        </a:lnSpc>
                        <a:spcBef>
                          <a:spcPts val="0"/>
                        </a:spcBef>
                        <a:spcAft>
                          <a:spcPts val="0"/>
                        </a:spcAft>
                        <a:buClrTx/>
                        <a:buSzTx/>
                        <a:buFontTx/>
                        <a:buNone/>
                        <a:tabLst/>
                        <a:defRPr/>
                      </a:pPr>
                      <a:r>
                        <a:rPr lang="zh-TW" altLang="en-US" sz="2000" kern="1200" dirty="0">
                          <a:solidFill>
                            <a:schemeClr val="dk1"/>
                          </a:solidFill>
                          <a:latin typeface="微軟正黑體"/>
                          <a:ea typeface="微軟正黑體"/>
                          <a:cs typeface="微軟正黑體"/>
                        </a:rPr>
                        <a:t>依安寧緩和醫療條例§</a:t>
                      </a:r>
                      <a:r>
                        <a:rPr lang="en-US" altLang="zh-TW" sz="2000" kern="1200" dirty="0" smtClean="0">
                          <a:solidFill>
                            <a:schemeClr val="dk1"/>
                          </a:solidFill>
                          <a:latin typeface="微軟正黑體"/>
                          <a:ea typeface="微軟正黑體"/>
                          <a:cs typeface="微軟正黑體"/>
                        </a:rPr>
                        <a:t>3-2</a:t>
                      </a:r>
                      <a:r>
                        <a:rPr lang="zh-TW" altLang="en-US" sz="2000" kern="1200" dirty="0" smtClean="0">
                          <a:solidFill>
                            <a:schemeClr val="dk1"/>
                          </a:solidFill>
                          <a:latin typeface="微軟正黑體"/>
                          <a:ea typeface="微軟正黑體"/>
                          <a:cs typeface="微軟正黑體"/>
                        </a:rPr>
                        <a:t>，</a:t>
                      </a:r>
                      <a:r>
                        <a:rPr lang="zh-TW" altLang="en-US" sz="2000" dirty="0" smtClean="0">
                          <a:solidFill>
                            <a:srgbClr val="000000"/>
                          </a:solidFill>
                          <a:latin typeface="微軟正黑體"/>
                          <a:ea typeface="微軟正黑體"/>
                          <a:cs typeface="微軟正黑體"/>
                        </a:rPr>
                        <a:t>指罹患嚴重傷病，經醫師診斷認為不可治癒，且有醫學上之證據，近期內病程進行至死亡已不可避免者。</a:t>
                      </a:r>
                    </a:p>
                  </a:txBody>
                  <a:tcPr marL="84406" marR="84406" marT="31653" marB="31653" anchor="ctr"/>
                </a:tc>
                <a:tc>
                  <a:txBody>
                    <a:bodyPr/>
                    <a:lstStyle/>
                    <a:p>
                      <a:pPr marL="0" marR="0" lvl="0" indent="0" algn="l" defTabSz="844061" rtl="0" eaLnBrk="1" fontAlgn="auto" latinLnBrk="1" hangingPunct="1">
                        <a:lnSpc>
                          <a:spcPct val="100000"/>
                        </a:lnSpc>
                        <a:spcBef>
                          <a:spcPts val="0"/>
                        </a:spcBef>
                        <a:spcAft>
                          <a:spcPts val="0"/>
                        </a:spcAft>
                        <a:buClrTx/>
                        <a:buSzTx/>
                        <a:buFontTx/>
                        <a:buNone/>
                        <a:tabLst/>
                        <a:defRPr/>
                      </a:pPr>
                      <a:r>
                        <a:rPr lang="zh-TW" altLang="en-US" sz="2000" dirty="0" smtClean="0">
                          <a:latin typeface="微軟正黑體"/>
                          <a:ea typeface="微軟正黑體"/>
                          <a:cs typeface="微軟正黑體"/>
                        </a:rPr>
                        <a:t>與該疾病診斷或治療相關二位專科醫師</a:t>
                      </a:r>
                      <a:endParaRPr lang="zh-TW" altLang="en-US" sz="2000" dirty="0">
                        <a:latin typeface="微軟正黑體"/>
                        <a:ea typeface="微軟正黑體"/>
                        <a:cs typeface="微軟正黑體"/>
                      </a:endParaRPr>
                    </a:p>
                  </a:txBody>
                  <a:tcPr marL="84406" marR="84406" marT="31653" marB="31653"/>
                </a:tc>
                <a:extLst>
                  <a:ext uri="{0D108BD9-81ED-4DB2-BD59-A6C34878D82A}">
                    <a16:rowId xmlns:a16="http://schemas.microsoft.com/office/drawing/2014/main" xmlns="" val="10001"/>
                  </a:ext>
                </a:extLst>
              </a:tr>
              <a:tr h="2784816">
                <a:tc>
                  <a:txBody>
                    <a:bodyPr/>
                    <a:lstStyle/>
                    <a:p>
                      <a:pPr algn="ctr"/>
                      <a:r>
                        <a:rPr lang="zh-TW" altLang="en-US" sz="2800" b="1" dirty="0" smtClean="0">
                          <a:latin typeface="微軟正黑體"/>
                          <a:ea typeface="微軟正黑體"/>
                          <a:cs typeface="微軟正黑體"/>
                        </a:rPr>
                        <a:t>極</a:t>
                      </a:r>
                      <a:endParaRPr lang="en-US" altLang="zh-TW" sz="2800" b="1" dirty="0" smtClean="0">
                        <a:latin typeface="微軟正黑體"/>
                        <a:ea typeface="微軟正黑體"/>
                        <a:cs typeface="微軟正黑體"/>
                      </a:endParaRPr>
                    </a:p>
                    <a:p>
                      <a:pPr algn="ctr"/>
                      <a:r>
                        <a:rPr lang="zh-TW" altLang="en-US" sz="2800" b="1" dirty="0" smtClean="0">
                          <a:latin typeface="微軟正黑體"/>
                          <a:ea typeface="微軟正黑體"/>
                          <a:cs typeface="微軟正黑體"/>
                        </a:rPr>
                        <a:t>重</a:t>
                      </a:r>
                      <a:r>
                        <a:rPr lang="zh-TW" altLang="en-US" sz="2800" b="1" dirty="0">
                          <a:latin typeface="微軟正黑體"/>
                          <a:ea typeface="微軟正黑體"/>
                          <a:cs typeface="微軟正黑體"/>
                        </a:rPr>
                        <a:t>度失智</a:t>
                      </a:r>
                    </a:p>
                  </a:txBody>
                  <a:tcPr marL="84406" marR="84406" marT="31653" marB="31653" anchor="ctr"/>
                </a:tc>
                <a:tc>
                  <a:txBody>
                    <a:bodyPr/>
                    <a:lstStyle/>
                    <a:p>
                      <a:r>
                        <a:rPr lang="zh-TW" altLang="en-US" sz="2400" dirty="0">
                          <a:latin typeface="微軟正黑體"/>
                          <a:ea typeface="微軟正黑體"/>
                          <a:cs typeface="微軟正黑體"/>
                        </a:rPr>
                        <a:t>確診失智程度嚴重，</a:t>
                      </a:r>
                      <a:r>
                        <a:rPr lang="zh-TW" altLang="en-US" sz="2400" b="1" kern="1200" dirty="0">
                          <a:solidFill>
                            <a:srgbClr val="800000"/>
                          </a:solidFill>
                          <a:effectLst>
                            <a:glow rad="101600">
                              <a:srgbClr val="FFFF00">
                                <a:alpha val="75000"/>
                              </a:srgbClr>
                            </a:glow>
                          </a:effectLst>
                          <a:latin typeface="微軟正黑體"/>
                          <a:ea typeface="微軟正黑體"/>
                          <a:cs typeface="微軟正黑體"/>
                        </a:rPr>
                        <a:t>持續有意識障礙，</a:t>
                      </a:r>
                      <a:r>
                        <a:rPr lang="zh-TW" altLang="en-US" sz="2400" dirty="0">
                          <a:latin typeface="微軟正黑體"/>
                          <a:ea typeface="微軟正黑體"/>
                          <a:cs typeface="微軟正黑體"/>
                        </a:rPr>
                        <a:t>導致無法進行生活自理、學習或工作，並符合下列情形之一者：</a:t>
                      </a:r>
                      <a:endParaRPr lang="en-US" altLang="zh-TW" sz="2400" dirty="0">
                        <a:latin typeface="微軟正黑體"/>
                        <a:ea typeface="微軟正黑體"/>
                        <a:cs typeface="微軟正黑體"/>
                      </a:endParaRPr>
                    </a:p>
                    <a:p>
                      <a:pPr marL="266700" indent="-266700">
                        <a:buAutoNum type="arabicPeriod"/>
                      </a:pPr>
                      <a:r>
                        <a:rPr lang="zh-TW" altLang="en-US" sz="2400" dirty="0">
                          <a:latin typeface="微軟正黑體"/>
                          <a:ea typeface="微軟正黑體"/>
                          <a:cs typeface="微軟正黑體"/>
                        </a:rPr>
                        <a:t>臨床失智評估量表</a:t>
                      </a:r>
                      <a:r>
                        <a:rPr lang="en-US" altLang="zh-TW" sz="2400" dirty="0">
                          <a:latin typeface="微軟正黑體"/>
                          <a:ea typeface="微軟正黑體"/>
                          <a:cs typeface="微軟正黑體"/>
                        </a:rPr>
                        <a:t>(Clinical Dementia Rating) </a:t>
                      </a:r>
                      <a:r>
                        <a:rPr lang="zh-TW" altLang="en-US" sz="2400" dirty="0">
                          <a:latin typeface="微軟正黑體"/>
                          <a:ea typeface="微軟正黑體"/>
                          <a:cs typeface="微軟正黑體"/>
                        </a:rPr>
                        <a:t>達三分以上。</a:t>
                      </a:r>
                      <a:endParaRPr lang="en-US" altLang="zh-TW" sz="2400" dirty="0">
                        <a:latin typeface="微軟正黑體"/>
                        <a:ea typeface="微軟正黑體"/>
                        <a:cs typeface="微軟正黑體"/>
                      </a:endParaRPr>
                    </a:p>
                    <a:p>
                      <a:pPr marL="266700" indent="-266700">
                        <a:buAutoNum type="arabicPeriod"/>
                      </a:pPr>
                      <a:r>
                        <a:rPr lang="zh-TW" altLang="en-US" sz="2400" dirty="0">
                          <a:latin typeface="微軟正黑體"/>
                          <a:ea typeface="微軟正黑體"/>
                          <a:cs typeface="微軟正黑體"/>
                        </a:rPr>
                        <a:t>功能性評估量表</a:t>
                      </a:r>
                      <a:r>
                        <a:rPr lang="en-US" altLang="zh-TW" sz="2400" dirty="0">
                          <a:latin typeface="微軟正黑體"/>
                          <a:ea typeface="微軟正黑體"/>
                          <a:cs typeface="微軟正黑體"/>
                        </a:rPr>
                        <a:t>(Functional</a:t>
                      </a:r>
                      <a:r>
                        <a:rPr lang="en-US" altLang="zh-TW" sz="2400" baseline="0" dirty="0">
                          <a:latin typeface="微軟正黑體"/>
                          <a:ea typeface="微軟正黑體"/>
                          <a:cs typeface="微軟正黑體"/>
                        </a:rPr>
                        <a:t> Assessment Staging Test) </a:t>
                      </a:r>
                      <a:r>
                        <a:rPr lang="zh-TW" altLang="en-US" sz="2400" baseline="0" dirty="0">
                          <a:latin typeface="微軟正黑體"/>
                          <a:ea typeface="微軟正黑體"/>
                          <a:cs typeface="微軟正黑體"/>
                        </a:rPr>
                        <a:t>達七分以上。</a:t>
                      </a:r>
                      <a:endParaRPr lang="zh-TW" altLang="en-US" sz="2400" dirty="0">
                        <a:latin typeface="微軟正黑體"/>
                        <a:ea typeface="微軟正黑體"/>
                        <a:cs typeface="微軟正黑體"/>
                      </a:endParaRPr>
                    </a:p>
                  </a:txBody>
                  <a:tcPr marL="84406" marR="84406" marT="31653" marB="3165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2400" dirty="0" smtClean="0">
                          <a:solidFill>
                            <a:schemeClr val="tx1"/>
                          </a:solidFill>
                          <a:effectLst>
                            <a:glow rad="101600">
                              <a:srgbClr val="FFFF00">
                                <a:alpha val="75000"/>
                              </a:srgbClr>
                            </a:glow>
                          </a:effectLst>
                          <a:latin typeface="微軟正黑體"/>
                          <a:ea typeface="微軟正黑體"/>
                          <a:cs typeface="微軟正黑體"/>
                        </a:rPr>
                        <a:t>由</a:t>
                      </a:r>
                      <a:r>
                        <a:rPr lang="zh-TW" altLang="en-US" sz="2400" dirty="0" smtClean="0">
                          <a:solidFill>
                            <a:srgbClr val="800000"/>
                          </a:solidFill>
                          <a:effectLst>
                            <a:glow rad="101600">
                              <a:srgbClr val="FFFF00">
                                <a:alpha val="75000"/>
                              </a:srgbClr>
                            </a:glow>
                          </a:effectLst>
                          <a:latin typeface="微軟正黑體"/>
                          <a:ea typeface="微軟正黑體"/>
                          <a:cs typeface="微軟正黑體"/>
                        </a:rPr>
                        <a:t>二位</a:t>
                      </a:r>
                      <a:r>
                        <a:rPr lang="zh-TW" altLang="en-US" sz="2400" kern="1200" dirty="0" smtClean="0">
                          <a:solidFill>
                            <a:schemeClr val="dk1"/>
                          </a:solidFill>
                          <a:effectLst>
                            <a:glow rad="101600">
                              <a:srgbClr val="FFFF00">
                                <a:alpha val="75000"/>
                              </a:srgbClr>
                            </a:glow>
                          </a:effectLst>
                          <a:latin typeface="微軟正黑體"/>
                          <a:ea typeface="微軟正黑體"/>
                          <a:cs typeface="微軟正黑體"/>
                        </a:rPr>
                        <a:t>神經</a:t>
                      </a:r>
                      <a:r>
                        <a:rPr lang="zh-TW" altLang="en-US" sz="2400" dirty="0">
                          <a:latin typeface="微軟正黑體"/>
                          <a:ea typeface="微軟正黑體"/>
                          <a:cs typeface="微軟正黑體"/>
                        </a:rPr>
                        <a:t>或</a:t>
                      </a:r>
                      <a:r>
                        <a:rPr lang="zh-TW" altLang="en-US" sz="2400" kern="1200" dirty="0">
                          <a:solidFill>
                            <a:schemeClr val="dk1"/>
                          </a:solidFill>
                          <a:effectLst>
                            <a:glow rad="101600">
                              <a:srgbClr val="FFFF00">
                                <a:alpha val="75000"/>
                              </a:srgbClr>
                            </a:glow>
                          </a:effectLst>
                          <a:latin typeface="微軟正黑體"/>
                          <a:ea typeface="微軟正黑體"/>
                          <a:cs typeface="微軟正黑體"/>
                        </a:rPr>
                        <a:t>精神</a:t>
                      </a:r>
                      <a:r>
                        <a:rPr lang="zh-TW" altLang="en-US" sz="2400" dirty="0">
                          <a:latin typeface="微軟正黑體"/>
                          <a:ea typeface="微軟正黑體"/>
                          <a:cs typeface="微軟正黑體"/>
                        </a:rPr>
                        <a:t>醫學相關之專科</a:t>
                      </a:r>
                      <a:r>
                        <a:rPr lang="zh-TW" altLang="en-US" sz="2400" dirty="0" smtClean="0">
                          <a:latin typeface="微軟正黑體"/>
                          <a:ea typeface="微軟正黑體"/>
                          <a:cs typeface="微軟正黑體"/>
                        </a:rPr>
                        <a:t>醫師診斷。</a:t>
                      </a:r>
                      <a:endParaRPr lang="en-US" altLang="zh-TW" sz="2400" dirty="0" smtClean="0">
                        <a:latin typeface="微軟正黑體"/>
                        <a:ea typeface="微軟正黑體"/>
                        <a:cs typeface="微軟正黑體"/>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2400" b="1" dirty="0" smtClean="0">
                          <a:solidFill>
                            <a:srgbClr val="C00000"/>
                          </a:solidFill>
                          <a:latin typeface="微軟正黑體"/>
                          <a:ea typeface="微軟正黑體"/>
                          <a:cs typeface="微軟正黑體"/>
                        </a:rPr>
                        <a:t> </a:t>
                      </a:r>
                      <a:r>
                        <a:rPr lang="en-US" altLang="zh-TW" sz="2400" b="1" dirty="0" err="1" smtClean="0">
                          <a:solidFill>
                            <a:srgbClr val="C00000"/>
                          </a:solidFill>
                          <a:latin typeface="微軟正黑體"/>
                          <a:ea typeface="微軟正黑體"/>
                          <a:cs typeface="微軟正黑體"/>
                        </a:rPr>
                        <a:t>CDR≧3</a:t>
                      </a:r>
                      <a:endParaRPr lang="en-US" altLang="zh-TW" sz="2400" b="1" dirty="0" smtClean="0">
                        <a:solidFill>
                          <a:srgbClr val="C00000"/>
                        </a:solidFill>
                        <a:latin typeface="微軟正黑體"/>
                        <a:ea typeface="微軟正黑體"/>
                        <a:cs typeface="微軟正黑體"/>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2400" b="1" dirty="0" smtClean="0">
                          <a:solidFill>
                            <a:srgbClr val="C00000"/>
                          </a:solidFill>
                          <a:latin typeface="微軟正黑體"/>
                          <a:ea typeface="微軟正黑體"/>
                          <a:cs typeface="微軟正黑體"/>
                        </a:rPr>
                        <a:t>/</a:t>
                      </a:r>
                      <a:r>
                        <a:rPr lang="en-US" altLang="zh-TW" sz="2400" b="1" dirty="0" err="1" smtClean="0">
                          <a:solidFill>
                            <a:srgbClr val="C00000"/>
                          </a:solidFill>
                          <a:latin typeface="微軟正黑體"/>
                          <a:ea typeface="微軟正黑體"/>
                          <a:cs typeface="微軟正黑體"/>
                        </a:rPr>
                        <a:t>FAST≧7</a:t>
                      </a:r>
                      <a:endParaRPr lang="zh-TW" altLang="en-US" sz="2400" b="1" dirty="0">
                        <a:solidFill>
                          <a:srgbClr val="C00000"/>
                        </a:solidFill>
                        <a:latin typeface="微軟正黑體"/>
                        <a:ea typeface="微軟正黑體"/>
                        <a:cs typeface="微軟正黑體"/>
                      </a:endParaRPr>
                    </a:p>
                  </a:txBody>
                  <a:tcPr marL="84406" marR="84406" marT="31653" marB="31653"/>
                </a:tc>
                <a:extLst>
                  <a:ext uri="{0D108BD9-81ED-4DB2-BD59-A6C34878D82A}">
                    <a16:rowId xmlns:a16="http://schemas.microsoft.com/office/drawing/2014/main" xmlns="" val="10004"/>
                  </a:ext>
                </a:extLst>
              </a:tr>
              <a:tr h="520132">
                <a:tc>
                  <a:txBody>
                    <a:bodyPr/>
                    <a:lstStyle/>
                    <a:p>
                      <a:pPr algn="ctr"/>
                      <a:r>
                        <a:rPr lang="zh-TW" altLang="en-US" sz="2800" b="1" dirty="0">
                          <a:latin typeface="微軟正黑體"/>
                          <a:ea typeface="微軟正黑體"/>
                          <a:cs typeface="微軟正黑體"/>
                        </a:rPr>
                        <a:t>其他</a:t>
                      </a:r>
                    </a:p>
                  </a:txBody>
                  <a:tcPr marL="84406" marR="84406" marT="31653" marB="31653" anchor="ctr"/>
                </a:tc>
                <a:tc>
                  <a:txBody>
                    <a:bodyPr/>
                    <a:lstStyle/>
                    <a:p>
                      <a:r>
                        <a:rPr lang="zh-TW" altLang="en-US" sz="2400" kern="100" dirty="0">
                          <a:solidFill>
                            <a:srgbClr val="000090"/>
                          </a:solidFill>
                          <a:effectLst/>
                          <a:latin typeface="Times New Roman" pitchFamily="18" charset="0"/>
                          <a:ea typeface="標楷體" pitchFamily="65" charset="-120"/>
                          <a:cs typeface="Times New Roman" pitchFamily="18" charset="0"/>
                        </a:rPr>
                        <a:t>由中央主管機關</a:t>
                      </a:r>
                      <a:r>
                        <a:rPr lang="zh-TW" altLang="zh-TW" sz="2400" kern="100" dirty="0">
                          <a:solidFill>
                            <a:srgbClr val="000090"/>
                          </a:solidFill>
                          <a:effectLst/>
                          <a:latin typeface="Times New Roman" pitchFamily="18" charset="0"/>
                          <a:ea typeface="標楷體" pitchFamily="65" charset="-120"/>
                          <a:cs typeface="Times New Roman" pitchFamily="18" charset="0"/>
                        </a:rPr>
                        <a:t>召集會議決定後公告</a:t>
                      </a:r>
                      <a:r>
                        <a:rPr lang="zh-TW" altLang="en-US" sz="2400" kern="100" dirty="0">
                          <a:solidFill>
                            <a:srgbClr val="000090"/>
                          </a:solidFill>
                          <a:effectLst/>
                          <a:latin typeface="Times New Roman" pitchFamily="18" charset="0"/>
                          <a:ea typeface="標楷體" pitchFamily="65" charset="-120"/>
                          <a:cs typeface="Times New Roman" pitchFamily="18" charset="0"/>
                        </a:rPr>
                        <a:t>之。</a:t>
                      </a:r>
                      <a:endParaRPr lang="zh-TW" altLang="en-US" sz="2400" dirty="0">
                        <a:latin typeface="微軟正黑體"/>
                        <a:ea typeface="微軟正黑體"/>
                        <a:cs typeface="微軟正黑體"/>
                      </a:endParaRPr>
                    </a:p>
                  </a:txBody>
                  <a:tcPr marL="84406" marR="84406" marT="31653" marB="31653"/>
                </a:tc>
                <a:tc>
                  <a:txBody>
                    <a:bodyPr/>
                    <a:lstStyle/>
                    <a:p>
                      <a:endParaRPr lang="zh-TW" altLang="en-US" sz="2400" dirty="0">
                        <a:latin typeface="微軟正黑體"/>
                        <a:ea typeface="微軟正黑體"/>
                        <a:cs typeface="微軟正黑體"/>
                      </a:endParaRPr>
                    </a:p>
                  </a:txBody>
                  <a:tcPr marL="84406" marR="84406" marT="31653" marB="31653"/>
                </a:tc>
                <a:extLst>
                  <a:ext uri="{0D108BD9-81ED-4DB2-BD59-A6C34878D82A}">
                    <a16:rowId xmlns:a16="http://schemas.microsoft.com/office/drawing/2014/main" xmlns="" val="10005"/>
                  </a:ext>
                </a:extLst>
              </a:tr>
            </a:tbl>
          </a:graphicData>
        </a:graphic>
      </p:graphicFrame>
      <p:grpSp>
        <p:nvGrpSpPr>
          <p:cNvPr id="8" name="群組 7"/>
          <p:cNvGrpSpPr/>
          <p:nvPr/>
        </p:nvGrpSpPr>
        <p:grpSpPr>
          <a:xfrm>
            <a:off x="467544" y="541359"/>
            <a:ext cx="3096344" cy="523220"/>
            <a:chOff x="532804" y="2744339"/>
            <a:chExt cx="3354373" cy="566821"/>
          </a:xfrm>
          <a:solidFill>
            <a:schemeClr val="bg1"/>
          </a:solidFill>
        </p:grpSpPr>
        <p:sp>
          <p:nvSpPr>
            <p:cNvPr id="9" name="文字方塊 8">
              <a:extLst>
                <a:ext uri="{FF2B5EF4-FFF2-40B4-BE49-F238E27FC236}">
                  <a16:creationId xmlns:a16="http://schemas.microsoft.com/office/drawing/2014/main" xmlns="" id="{4DC8A95D-AD1C-4830-A324-CD3B8094958C}"/>
                </a:ext>
              </a:extLst>
            </p:cNvPr>
            <p:cNvSpPr txBox="1"/>
            <p:nvPr/>
          </p:nvSpPr>
          <p:spPr>
            <a:xfrm>
              <a:off x="912543" y="2744339"/>
              <a:ext cx="2974634" cy="566821"/>
            </a:xfrm>
            <a:prstGeom prst="rect">
              <a:avLst/>
            </a:prstGeom>
            <a:grpFill/>
          </p:spPr>
          <p:txBody>
            <a:bodyPr wrap="square" rtlCol="0">
              <a:spAutoFit/>
            </a:bodyPr>
            <a:lstStyle/>
            <a:p>
              <a:pPr latinLnBrk="1"/>
              <a:r>
                <a:rPr lang="zh-TW" altLang="en-US" sz="2800" b="1" dirty="0">
                  <a:solidFill>
                    <a:srgbClr val="532476"/>
                  </a:solidFill>
                  <a:latin typeface="微軟正黑體" panose="020B0604030504040204" pitchFamily="34" charset="-120"/>
                  <a:ea typeface="微軟正黑體" panose="020B0604030504040204" pitchFamily="34" charset="-120"/>
                </a:rPr>
                <a:t>施行</a:t>
              </a:r>
              <a:r>
                <a:rPr lang="zh-TW" altLang="en-US" sz="2800" b="1" dirty="0" smtClean="0">
                  <a:solidFill>
                    <a:srgbClr val="532476"/>
                  </a:solidFill>
                  <a:latin typeface="微軟正黑體" panose="020B0604030504040204" pitchFamily="34" charset="-120"/>
                  <a:ea typeface="微軟正黑體" panose="020B0604030504040204" pitchFamily="34" charset="-120"/>
                </a:rPr>
                <a:t>細則 </a:t>
              </a:r>
              <a:r>
                <a:rPr lang="en-US" altLang="zh-TW" sz="2800" b="1" dirty="0" smtClean="0">
                  <a:solidFill>
                    <a:srgbClr val="532476"/>
                  </a:solidFill>
                  <a:latin typeface="新細明體"/>
                  <a:ea typeface="新細明體"/>
                </a:rPr>
                <a:t>§10-14</a:t>
              </a:r>
              <a:endParaRPr lang="zh-TW" altLang="en-US" sz="2800" b="1" dirty="0">
                <a:solidFill>
                  <a:srgbClr val="532476"/>
                </a:solidFill>
                <a:latin typeface="微軟正黑體" panose="020B0604030504040204" pitchFamily="34" charset="-120"/>
                <a:ea typeface="微軟正黑體" panose="020B0604030504040204" pitchFamily="34" charset="-120"/>
              </a:endParaRPr>
            </a:p>
          </p:txBody>
        </p:sp>
        <p:pic>
          <p:nvPicPr>
            <p:cNvPr id="10" name="圖片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2804" y="2768542"/>
              <a:ext cx="420835" cy="420835"/>
            </a:xfrm>
            <a:prstGeom prst="rect">
              <a:avLst/>
            </a:prstGeom>
            <a:grpFill/>
          </p:spPr>
        </p:pic>
      </p:grpSp>
    </p:spTree>
    <p:extLst>
      <p:ext uri="{BB962C8B-B14F-4D97-AF65-F5344CB8AC3E}">
        <p14:creationId xmlns:p14="http://schemas.microsoft.com/office/powerpoint/2010/main" val="3585918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0" y="-99392"/>
            <a:ext cx="9144000" cy="6937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179512" y="6468157"/>
            <a:ext cx="8856984" cy="369332"/>
          </a:xfrm>
          <a:prstGeom prst="rect">
            <a:avLst/>
          </a:prstGeom>
          <a:noFill/>
        </p:spPr>
        <p:txBody>
          <a:bodyPr wrap="square" rtlCol="0">
            <a:spAutoFit/>
          </a:bodyPr>
          <a:lstStyle/>
          <a:p>
            <a:r>
              <a:rPr lang="en-US" altLang="zh-TW" dirty="0">
                <a:hlinkClick r:id="rId3"/>
              </a:rPr>
              <a:t>https://slidesplayer.com/slide/11409714</a:t>
            </a:r>
            <a:r>
              <a:rPr lang="en-US" altLang="zh-TW" dirty="0" smtClean="0">
                <a:hlinkClick r:id="rId3"/>
              </a:rPr>
              <a:t>/</a:t>
            </a:r>
            <a:r>
              <a:rPr lang="zh-TW" altLang="en-US" dirty="0" smtClean="0"/>
              <a:t>  </a:t>
            </a:r>
            <a:r>
              <a:rPr lang="zh-TW" altLang="en-US" dirty="0" smtClean="0">
                <a:latin typeface="微軟正黑體" pitchFamily="34" charset="-120"/>
                <a:ea typeface="微軟正黑體" pitchFamily="34" charset="-120"/>
              </a:rPr>
              <a:t>長照體系內失智評估與處置   王培寧 醫師</a:t>
            </a:r>
            <a:endParaRPr lang="zh-TW" altLang="en-US" dirty="0">
              <a:latin typeface="微軟正黑體" pitchFamily="34" charset="-120"/>
              <a:ea typeface="微軟正黑體" pitchFamily="34" charset="-120"/>
            </a:endParaRPr>
          </a:p>
        </p:txBody>
      </p:sp>
    </p:spTree>
    <p:extLst>
      <p:ext uri="{BB962C8B-B14F-4D97-AF65-F5344CB8AC3E}">
        <p14:creationId xmlns:p14="http://schemas.microsoft.com/office/powerpoint/2010/main" val="4204880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7"/>
          <p:cNvSpPr>
            <a:spLocks noGrp="1"/>
          </p:cNvSpPr>
          <p:nvPr>
            <p:ph idx="4294967295"/>
          </p:nvPr>
        </p:nvSpPr>
        <p:spPr>
          <a:xfrm>
            <a:off x="395536" y="764704"/>
            <a:ext cx="8229600" cy="4525963"/>
          </a:xfrm>
        </p:spPr>
        <p:txBody>
          <a:bodyPr>
            <a:noAutofit/>
          </a:bodyPr>
          <a:lstStyle/>
          <a:p>
            <a:r>
              <a:rPr lang="en-US" altLang="zh-TW" sz="2800" dirty="0">
                <a:latin typeface="微軟正黑體" pitchFamily="34" charset="-120"/>
                <a:ea typeface="微軟正黑體" pitchFamily="34" charset="-120"/>
              </a:rPr>
              <a:t>Profound</a:t>
            </a:r>
            <a:r>
              <a:rPr lang="zh-TW" altLang="en-US" sz="2800" dirty="0">
                <a:latin typeface="微軟正黑體" pitchFamily="34" charset="-120"/>
                <a:ea typeface="微軟正黑體" pitchFamily="34" charset="-120"/>
              </a:rPr>
              <a:t>深度</a:t>
            </a:r>
            <a:r>
              <a:rPr lang="en-US" altLang="zh-TW" sz="2800" dirty="0">
                <a:latin typeface="微軟正黑體" pitchFamily="34" charset="-120"/>
                <a:ea typeface="微軟正黑體" pitchFamily="34" charset="-120"/>
              </a:rPr>
              <a:t>CDR 4</a:t>
            </a:r>
            <a:r>
              <a:rPr lang="zh-TW" altLang="en-US" sz="2800" dirty="0" smtClean="0">
                <a:latin typeface="微軟正黑體" pitchFamily="34" charset="-120"/>
                <a:ea typeface="微軟正黑體" pitchFamily="34" charset="-120"/>
              </a:rPr>
              <a:t>：</a:t>
            </a:r>
            <a:endParaRPr lang="zh-TW" altLang="en-US" sz="2800" dirty="0">
              <a:latin typeface="微軟正黑體" pitchFamily="34" charset="-120"/>
              <a:ea typeface="微軟正黑體" pitchFamily="34" charset="-120"/>
            </a:endParaRPr>
          </a:p>
          <a:p>
            <a:pPr marL="0" indent="0">
              <a:buNone/>
            </a:pPr>
            <a:r>
              <a:rPr lang="zh-TW" altLang="en-US" sz="2800" dirty="0">
                <a:latin typeface="微軟正黑體" pitchFamily="34" charset="-120"/>
                <a:ea typeface="微軟正黑體" pitchFamily="34" charset="-120"/>
              </a:rPr>
              <a:t>說話無法理解或不相關，無法理解或遵照簡單指示；偶爾認得配偶或照顧者、吃飯只會用手指頭，不太會用餐具，且須人幫忙、大小便經常失禁、大部份時間無法行動，在扶助下可走幾步，甚少外出；常有無目的的動作</a:t>
            </a:r>
          </a:p>
          <a:p>
            <a:endParaRPr lang="zh-TW" altLang="en-US" sz="2800" dirty="0">
              <a:latin typeface="微軟正黑體" pitchFamily="34" charset="-120"/>
              <a:ea typeface="微軟正黑體" pitchFamily="34" charset="-120"/>
            </a:endParaRPr>
          </a:p>
          <a:p>
            <a:r>
              <a:rPr lang="en-US" altLang="zh-TW" sz="2800" dirty="0">
                <a:latin typeface="微軟正黑體" pitchFamily="34" charset="-120"/>
                <a:ea typeface="微軟正黑體" pitchFamily="34" charset="-120"/>
              </a:rPr>
              <a:t>Terminal</a:t>
            </a:r>
            <a:r>
              <a:rPr lang="zh-TW" altLang="en-US" sz="2800" dirty="0">
                <a:latin typeface="微軟正黑體" pitchFamily="34" charset="-120"/>
                <a:ea typeface="微軟正黑體" pitchFamily="34" charset="-120"/>
              </a:rPr>
              <a:t>末期</a:t>
            </a:r>
            <a:r>
              <a:rPr lang="en-US" altLang="zh-TW" sz="2800" dirty="0">
                <a:latin typeface="微軟正黑體" pitchFamily="34" charset="-120"/>
                <a:ea typeface="微軟正黑體" pitchFamily="34" charset="-120"/>
              </a:rPr>
              <a:t>CDR 5</a:t>
            </a:r>
            <a:r>
              <a:rPr lang="zh-TW" altLang="en-US" sz="2800" dirty="0" smtClean="0">
                <a:latin typeface="微軟正黑體" pitchFamily="34" charset="-120"/>
                <a:ea typeface="微軟正黑體" pitchFamily="34" charset="-120"/>
              </a:rPr>
              <a:t>：</a:t>
            </a:r>
            <a:endParaRPr lang="zh-TW" altLang="en-US" sz="2800" dirty="0">
              <a:latin typeface="微軟正黑體" pitchFamily="34" charset="-120"/>
              <a:ea typeface="微軟正黑體" pitchFamily="34" charset="-120"/>
            </a:endParaRPr>
          </a:p>
          <a:p>
            <a:pPr marL="0" indent="0">
              <a:buNone/>
            </a:pPr>
            <a:r>
              <a:rPr lang="zh-TW" altLang="en-US" sz="2800" dirty="0">
                <a:latin typeface="微軟正黑體" pitchFamily="34" charset="-120"/>
                <a:ea typeface="微軟正黑體" pitchFamily="34" charset="-120"/>
              </a:rPr>
              <a:t>說話無法理解或沒有反應；無法辨認家人、需人餵食，可能會有吞嚥困難而需使用鼻管餵食、大小便失禁、臥床、無法坐立、站立、肢體攣縮</a:t>
            </a:r>
          </a:p>
        </p:txBody>
      </p:sp>
    </p:spTree>
    <p:extLst>
      <p:ext uri="{BB962C8B-B14F-4D97-AF65-F5344CB8AC3E}">
        <p14:creationId xmlns:p14="http://schemas.microsoft.com/office/powerpoint/2010/main" val="2630775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微軟正黑體" pitchFamily="34" charset="-120"/>
                <a:ea typeface="微軟正黑體" pitchFamily="34" charset="-120"/>
              </a:rPr>
              <a:t>功能性評估量表</a:t>
            </a:r>
            <a:r>
              <a:rPr lang="en-US" altLang="zh-TW" dirty="0">
                <a:latin typeface="微軟正黑體" pitchFamily="34" charset="-120"/>
                <a:ea typeface="微軟正黑體" pitchFamily="34" charset="-120"/>
              </a:rPr>
              <a:t>(Functional Assessment Staging Test</a:t>
            </a:r>
            <a:r>
              <a:rPr lang="zh-TW" altLang="en-US" dirty="0">
                <a:latin typeface="微軟正黑體" pitchFamily="34" charset="-120"/>
                <a:ea typeface="微軟正黑體" pitchFamily="34" charset="-120"/>
              </a:rPr>
              <a:t>）</a:t>
            </a:r>
          </a:p>
        </p:txBody>
      </p:sp>
      <p:sp>
        <p:nvSpPr>
          <p:cNvPr id="3" name="內容版面配置區 2"/>
          <p:cNvSpPr>
            <a:spLocks noGrp="1"/>
          </p:cNvSpPr>
          <p:nvPr>
            <p:ph idx="1"/>
          </p:nvPr>
        </p:nvSpPr>
        <p:spPr/>
        <p:txBody>
          <a:bodyPr>
            <a:normAutofit/>
          </a:bodyPr>
          <a:lstStyle/>
          <a:p>
            <a:r>
              <a:rPr lang="zh-TW" altLang="en-US" dirty="0" smtClean="0">
                <a:latin typeface="微軟正黑體" pitchFamily="34" charset="-120"/>
                <a:ea typeface="微軟正黑體" pitchFamily="34" charset="-120"/>
              </a:rPr>
              <a:t>來自</a:t>
            </a:r>
            <a:r>
              <a:rPr lang="en-US" altLang="zh-TW" dirty="0" err="1">
                <a:latin typeface="微軟正黑體" pitchFamily="34" charset="-120"/>
                <a:ea typeface="微軟正黑體" pitchFamily="34" charset="-120"/>
              </a:rPr>
              <a:t>Reisberg</a:t>
            </a:r>
            <a:r>
              <a:rPr lang="en-US" altLang="zh-TW" dirty="0">
                <a:latin typeface="微軟正黑體" pitchFamily="34" charset="-120"/>
                <a:ea typeface="微軟正黑體" pitchFamily="34" charset="-120"/>
              </a:rPr>
              <a:t> (1989a) </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病人</a:t>
            </a:r>
            <a:r>
              <a:rPr lang="zh-TW" altLang="en-US" dirty="0">
                <a:latin typeface="微軟正黑體" pitchFamily="34" charset="-120"/>
                <a:ea typeface="微軟正黑體" pitchFamily="34" charset="-120"/>
              </a:rPr>
              <a:t>依據嚴重程度，分為七個階段</a:t>
            </a:r>
          </a:p>
          <a:p>
            <a:pPr marL="0" indent="0">
              <a:buNone/>
            </a:pPr>
            <a:r>
              <a:rPr lang="zh-TW" altLang="en-US" dirty="0">
                <a:latin typeface="微軟正黑體" pitchFamily="34" charset="-120"/>
                <a:ea typeface="微軟正黑體" pitchFamily="34" charset="-120"/>
              </a:rPr>
              <a:t>階段</a:t>
            </a:r>
            <a:r>
              <a:rPr lang="en-US" altLang="zh-TW" dirty="0">
                <a:latin typeface="微軟正黑體" pitchFamily="34" charset="-120"/>
                <a:ea typeface="微軟正黑體" pitchFamily="34" charset="-120"/>
              </a:rPr>
              <a:t>1:</a:t>
            </a:r>
            <a:r>
              <a:rPr lang="zh-TW" altLang="en-US" dirty="0">
                <a:latin typeface="微軟正黑體" pitchFamily="34" charset="-120"/>
                <a:ea typeface="微軟正黑體" pitchFamily="34" charset="-120"/>
              </a:rPr>
              <a:t>正常階段</a:t>
            </a:r>
          </a:p>
          <a:p>
            <a:pPr marL="0" indent="0">
              <a:buNone/>
            </a:pPr>
            <a:r>
              <a:rPr lang="zh-TW" altLang="en-US" dirty="0">
                <a:latin typeface="微軟正黑體" pitchFamily="34" charset="-120"/>
                <a:ea typeface="微軟正黑體" pitchFamily="34" charset="-120"/>
              </a:rPr>
              <a:t>階段</a:t>
            </a:r>
            <a:r>
              <a:rPr lang="en-US" altLang="zh-TW" dirty="0">
                <a:latin typeface="微軟正黑體" pitchFamily="34" charset="-120"/>
                <a:ea typeface="微軟正黑體" pitchFamily="34" charset="-120"/>
              </a:rPr>
              <a:t>2: </a:t>
            </a:r>
            <a:r>
              <a:rPr lang="zh-TW" altLang="en-US" dirty="0">
                <a:latin typeface="微軟正黑體" pitchFamily="34" charset="-120"/>
                <a:ea typeface="微軟正黑體" pitchFamily="34" charset="-120"/>
              </a:rPr>
              <a:t>個案自覺在認知能力上感受到比以前退步，但是其他人並沒有注意到</a:t>
            </a:r>
          </a:p>
          <a:p>
            <a:pPr marL="0" indent="0">
              <a:buNone/>
            </a:pPr>
            <a:r>
              <a:rPr lang="zh-TW" altLang="en-US" dirty="0">
                <a:latin typeface="微軟正黑體" pitchFamily="34" charset="-120"/>
                <a:ea typeface="微軟正黑體" pitchFamily="34" charset="-120"/>
              </a:rPr>
              <a:t>階段</a:t>
            </a:r>
            <a:r>
              <a:rPr lang="en-US" altLang="zh-TW" dirty="0">
                <a:latin typeface="微軟正黑體" pitchFamily="34" charset="-120"/>
                <a:ea typeface="微軟正黑體" pitchFamily="34" charset="-120"/>
              </a:rPr>
              <a:t>3: </a:t>
            </a:r>
            <a:r>
              <a:rPr lang="zh-TW" altLang="en-US" dirty="0">
                <a:latin typeface="微軟正黑體" pitchFamily="34" charset="-120"/>
                <a:ea typeface="微軟正黑體" pitchFamily="34" charset="-120"/>
              </a:rPr>
              <a:t>在從事較為複雜的工作時，明顯出現記憶能力的退步，這些工作在以前是沒有問題的</a:t>
            </a:r>
          </a:p>
        </p:txBody>
      </p:sp>
    </p:spTree>
    <p:extLst>
      <p:ext uri="{BB962C8B-B14F-4D97-AF65-F5344CB8AC3E}">
        <p14:creationId xmlns:p14="http://schemas.microsoft.com/office/powerpoint/2010/main" val="42640220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755576" y="548680"/>
            <a:ext cx="7776864" cy="5976664"/>
          </a:xfrm>
        </p:spPr>
        <p:txBody>
          <a:bodyPr>
            <a:normAutofit fontScale="92500" lnSpcReduction="10000"/>
          </a:bodyPr>
          <a:lstStyle/>
          <a:p>
            <a:pPr marL="0" indent="0">
              <a:buNone/>
            </a:pPr>
            <a:r>
              <a:rPr lang="zh-TW" altLang="en-US" dirty="0">
                <a:latin typeface="微軟正黑體" pitchFamily="34" charset="-120"/>
                <a:ea typeface="微軟正黑體" pitchFamily="34" charset="-120"/>
              </a:rPr>
              <a:t>階段</a:t>
            </a:r>
            <a:r>
              <a:rPr lang="en-US" altLang="zh-TW" dirty="0">
                <a:latin typeface="微軟正黑體" pitchFamily="34" charset="-120"/>
                <a:ea typeface="微軟正黑體" pitchFamily="34" charset="-120"/>
              </a:rPr>
              <a:t>4: </a:t>
            </a:r>
            <a:r>
              <a:rPr lang="zh-TW" altLang="en-US" dirty="0">
                <a:latin typeface="微軟正黑體" pitchFamily="34" charset="-120"/>
                <a:ea typeface="微軟正黑體" pitchFamily="34" charset="-120"/>
              </a:rPr>
              <a:t>此記憶與認知能力的退步已經影響到日常生活的功能，例如：財務的</a:t>
            </a:r>
            <a:r>
              <a:rPr lang="zh-TW" altLang="en-US" dirty="0" smtClean="0">
                <a:latin typeface="微軟正黑體" pitchFamily="34" charset="-120"/>
                <a:ea typeface="微軟正黑體" pitchFamily="34" charset="-120"/>
              </a:rPr>
              <a:t>處理</a:t>
            </a:r>
            <a:endParaRPr lang="en-US" altLang="zh-TW" dirty="0" smtClean="0">
              <a:latin typeface="微軟正黑體" pitchFamily="34" charset="-120"/>
              <a:ea typeface="微軟正黑體" pitchFamily="34" charset="-120"/>
            </a:endParaRPr>
          </a:p>
          <a:p>
            <a:pPr marL="0" indent="0">
              <a:buNone/>
            </a:pPr>
            <a:endParaRPr lang="zh-TW" altLang="en-US" dirty="0">
              <a:latin typeface="微軟正黑體" pitchFamily="34" charset="-120"/>
              <a:ea typeface="微軟正黑體" pitchFamily="34" charset="-120"/>
            </a:endParaRPr>
          </a:p>
          <a:p>
            <a:pPr marL="0" indent="0">
              <a:buNone/>
            </a:pPr>
            <a:r>
              <a:rPr lang="zh-TW" altLang="en-US" dirty="0">
                <a:latin typeface="微軟正黑體" pitchFamily="34" charset="-120"/>
                <a:ea typeface="微軟正黑體" pitchFamily="34" charset="-120"/>
              </a:rPr>
              <a:t>階段</a:t>
            </a:r>
            <a:r>
              <a:rPr lang="en-US" altLang="zh-TW" dirty="0">
                <a:latin typeface="微軟正黑體" pitchFamily="34" charset="-120"/>
                <a:ea typeface="微軟正黑體" pitchFamily="34" charset="-120"/>
              </a:rPr>
              <a:t>5: </a:t>
            </a:r>
            <a:r>
              <a:rPr lang="zh-TW" altLang="en-US" dirty="0">
                <a:latin typeface="微軟正黑體" pitchFamily="34" charset="-120"/>
                <a:ea typeface="微軟正黑體" pitchFamily="34" charset="-120"/>
              </a:rPr>
              <a:t>定義是病人已經無法選擇正確的衣穿著（例如：冬天選短袖穿</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pPr marL="0" indent="0">
              <a:buNone/>
            </a:pPr>
            <a:endParaRPr lang="zh-TW" altLang="en-US" dirty="0">
              <a:latin typeface="微軟正黑體" pitchFamily="34" charset="-120"/>
              <a:ea typeface="微軟正黑體" pitchFamily="34" charset="-120"/>
            </a:endParaRPr>
          </a:p>
          <a:p>
            <a:pPr marL="0" indent="0">
              <a:buNone/>
            </a:pPr>
            <a:r>
              <a:rPr lang="zh-TW" altLang="en-US" dirty="0">
                <a:latin typeface="微軟正黑體" pitchFamily="34" charset="-120"/>
                <a:ea typeface="微軟正黑體" pitchFamily="34" charset="-120"/>
              </a:rPr>
              <a:t>階段</a:t>
            </a:r>
            <a:r>
              <a:rPr lang="en-US" altLang="zh-TW" dirty="0">
                <a:latin typeface="微軟正黑體" pitchFamily="34" charset="-120"/>
                <a:ea typeface="微軟正黑體" pitchFamily="34" charset="-120"/>
              </a:rPr>
              <a:t>6: </a:t>
            </a:r>
            <a:r>
              <a:rPr lang="zh-TW" altLang="en-US" dirty="0">
                <a:latin typeface="微軟正黑體" pitchFamily="34" charset="-120"/>
                <a:ea typeface="微軟正黑體" pitchFamily="34" charset="-120"/>
              </a:rPr>
              <a:t>病人無法自行穿衣，也無法照顧自己的外表儀容整齊，在階段</a:t>
            </a:r>
            <a:r>
              <a:rPr lang="en-US" altLang="zh-TW" dirty="0">
                <a:latin typeface="微軟正黑體" pitchFamily="34" charset="-120"/>
                <a:ea typeface="微軟正黑體" pitchFamily="34" charset="-120"/>
              </a:rPr>
              <a:t>6</a:t>
            </a:r>
            <a:r>
              <a:rPr lang="zh-TW" altLang="en-US" dirty="0">
                <a:latin typeface="微軟正黑體" pitchFamily="34" charset="-120"/>
                <a:ea typeface="微軟正黑體" pitchFamily="34" charset="-120"/>
              </a:rPr>
              <a:t>又依據嚴重程度細分為五個分</a:t>
            </a:r>
            <a:r>
              <a:rPr lang="zh-TW" altLang="en-US" dirty="0" smtClean="0">
                <a:latin typeface="微軟正黑體" pitchFamily="34" charset="-120"/>
                <a:ea typeface="微軟正黑體" pitchFamily="34" charset="-120"/>
              </a:rPr>
              <a:t>階段</a:t>
            </a:r>
            <a:endParaRPr lang="en-US" altLang="zh-TW" dirty="0" smtClean="0">
              <a:latin typeface="微軟正黑體" pitchFamily="34" charset="-120"/>
              <a:ea typeface="微軟正黑體" pitchFamily="34" charset="-120"/>
            </a:endParaRPr>
          </a:p>
          <a:p>
            <a:pPr marL="0" indent="0">
              <a:buNone/>
            </a:pPr>
            <a:endParaRPr lang="zh-TW" altLang="en-US" dirty="0">
              <a:latin typeface="微軟正黑體" pitchFamily="34" charset="-120"/>
              <a:ea typeface="微軟正黑體" pitchFamily="34" charset="-120"/>
            </a:endParaRPr>
          </a:p>
          <a:p>
            <a:pPr marL="0" indent="0">
              <a:buNone/>
            </a:pPr>
            <a:r>
              <a:rPr lang="zh-TW" altLang="en-US" dirty="0">
                <a:solidFill>
                  <a:srgbClr val="C00000"/>
                </a:solidFill>
                <a:latin typeface="微軟正黑體" pitchFamily="34" charset="-120"/>
                <a:ea typeface="微軟正黑體" pitchFamily="34" charset="-120"/>
              </a:rPr>
              <a:t>階段</a:t>
            </a:r>
            <a:r>
              <a:rPr lang="en-US" altLang="zh-TW" dirty="0">
                <a:solidFill>
                  <a:srgbClr val="C00000"/>
                </a:solidFill>
                <a:latin typeface="微軟正黑體" pitchFamily="34" charset="-120"/>
                <a:ea typeface="微軟正黑體" pitchFamily="34" charset="-120"/>
              </a:rPr>
              <a:t>7:</a:t>
            </a:r>
            <a:r>
              <a:rPr lang="en-US" altLang="zh-TW" dirty="0">
                <a:latin typeface="微軟正黑體" pitchFamily="34" charset="-120"/>
                <a:ea typeface="微軟正黑體" pitchFamily="34" charset="-120"/>
              </a:rPr>
              <a:t> </a:t>
            </a:r>
            <a:r>
              <a:rPr lang="zh-TW" altLang="en-US" dirty="0">
                <a:latin typeface="微軟正黑體" pitchFamily="34" charset="-120"/>
                <a:ea typeface="微軟正黑體" pitchFamily="34" charset="-120"/>
              </a:rPr>
              <a:t>病人</a:t>
            </a:r>
            <a:r>
              <a:rPr lang="zh-TW" altLang="en-US" dirty="0">
                <a:solidFill>
                  <a:srgbClr val="C00000"/>
                </a:solidFill>
                <a:latin typeface="微軟正黑體" pitchFamily="34" charset="-120"/>
                <a:ea typeface="微軟正黑體" pitchFamily="34" charset="-120"/>
              </a:rPr>
              <a:t>喪失運動與說話的能力</a:t>
            </a:r>
            <a:r>
              <a:rPr lang="zh-TW" altLang="en-US" dirty="0">
                <a:latin typeface="微軟正黑體" pitchFamily="34" charset="-120"/>
                <a:ea typeface="微軟正黑體" pitchFamily="34" charset="-120"/>
              </a:rPr>
              <a:t>，並依據其嚴重程度分為六個分階段</a:t>
            </a:r>
          </a:p>
        </p:txBody>
      </p:sp>
    </p:spTree>
    <p:extLst>
      <p:ext uri="{BB962C8B-B14F-4D97-AF65-F5344CB8AC3E}">
        <p14:creationId xmlns:p14="http://schemas.microsoft.com/office/powerpoint/2010/main" val="31784164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3600" b="1" dirty="0" smtClean="0">
                <a:latin typeface="微軟正黑體" pitchFamily="34" charset="-120"/>
                <a:ea typeface="微軟正黑體" pitchFamily="34" charset="-120"/>
              </a:rPr>
              <a:t>第五款</a:t>
            </a:r>
            <a:r>
              <a:rPr lang="zh-TW" altLang="en-US" sz="3600" b="1" dirty="0">
                <a:latin typeface="微軟正黑體" pitchFamily="34" charset="-120"/>
                <a:ea typeface="微軟正黑體" pitchFamily="34" charset="-120"/>
              </a:rPr>
              <a:t>政府</a:t>
            </a:r>
            <a:r>
              <a:rPr lang="zh-TW" altLang="en-US" sz="3600" b="1" dirty="0" smtClean="0">
                <a:latin typeface="微軟正黑體" pitchFamily="34" charset="-120"/>
                <a:ea typeface="微軟正黑體" pitchFamily="34" charset="-120"/>
              </a:rPr>
              <a:t>公告疾病</a:t>
            </a:r>
            <a:r>
              <a:rPr lang="en-US" altLang="zh-TW" sz="3600" b="1" dirty="0" smtClean="0">
                <a:latin typeface="微軟正黑體" pitchFamily="34" charset="-120"/>
                <a:ea typeface="微軟正黑體" pitchFamily="34" charset="-120"/>
              </a:rPr>
              <a:t/>
            </a:r>
            <a:br>
              <a:rPr lang="en-US" altLang="zh-TW" sz="3600" b="1" dirty="0" smtClean="0">
                <a:latin typeface="微軟正黑體" pitchFamily="34" charset="-120"/>
                <a:ea typeface="微軟正黑體" pitchFamily="34" charset="-120"/>
              </a:rPr>
            </a:br>
            <a:r>
              <a:rPr lang="zh-TW" altLang="en-US" sz="3600" b="1" dirty="0" smtClean="0">
                <a:latin typeface="微軟正黑體" pitchFamily="34" charset="-120"/>
                <a:ea typeface="微軟正黑體" pitchFamily="34" charset="-120"/>
              </a:rPr>
              <a:t>三要件之</a:t>
            </a:r>
            <a:r>
              <a:rPr lang="zh-TW" altLang="en-US" sz="3600" b="1" dirty="0">
                <a:latin typeface="微軟正黑體" pitchFamily="34" charset="-120"/>
                <a:ea typeface="微軟正黑體" pitchFamily="34" charset="-120"/>
              </a:rPr>
              <a:t>判定</a:t>
            </a:r>
            <a:r>
              <a:rPr lang="zh-TW" altLang="en-US" sz="3600" b="1" dirty="0" smtClean="0">
                <a:latin typeface="微軟正黑體" pitchFamily="34" charset="-120"/>
                <a:ea typeface="微軟正黑體" pitchFamily="34" charset="-120"/>
              </a:rPr>
              <a:t>標準</a:t>
            </a:r>
            <a:endParaRPr lang="zh-TW" altLang="en-US" sz="3600" b="1" dirty="0">
              <a:latin typeface="微軟正黑體" pitchFamily="34" charset="-120"/>
              <a:ea typeface="微軟正黑體" pitchFamily="34" charset="-120"/>
            </a:endParaRPr>
          </a:p>
        </p:txBody>
      </p:sp>
      <p:sp>
        <p:nvSpPr>
          <p:cNvPr id="3" name="內容版面配置區 2"/>
          <p:cNvSpPr>
            <a:spLocks noGrp="1"/>
          </p:cNvSpPr>
          <p:nvPr>
            <p:ph idx="1"/>
          </p:nvPr>
        </p:nvSpPr>
        <p:spPr/>
        <p:txBody>
          <a:bodyPr>
            <a:noAutofit/>
          </a:bodyPr>
          <a:lstStyle/>
          <a:p>
            <a:r>
              <a:rPr lang="zh-TW" altLang="en-US" dirty="0">
                <a:latin typeface="微軟正黑體" pitchFamily="34" charset="-120"/>
                <a:ea typeface="微軟正黑體" pitchFamily="34" charset="-120"/>
              </a:rPr>
              <a:t>本法第十四條第一項第五</a:t>
            </a:r>
            <a:r>
              <a:rPr lang="zh-TW" altLang="en-US" dirty="0" smtClean="0">
                <a:latin typeface="微軟正黑體" pitchFamily="34" charset="-120"/>
                <a:ea typeface="微軟正黑體" pitchFamily="34" charset="-120"/>
              </a:rPr>
              <a:t>款所</a:t>
            </a:r>
            <a:r>
              <a:rPr lang="zh-TW" altLang="en-US" dirty="0">
                <a:latin typeface="微軟正黑體" pitchFamily="34" charset="-120"/>
                <a:ea typeface="微軟正黑體" pitchFamily="34" charset="-120"/>
              </a:rPr>
              <a:t>稱</a:t>
            </a:r>
            <a:r>
              <a:rPr lang="zh-TW" altLang="en-US" dirty="0">
                <a:solidFill>
                  <a:srgbClr val="C00000"/>
                </a:solidFill>
                <a:latin typeface="微軟正黑體" pitchFamily="34" charset="-120"/>
                <a:ea typeface="微軟正黑體" pitchFamily="34" charset="-120"/>
              </a:rPr>
              <a:t>其他經中央主管機關公告</a:t>
            </a:r>
            <a:r>
              <a:rPr lang="zh-TW" altLang="en-US" dirty="0" smtClean="0">
                <a:latin typeface="微軟正黑體" pitchFamily="34" charset="-120"/>
                <a:ea typeface="微軟正黑體" pitchFamily="34" charset="-120"/>
              </a:rPr>
              <a:t>之病人</a:t>
            </a:r>
            <a:r>
              <a:rPr lang="zh-TW" altLang="en-US" dirty="0">
                <a:latin typeface="微軟正黑體" pitchFamily="34" charset="-120"/>
                <a:ea typeface="微軟正黑體" pitchFamily="34" charset="-120"/>
              </a:rPr>
              <a:t>疾病狀況或</a:t>
            </a:r>
            <a:r>
              <a:rPr lang="zh-TW" altLang="en-US" dirty="0">
                <a:solidFill>
                  <a:srgbClr val="0070C0"/>
                </a:solidFill>
                <a:latin typeface="微軟正黑體" pitchFamily="34" charset="-120"/>
                <a:ea typeface="微軟正黑體" pitchFamily="34" charset="-120"/>
              </a:rPr>
              <a:t>痛苦難以忍受</a:t>
            </a:r>
            <a:r>
              <a:rPr lang="zh-TW" altLang="en-US" dirty="0">
                <a:latin typeface="微軟正黑體" pitchFamily="34" charset="-120"/>
                <a:ea typeface="微軟正黑體" pitchFamily="34" charset="-120"/>
              </a:rPr>
              <a:t>、</a:t>
            </a:r>
            <a:r>
              <a:rPr lang="zh-TW" altLang="en-US" dirty="0" smtClean="0">
                <a:solidFill>
                  <a:srgbClr val="0070C0"/>
                </a:solidFill>
                <a:latin typeface="微軟正黑體" pitchFamily="34" charset="-120"/>
                <a:ea typeface="微軟正黑體" pitchFamily="34" charset="-120"/>
              </a:rPr>
              <a:t>疾病</a:t>
            </a:r>
            <a:r>
              <a:rPr lang="zh-TW" altLang="en-US" dirty="0">
                <a:solidFill>
                  <a:srgbClr val="0070C0"/>
                </a:solidFill>
                <a:latin typeface="微軟正黑體" pitchFamily="34" charset="-120"/>
                <a:ea typeface="微軟正黑體" pitchFamily="34" charset="-120"/>
              </a:rPr>
              <a:t>無法治癒</a:t>
            </a:r>
            <a:r>
              <a:rPr lang="zh-TW" altLang="en-US" dirty="0">
                <a:latin typeface="微軟正黑體" pitchFamily="34" charset="-120"/>
                <a:ea typeface="微軟正黑體" pitchFamily="34" charset="-120"/>
              </a:rPr>
              <a:t>且依當時醫療水準</a:t>
            </a:r>
            <a:r>
              <a:rPr lang="zh-TW" altLang="en-US" dirty="0" smtClean="0">
                <a:solidFill>
                  <a:srgbClr val="0070C0"/>
                </a:solidFill>
                <a:latin typeface="微軟正黑體" pitchFamily="34" charset="-120"/>
                <a:ea typeface="微軟正黑體" pitchFamily="34" charset="-120"/>
              </a:rPr>
              <a:t>無其他</a:t>
            </a:r>
            <a:r>
              <a:rPr lang="zh-TW" altLang="en-US" dirty="0">
                <a:solidFill>
                  <a:srgbClr val="0070C0"/>
                </a:solidFill>
                <a:latin typeface="微軟正黑體" pitchFamily="34" charset="-120"/>
                <a:ea typeface="微軟正黑體" pitchFamily="34" charset="-120"/>
              </a:rPr>
              <a:t>合適解決方法</a:t>
            </a:r>
            <a:r>
              <a:rPr lang="zh-TW" altLang="en-US" dirty="0">
                <a:latin typeface="微軟正黑體" pitchFamily="34" charset="-120"/>
                <a:ea typeface="微軟正黑體" pitchFamily="34" charset="-120"/>
              </a:rPr>
              <a:t>之</a:t>
            </a:r>
            <a:r>
              <a:rPr lang="zh-TW" altLang="en-US" dirty="0" smtClean="0">
                <a:latin typeface="微軟正黑體" pitchFamily="34" charset="-120"/>
                <a:ea typeface="微軟正黑體" pitchFamily="34" charset="-120"/>
              </a:rPr>
              <a:t>情形</a:t>
            </a:r>
            <a:endParaRPr lang="zh-TW" altLang="en-US" dirty="0">
              <a:latin typeface="微軟正黑體" pitchFamily="34" charset="-120"/>
              <a:ea typeface="微軟正黑體" pitchFamily="34" charset="-120"/>
            </a:endParaRPr>
          </a:p>
        </p:txBody>
      </p:sp>
      <p:sp>
        <p:nvSpPr>
          <p:cNvPr id="4" name="圓角矩形 3"/>
          <p:cNvSpPr/>
          <p:nvPr/>
        </p:nvSpPr>
        <p:spPr>
          <a:xfrm>
            <a:off x="589717" y="4067561"/>
            <a:ext cx="7895653" cy="2313767"/>
          </a:xfrm>
          <a:prstGeom prst="roundRect">
            <a:avLst>
              <a:gd name="adj" fmla="val 4745"/>
            </a:avLst>
          </a:prstGeom>
          <a:noFill/>
          <a:ln>
            <a:solidFill>
              <a:srgbClr val="A4B4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zh-TW" altLang="en-US" sz="1662">
              <a:solidFill>
                <a:prstClr val="white"/>
              </a:solidFill>
            </a:endParaRPr>
          </a:p>
        </p:txBody>
      </p:sp>
      <p:sp>
        <p:nvSpPr>
          <p:cNvPr id="5" name="內容版面配置區 3">
            <a:extLst>
              <a:ext uri="{FF2B5EF4-FFF2-40B4-BE49-F238E27FC236}">
                <a16:creationId xmlns:a16="http://schemas.microsoft.com/office/drawing/2014/main" xmlns="" id="{72230120-65A2-4C68-AE00-605970695B2A}"/>
              </a:ext>
            </a:extLst>
          </p:cNvPr>
          <p:cNvSpPr txBox="1">
            <a:spLocks/>
          </p:cNvSpPr>
          <p:nvPr/>
        </p:nvSpPr>
        <p:spPr>
          <a:xfrm>
            <a:off x="615878" y="4149080"/>
            <a:ext cx="7843333" cy="2160240"/>
          </a:xfrm>
          <a:prstGeom prst="rect">
            <a:avLst/>
          </a:prstGeom>
        </p:spPr>
        <p:txBody>
          <a:bodyPr vert="horz" lIns="91440" tIns="45720" rIns="91440" bIns="45720" rtlCol="0" anchor="ctr">
            <a:normAutofit fontScale="70000" lnSpcReduction="20000"/>
          </a:bodyPr>
          <a:lstStyle>
            <a:defPPr>
              <a:defRPr lang="zh-TW"/>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ts val="1108"/>
              </a:spcBef>
            </a:pPr>
            <a:endParaRPr lang="en-US" altLang="zh-TW" sz="3200" b="1" dirty="0" smtClean="0">
              <a:solidFill>
                <a:srgbClr val="2A2A7E"/>
              </a:solidFill>
              <a:latin typeface="微軟正黑體" panose="020B0604030504040204" pitchFamily="34" charset="-120"/>
              <a:ea typeface="微軟正黑體" panose="020B0604030504040204" pitchFamily="34" charset="-120"/>
            </a:endParaRPr>
          </a:p>
          <a:p>
            <a:pPr>
              <a:lnSpc>
                <a:spcPct val="120000"/>
              </a:lnSpc>
              <a:spcBef>
                <a:spcPts val="1108"/>
              </a:spcBef>
            </a:pPr>
            <a:r>
              <a:rPr lang="zh-TW" altLang="zh-TW" sz="3200" b="1" dirty="0" smtClean="0">
                <a:solidFill>
                  <a:srgbClr val="2A2A7E"/>
                </a:solidFill>
                <a:latin typeface="微軟正黑體" panose="020B0604030504040204" pitchFamily="34" charset="-120"/>
                <a:ea typeface="微軟正黑體" panose="020B0604030504040204" pitchFamily="34" charset="-120"/>
              </a:rPr>
              <a:t>第十四條</a:t>
            </a:r>
            <a:r>
              <a:rPr lang="en-US" altLang="zh-TW" sz="3200" b="1" dirty="0" smtClean="0">
                <a:solidFill>
                  <a:srgbClr val="2A2A7E"/>
                </a:solidFill>
                <a:latin typeface="微軟正黑體" panose="020B0604030504040204" pitchFamily="34" charset="-120"/>
                <a:ea typeface="微軟正黑體" panose="020B0604030504040204" pitchFamily="34" charset="-120"/>
              </a:rPr>
              <a:t>  </a:t>
            </a:r>
            <a:r>
              <a:rPr lang="zh-TW" altLang="zh-TW" sz="3200" dirty="0" smtClean="0">
                <a:solidFill>
                  <a:srgbClr val="2A2A7E"/>
                </a:solidFill>
                <a:latin typeface="微軟正黑體" panose="020B0604030504040204" pitchFamily="34" charset="-120"/>
                <a:ea typeface="微軟正黑體" panose="020B0604030504040204" pitchFamily="34" charset="-120"/>
              </a:rPr>
              <a:t>本法第十四條第一項第五款所定情形，由中央主管機關召開會議後公告</a:t>
            </a:r>
            <a:r>
              <a:rPr lang="zh-TW" altLang="en-US" sz="3200" dirty="0" smtClean="0">
                <a:solidFill>
                  <a:srgbClr val="2A2A7E"/>
                </a:solidFill>
                <a:latin typeface="微軟正黑體" panose="020B0604030504040204" pitchFamily="34" charset="-120"/>
                <a:ea typeface="微軟正黑體" panose="020B0604030504040204" pitchFamily="34" charset="-120"/>
              </a:rPr>
              <a:t>之。</a:t>
            </a:r>
            <a:endParaRPr lang="en-US" altLang="zh-TW" sz="3200" dirty="0" smtClean="0">
              <a:solidFill>
                <a:srgbClr val="2A2A7E"/>
              </a:solidFill>
              <a:latin typeface="微軟正黑體" panose="020B0604030504040204" pitchFamily="34" charset="-120"/>
              <a:ea typeface="微軟正黑體" panose="020B0604030504040204" pitchFamily="34" charset="-120"/>
            </a:endParaRPr>
          </a:p>
          <a:p>
            <a:pPr>
              <a:lnSpc>
                <a:spcPct val="120000"/>
              </a:lnSpc>
              <a:spcBef>
                <a:spcPts val="1108"/>
              </a:spcBef>
            </a:pPr>
            <a:r>
              <a:rPr lang="zh-TW" altLang="en-US" sz="3200" dirty="0" smtClean="0">
                <a:solidFill>
                  <a:srgbClr val="2A2A7E"/>
                </a:solidFill>
                <a:latin typeface="微軟正黑體" panose="020B0604030504040204" pitchFamily="34" charset="-120"/>
                <a:ea typeface="微軟正黑體" panose="020B0604030504040204" pitchFamily="34" charset="-120"/>
              </a:rPr>
              <a:t>前項</a:t>
            </a:r>
            <a:r>
              <a:rPr lang="zh-TW" altLang="zh-TW" sz="3200" dirty="0" smtClean="0">
                <a:solidFill>
                  <a:srgbClr val="2A2A7E"/>
                </a:solidFill>
                <a:latin typeface="微軟正黑體" panose="020B0604030504040204" pitchFamily="34" charset="-120"/>
                <a:ea typeface="微軟正黑體" panose="020B0604030504040204" pitchFamily="34" charset="-120"/>
              </a:rPr>
              <a:t>會議前，</a:t>
            </a:r>
            <a:r>
              <a:rPr lang="zh-TW" altLang="zh-TW" sz="3200" dirty="0" smtClean="0">
                <a:solidFill>
                  <a:srgbClr val="C00000"/>
                </a:solidFill>
                <a:latin typeface="微軟正黑體" panose="020B0604030504040204" pitchFamily="34" charset="-120"/>
                <a:ea typeface="微軟正黑體" panose="020B0604030504040204" pitchFamily="34" charset="-120"/>
              </a:rPr>
              <a:t>病人、關係人、病友團體、醫療機構、醫學專業團體</a:t>
            </a:r>
            <a:r>
              <a:rPr lang="zh-TW" altLang="zh-TW" sz="3200" dirty="0" smtClean="0">
                <a:solidFill>
                  <a:srgbClr val="2A2A7E"/>
                </a:solidFill>
                <a:latin typeface="微軟正黑體" panose="020B0604030504040204" pitchFamily="34" charset="-120"/>
                <a:ea typeface="微軟正黑體" panose="020B0604030504040204" pitchFamily="34" charset="-120"/>
              </a:rPr>
              <a:t>得檢具相關文件、資料，向中央主管機關提出建議。</a:t>
            </a:r>
            <a:endParaRPr lang="en-US" altLang="zh-TW" sz="3200" dirty="0">
              <a:solidFill>
                <a:srgbClr val="2A2A7E"/>
              </a:solidFill>
              <a:latin typeface="微軟正黑體" panose="020B0604030504040204" pitchFamily="34" charset="-120"/>
              <a:ea typeface="微軟正黑體" panose="020B0604030504040204" pitchFamily="34" charset="-120"/>
            </a:endParaRPr>
          </a:p>
        </p:txBody>
      </p:sp>
      <p:grpSp>
        <p:nvGrpSpPr>
          <p:cNvPr id="6" name="群組 5"/>
          <p:cNvGrpSpPr/>
          <p:nvPr/>
        </p:nvGrpSpPr>
        <p:grpSpPr>
          <a:xfrm>
            <a:off x="827584" y="3744395"/>
            <a:ext cx="2564444" cy="646331"/>
            <a:chOff x="498736" y="2744339"/>
            <a:chExt cx="2069991" cy="700191"/>
          </a:xfrm>
          <a:solidFill>
            <a:schemeClr val="bg1"/>
          </a:solidFill>
        </p:grpSpPr>
        <p:sp>
          <p:nvSpPr>
            <p:cNvPr id="7" name="文字方塊 6">
              <a:extLst>
                <a:ext uri="{FF2B5EF4-FFF2-40B4-BE49-F238E27FC236}">
                  <a16:creationId xmlns:a16="http://schemas.microsoft.com/office/drawing/2014/main" xmlns="" id="{4DC8A95D-AD1C-4830-A324-CD3B8094958C}"/>
                </a:ext>
              </a:extLst>
            </p:cNvPr>
            <p:cNvSpPr txBox="1"/>
            <p:nvPr/>
          </p:nvSpPr>
          <p:spPr>
            <a:xfrm>
              <a:off x="912543" y="2744339"/>
              <a:ext cx="1656184" cy="700191"/>
            </a:xfrm>
            <a:prstGeom prst="rect">
              <a:avLst/>
            </a:prstGeom>
            <a:grpFill/>
          </p:spPr>
          <p:txBody>
            <a:bodyPr wrap="square" rtlCol="0">
              <a:spAutoFit/>
            </a:bodyPr>
            <a:lstStyle/>
            <a:p>
              <a:pPr latinLnBrk="1"/>
              <a:r>
                <a:rPr lang="zh-TW" altLang="en-US" sz="3600" b="1" dirty="0">
                  <a:solidFill>
                    <a:srgbClr val="532476"/>
                  </a:solidFill>
                  <a:latin typeface="微軟正黑體" panose="020B0604030504040204" pitchFamily="34" charset="-120"/>
                  <a:ea typeface="微軟正黑體" panose="020B0604030504040204" pitchFamily="34" charset="-120"/>
                </a:rPr>
                <a:t>施行細則</a:t>
              </a:r>
            </a:p>
          </p:txBody>
        </p:sp>
        <p:pic>
          <p:nvPicPr>
            <p:cNvPr id="8" name="圖片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736" y="2799022"/>
              <a:ext cx="460449" cy="545999"/>
            </a:xfrm>
            <a:prstGeom prst="rect">
              <a:avLst/>
            </a:prstGeom>
            <a:grpFill/>
          </p:spPr>
        </p:pic>
      </p:grpSp>
      <p:sp>
        <p:nvSpPr>
          <p:cNvPr id="9" name="文字方塊 8">
            <a:extLst>
              <a:ext uri="{FF2B5EF4-FFF2-40B4-BE49-F238E27FC236}">
                <a16:creationId xmlns:a16="http://schemas.microsoft.com/office/drawing/2014/main" xmlns="" id="{3A3DBB90-F6AE-4AEA-87E0-A0A6C9269172}"/>
              </a:ext>
            </a:extLst>
          </p:cNvPr>
          <p:cNvSpPr txBox="1"/>
          <p:nvPr/>
        </p:nvSpPr>
        <p:spPr>
          <a:xfrm>
            <a:off x="5559544" y="4081481"/>
            <a:ext cx="2743059" cy="603691"/>
          </a:xfrm>
          <a:prstGeom prst="rect">
            <a:avLst/>
          </a:prstGeom>
          <a:noFill/>
        </p:spPr>
        <p:txBody>
          <a:bodyPr wrap="none" rtlCol="0">
            <a:spAutoFit/>
          </a:bodyPr>
          <a:lstStyle>
            <a:defPPr>
              <a:defRPr lang="ko-KR"/>
            </a:defPPr>
            <a:lvl1pPr>
              <a:defRPr kumimoji="1" sz="3600" b="1">
                <a:solidFill>
                  <a:srgbClr val="298758"/>
                </a:solidFill>
                <a:latin typeface="微軟正黑體" panose="020B0604030504040204" pitchFamily="34" charset="-120"/>
                <a:ea typeface="微軟正黑體" panose="020B0604030504040204" pitchFamily="34" charset="-120"/>
              </a:defRPr>
            </a:lvl1pPr>
          </a:lstStyle>
          <a:p>
            <a:pPr latinLnBrk="1"/>
            <a:r>
              <a:rPr lang="zh-TW" altLang="en-US" sz="3323" dirty="0"/>
              <a:t>其他公告疾病</a:t>
            </a:r>
          </a:p>
        </p:txBody>
      </p:sp>
    </p:spTree>
    <p:extLst>
      <p:ext uri="{BB962C8B-B14F-4D97-AF65-F5344CB8AC3E}">
        <p14:creationId xmlns:p14="http://schemas.microsoft.com/office/powerpoint/2010/main" val="23625075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sz="half" idx="1"/>
          </p:nvPr>
        </p:nvSpPr>
        <p:spPr>
          <a:xfrm>
            <a:off x="358588" y="1703293"/>
            <a:ext cx="4289611" cy="4364832"/>
          </a:xfrm>
        </p:spPr>
        <p:txBody>
          <a:bodyPr/>
          <a:lstStyle/>
          <a:p>
            <a:pPr marL="0" indent="0">
              <a:spcBef>
                <a:spcPts val="600"/>
              </a:spcBef>
              <a:buNone/>
              <a:defRPr/>
            </a:pPr>
            <a:r>
              <a:rPr lang="en-US" altLang="zh-TW" sz="3200" dirty="0" smtClean="0">
                <a:solidFill>
                  <a:srgbClr val="800000"/>
                </a:solidFill>
                <a:latin typeface="微軟正黑體" charset="0"/>
                <a:ea typeface="微軟正黑體" charset="0"/>
                <a:cs typeface="微軟正黑體" charset="0"/>
              </a:rPr>
              <a:t>   </a:t>
            </a:r>
            <a:r>
              <a:rPr lang="zh-TW" altLang="en-US" sz="3200" b="1" dirty="0" smtClean="0">
                <a:solidFill>
                  <a:srgbClr val="800000"/>
                </a:solidFill>
                <a:latin typeface="微軟正黑體" charset="0"/>
                <a:ea typeface="微軟正黑體" charset="0"/>
                <a:cs typeface="微軟正黑體" charset="0"/>
              </a:rPr>
              <a:t>維生醫療抉擇</a:t>
            </a:r>
            <a:endParaRPr lang="en-US" altLang="zh-TW" sz="3200" b="1" dirty="0" smtClean="0">
              <a:solidFill>
                <a:srgbClr val="800000"/>
              </a:solidFill>
              <a:latin typeface="微軟正黑體" charset="0"/>
              <a:ea typeface="微軟正黑體" charset="0"/>
              <a:cs typeface="微軟正黑體" charset="0"/>
            </a:endParaRPr>
          </a:p>
          <a:p>
            <a:pPr marL="126000" indent="-126000">
              <a:spcBef>
                <a:spcPts val="600"/>
              </a:spcBef>
              <a:defRPr/>
            </a:pPr>
            <a:r>
              <a:rPr lang="zh-TW" altLang="en-US" sz="3200" u="sng" dirty="0" smtClean="0">
                <a:latin typeface="微軟正黑體" charset="0"/>
                <a:ea typeface="微軟正黑體" charset="0"/>
                <a:cs typeface="微軟正黑體" charset="0"/>
              </a:rPr>
              <a:t>心肺復甦術</a:t>
            </a:r>
            <a:r>
              <a:rPr lang="zh-TW" altLang="en-US" sz="3200" dirty="0">
                <a:latin typeface="微軟正黑體" charset="0"/>
                <a:ea typeface="微軟正黑體" charset="0"/>
                <a:cs typeface="微軟正黑體" charset="0"/>
              </a:rPr>
              <a:t>：</a:t>
            </a:r>
            <a:r>
              <a:rPr lang="zh-TW" altLang="en-US" sz="2400" b="0" dirty="0">
                <a:effectLst/>
                <a:latin typeface="微軟正黑體" charset="0"/>
                <a:ea typeface="微軟正黑體" charset="0"/>
                <a:cs typeface="微軟正黑體" charset="0"/>
              </a:rPr>
              <a:t>指對</a:t>
            </a:r>
            <a:r>
              <a:rPr lang="zh-TW" altLang="en-US" sz="2400" b="0" dirty="0" smtClean="0">
                <a:effectLst/>
                <a:latin typeface="微軟正黑體" charset="0"/>
                <a:ea typeface="微軟正黑體" charset="0"/>
                <a:cs typeface="微軟正黑體" charset="0"/>
              </a:rPr>
              <a:t>臨終、瀕死或無生命徵象之病</a:t>
            </a:r>
            <a:r>
              <a:rPr lang="en-US" altLang="zh-TW" sz="2400" b="0" dirty="0" smtClean="0">
                <a:effectLst/>
                <a:latin typeface="微軟正黑體" charset="0"/>
                <a:ea typeface="微軟正黑體" charset="0"/>
                <a:cs typeface="微軟正黑體" charset="0"/>
              </a:rPr>
              <a:t> </a:t>
            </a:r>
            <a:r>
              <a:rPr lang="zh-TW" altLang="en-US" sz="2400" b="0" dirty="0" smtClean="0">
                <a:effectLst/>
                <a:latin typeface="微軟正黑體" charset="0"/>
                <a:ea typeface="微軟正黑體" charset="0"/>
                <a:cs typeface="微軟正黑體" charset="0"/>
              </a:rPr>
              <a:t>人</a:t>
            </a:r>
            <a:r>
              <a:rPr lang="zh-TW" altLang="en-US" sz="2400" b="0" dirty="0">
                <a:effectLst/>
                <a:latin typeface="微軟正黑體" charset="0"/>
                <a:ea typeface="微軟正黑體" charset="0"/>
                <a:cs typeface="微軟正黑體" charset="0"/>
              </a:rPr>
              <a:t>，</a:t>
            </a:r>
            <a:r>
              <a:rPr lang="zh-TW" altLang="en-US" sz="2400" b="0" dirty="0" smtClean="0">
                <a:effectLst/>
                <a:latin typeface="微軟正黑體" charset="0"/>
                <a:ea typeface="微軟正黑體" charset="0"/>
                <a:cs typeface="微軟正黑體" charset="0"/>
              </a:rPr>
              <a:t>施予氣管內插管</a:t>
            </a:r>
            <a:r>
              <a:rPr lang="en-US" altLang="zh-TW" sz="2400" b="0" dirty="0" smtClean="0">
                <a:effectLst/>
                <a:latin typeface="微軟正黑體" charset="0"/>
                <a:ea typeface="微軟正黑體" charset="0"/>
                <a:cs typeface="微軟正黑體" charset="0"/>
              </a:rPr>
              <a:t>…</a:t>
            </a:r>
            <a:r>
              <a:rPr lang="en-US" altLang="zh-TW" sz="2400" b="0" dirty="0">
                <a:effectLst/>
                <a:latin typeface="微軟正黑體" charset="0"/>
                <a:ea typeface="微軟正黑體" charset="0"/>
                <a:cs typeface="微軟正黑體" charset="0"/>
              </a:rPr>
              <a:t>…</a:t>
            </a:r>
            <a:r>
              <a:rPr lang="zh-TW" altLang="zh-TW" sz="2400" b="0" dirty="0">
                <a:effectLst/>
                <a:latin typeface="微軟正黑體" charset="0"/>
                <a:ea typeface="微軟正黑體" charset="0"/>
                <a:cs typeface="微軟正黑體" charset="0"/>
              </a:rPr>
              <a:t>等標準急救程序或其他緊急救治</a:t>
            </a:r>
            <a:r>
              <a:rPr lang="zh-TW" altLang="zh-TW" sz="2400" b="0" dirty="0" smtClean="0">
                <a:effectLst/>
                <a:latin typeface="微軟正黑體" charset="0"/>
                <a:ea typeface="微軟正黑體" charset="0"/>
                <a:cs typeface="微軟正黑體" charset="0"/>
              </a:rPr>
              <a:t>行為</a:t>
            </a:r>
            <a:endParaRPr lang="en-US" altLang="zh-TW" sz="2400" b="0" dirty="0">
              <a:effectLst/>
              <a:latin typeface="微軟正黑體" charset="0"/>
              <a:ea typeface="微軟正黑體" charset="0"/>
              <a:cs typeface="微軟正黑體" charset="0"/>
            </a:endParaRPr>
          </a:p>
          <a:p>
            <a:pPr marL="126000" indent="-126000">
              <a:spcBef>
                <a:spcPts val="600"/>
              </a:spcBef>
            </a:pPr>
            <a:r>
              <a:rPr lang="zh-TW" altLang="zh-TW" sz="3200" u="sng" dirty="0" smtClean="0">
                <a:latin typeface="微軟正黑體" charset="0"/>
                <a:ea typeface="微軟正黑體" charset="0"/>
                <a:cs typeface="微軟正黑體" charset="0"/>
              </a:rPr>
              <a:t>維生醫療</a:t>
            </a:r>
            <a:r>
              <a:rPr lang="zh-TW" altLang="zh-TW" sz="3200" dirty="0">
                <a:latin typeface="微軟正黑體" charset="0"/>
                <a:ea typeface="微軟正黑體" charset="0"/>
                <a:cs typeface="微軟正黑體" charset="0"/>
              </a:rPr>
              <a:t>：</a:t>
            </a:r>
            <a:r>
              <a:rPr lang="zh-TW" altLang="zh-TW" sz="2800" dirty="0">
                <a:latin typeface="微軟正黑體" charset="0"/>
                <a:ea typeface="微軟正黑體" charset="0"/>
                <a:cs typeface="微軟正黑體" charset="0"/>
              </a:rPr>
              <a:t>指用以維持末期病人</a:t>
            </a:r>
            <a:r>
              <a:rPr lang="zh-TW" altLang="zh-TW" sz="2800" dirty="0">
                <a:effectLst>
                  <a:glow rad="101600">
                    <a:srgbClr val="FFFF00">
                      <a:alpha val="75000"/>
                    </a:srgbClr>
                  </a:glow>
                  <a:outerShdw blurRad="50800" dist="38100" dir="2700000" algn="tl" rotWithShape="0">
                    <a:prstClr val="black">
                      <a:alpha val="40000"/>
                    </a:prstClr>
                  </a:outerShdw>
                </a:effectLst>
                <a:latin typeface="微軟正黑體" charset="0"/>
                <a:ea typeface="微軟正黑體" charset="0"/>
                <a:cs typeface="微軟正黑體" charset="0"/>
              </a:rPr>
              <a:t>生命徵象</a:t>
            </a:r>
            <a:r>
              <a:rPr lang="zh-TW" altLang="zh-TW" sz="2800" dirty="0">
                <a:latin typeface="微軟正黑體" charset="0"/>
                <a:ea typeface="微軟正黑體" charset="0"/>
                <a:cs typeface="微軟正黑體" charset="0"/>
              </a:rPr>
              <a:t>，但</a:t>
            </a:r>
            <a:r>
              <a:rPr lang="zh-TW" altLang="zh-TW" sz="2800" dirty="0">
                <a:effectLst>
                  <a:outerShdw blurRad="50800" dist="38100" dir="2700000" algn="tl" rotWithShape="0">
                    <a:srgbClr val="000000">
                      <a:alpha val="43000"/>
                    </a:srgbClr>
                  </a:outerShdw>
                </a:effectLst>
                <a:latin typeface="微軟正黑體" charset="0"/>
                <a:ea typeface="微軟正黑體" charset="0"/>
                <a:cs typeface="微軟正黑體" charset="0"/>
              </a:rPr>
              <a:t>無治癒效果</a:t>
            </a:r>
            <a:r>
              <a:rPr lang="zh-TW" altLang="zh-TW" sz="2800" dirty="0">
                <a:latin typeface="微軟正黑體" charset="0"/>
                <a:ea typeface="微軟正黑體" charset="0"/>
                <a:cs typeface="微軟正黑體" charset="0"/>
              </a:rPr>
              <a:t>，而只能</a:t>
            </a:r>
            <a:r>
              <a:rPr lang="zh-TW" altLang="zh-TW" sz="3200" dirty="0" smtClean="0">
                <a:solidFill>
                  <a:srgbClr val="800000"/>
                </a:solidFill>
                <a:effectLst>
                  <a:glow rad="101600">
                    <a:srgbClr val="FFFF00">
                      <a:alpha val="75000"/>
                    </a:srgbClr>
                  </a:glow>
                  <a:outerShdw blurRad="50800" dist="38100" dir="2700000" algn="tl" rotWithShape="0">
                    <a:prstClr val="black">
                      <a:alpha val="40000"/>
                    </a:prstClr>
                  </a:outerShdw>
                </a:effectLst>
                <a:latin typeface="微軟正黑體" charset="0"/>
                <a:ea typeface="微軟正黑體" charset="0"/>
                <a:cs typeface="微軟正黑體" charset="0"/>
              </a:rPr>
              <a:t>延長</a:t>
            </a:r>
            <a:r>
              <a:rPr lang="en-US" altLang="zh-TW" sz="3200" dirty="0" smtClean="0">
                <a:solidFill>
                  <a:srgbClr val="800000"/>
                </a:solidFill>
                <a:effectLst>
                  <a:glow rad="101600">
                    <a:srgbClr val="FFFF00">
                      <a:alpha val="75000"/>
                    </a:srgbClr>
                  </a:glow>
                  <a:outerShdw blurRad="50800" dist="38100" dir="2700000" algn="tl" rotWithShape="0">
                    <a:prstClr val="black">
                      <a:alpha val="40000"/>
                    </a:prstClr>
                  </a:outerShdw>
                </a:effectLst>
                <a:latin typeface="微軟正黑體" charset="0"/>
                <a:ea typeface="微軟正黑體" charset="0"/>
                <a:cs typeface="微軟正黑體" charset="0"/>
              </a:rPr>
              <a:t> </a:t>
            </a:r>
            <a:r>
              <a:rPr lang="zh-TW" altLang="zh-TW" sz="3200" dirty="0" smtClean="0">
                <a:solidFill>
                  <a:srgbClr val="800000"/>
                </a:solidFill>
                <a:effectLst>
                  <a:glow rad="101600">
                    <a:srgbClr val="FFFF00">
                      <a:alpha val="75000"/>
                    </a:srgbClr>
                  </a:glow>
                  <a:outerShdw blurRad="50800" dist="38100" dir="2700000" algn="tl" rotWithShape="0">
                    <a:prstClr val="black">
                      <a:alpha val="40000"/>
                    </a:prstClr>
                  </a:outerShdw>
                </a:effectLst>
                <a:latin typeface="微軟正黑體" charset="0"/>
                <a:ea typeface="微軟正黑體" charset="0"/>
                <a:cs typeface="微軟正黑體" charset="0"/>
              </a:rPr>
              <a:t>其</a:t>
            </a:r>
            <a:r>
              <a:rPr lang="zh-TW" altLang="zh-TW" sz="3200" dirty="0">
                <a:solidFill>
                  <a:srgbClr val="800000"/>
                </a:solidFill>
                <a:effectLst>
                  <a:glow rad="101600">
                    <a:srgbClr val="FFFF00">
                      <a:alpha val="75000"/>
                    </a:srgbClr>
                  </a:glow>
                  <a:outerShdw blurRad="50800" dist="38100" dir="2700000" algn="tl" rotWithShape="0">
                    <a:prstClr val="black">
                      <a:alpha val="40000"/>
                    </a:prstClr>
                  </a:outerShdw>
                </a:effectLst>
                <a:latin typeface="微軟正黑體" charset="0"/>
                <a:ea typeface="微軟正黑體" charset="0"/>
                <a:cs typeface="微軟正黑體" charset="0"/>
              </a:rPr>
              <a:t>瀕死</a:t>
            </a:r>
            <a:r>
              <a:rPr lang="zh-TW" altLang="zh-TW" sz="3200" dirty="0" smtClean="0">
                <a:solidFill>
                  <a:srgbClr val="800000"/>
                </a:solidFill>
                <a:effectLst>
                  <a:glow rad="101600">
                    <a:srgbClr val="FFFF00">
                      <a:alpha val="75000"/>
                    </a:srgbClr>
                  </a:glow>
                  <a:outerShdw blurRad="50800" dist="38100" dir="2700000" algn="tl" rotWithShape="0">
                    <a:prstClr val="black">
                      <a:alpha val="40000"/>
                    </a:prstClr>
                  </a:outerShdw>
                </a:effectLst>
                <a:latin typeface="微軟正黑體" charset="0"/>
                <a:ea typeface="微軟正黑體" charset="0"/>
                <a:cs typeface="微軟正黑體" charset="0"/>
              </a:rPr>
              <a:t>過程</a:t>
            </a:r>
            <a:r>
              <a:rPr lang="zh-TW" altLang="zh-TW" sz="2800" dirty="0" smtClean="0">
                <a:latin typeface="微軟正黑體" charset="0"/>
                <a:ea typeface="微軟正黑體" charset="0"/>
                <a:cs typeface="微軟正黑體" charset="0"/>
              </a:rPr>
              <a:t>的醫療措施</a:t>
            </a:r>
            <a:endParaRPr lang="en-US" altLang="zh-TW" sz="2800" dirty="0" smtClean="0">
              <a:latin typeface="微軟正黑體" charset="0"/>
              <a:ea typeface="微軟正黑體" charset="0"/>
              <a:cs typeface="微軟正黑體" charset="0"/>
            </a:endParaRPr>
          </a:p>
        </p:txBody>
      </p:sp>
      <p:sp>
        <p:nvSpPr>
          <p:cNvPr id="3" name="內容版面配置區 2"/>
          <p:cNvSpPr>
            <a:spLocks noGrp="1"/>
          </p:cNvSpPr>
          <p:nvPr>
            <p:ph sz="half" idx="2"/>
          </p:nvPr>
        </p:nvSpPr>
        <p:spPr>
          <a:xfrm>
            <a:off x="4648200" y="1703293"/>
            <a:ext cx="4245543" cy="4138706"/>
          </a:xfrm>
        </p:spPr>
        <p:txBody>
          <a:bodyPr/>
          <a:lstStyle/>
          <a:p>
            <a:pPr marL="223200" indent="-212400">
              <a:spcBef>
                <a:spcPts val="600"/>
              </a:spcBef>
            </a:pPr>
            <a:r>
              <a:rPr lang="zh-TW" altLang="en-US" sz="3200" b="1" u="sng" dirty="0" smtClean="0"/>
              <a:t>維持</a:t>
            </a:r>
            <a:r>
              <a:rPr lang="zh-TW" altLang="en-US" sz="3200" b="1" u="sng" dirty="0"/>
              <a:t>生命</a:t>
            </a:r>
            <a:r>
              <a:rPr lang="zh-TW" altLang="en-US" sz="3200" b="1" u="sng" dirty="0" smtClean="0"/>
              <a:t>治療</a:t>
            </a:r>
            <a:endParaRPr lang="en-US" altLang="zh-TW" sz="3200" b="1" u="sng" dirty="0" smtClean="0"/>
          </a:p>
          <a:p>
            <a:pPr marL="190800" lvl="1" indent="0">
              <a:spcBef>
                <a:spcPts val="600"/>
              </a:spcBef>
              <a:buNone/>
            </a:pPr>
            <a:r>
              <a:rPr lang="zh-TW" altLang="en-US" sz="2400" b="0" dirty="0" smtClean="0">
                <a:effectLst/>
              </a:rPr>
              <a:t>心肺復甦術</a:t>
            </a:r>
            <a:r>
              <a:rPr lang="zh-TW" altLang="en-US" sz="2400" b="0" dirty="0">
                <a:effectLst>
                  <a:outerShdw blurRad="50800" dist="38100" dir="2700000" algn="tl" rotWithShape="0">
                    <a:prstClr val="black">
                      <a:alpha val="40000"/>
                    </a:prstClr>
                  </a:outerShdw>
                </a:effectLst>
              </a:rPr>
              <a:t>、</a:t>
            </a:r>
            <a:r>
              <a:rPr lang="zh-TW" altLang="en-US" sz="2400" b="0" dirty="0">
                <a:effectLst/>
              </a:rPr>
              <a:t>機械式維生系統</a:t>
            </a:r>
            <a:r>
              <a:rPr lang="zh-TW" altLang="en-US" sz="2400" b="0" dirty="0">
                <a:effectLst>
                  <a:outerShdw blurRad="50800" dist="38100" dir="2700000" algn="tl" rotWithShape="0">
                    <a:prstClr val="black">
                      <a:alpha val="40000"/>
                    </a:prstClr>
                  </a:outerShdw>
                </a:effectLst>
              </a:rPr>
              <a:t>、</a:t>
            </a:r>
            <a:r>
              <a:rPr lang="zh-TW" altLang="en-US" sz="2400" b="0" dirty="0">
                <a:effectLst/>
              </a:rPr>
              <a:t>血液製品、為特定疾病而設之專門治療、重度感染時所給予之抗生素</a:t>
            </a:r>
            <a:r>
              <a:rPr lang="zh-TW" altLang="en-US" sz="2400" b="0" dirty="0" smtClean="0">
                <a:effectLst/>
              </a:rPr>
              <a:t>等</a:t>
            </a:r>
            <a:endParaRPr lang="en-US" altLang="zh-TW" sz="2400" b="0" dirty="0" smtClean="0">
              <a:effectLst/>
            </a:endParaRPr>
          </a:p>
          <a:p>
            <a:pPr marL="190800" lvl="1" indent="0">
              <a:spcBef>
                <a:spcPts val="600"/>
              </a:spcBef>
              <a:buNone/>
            </a:pPr>
            <a:r>
              <a:rPr lang="zh-TW" altLang="en-US" sz="3200" dirty="0" smtClean="0"/>
              <a:t>任</a:t>
            </a:r>
            <a:r>
              <a:rPr lang="zh-TW" altLang="en-US" sz="3200" dirty="0"/>
              <a:t>何</a:t>
            </a:r>
            <a:r>
              <a:rPr lang="zh-TW" altLang="en-US" sz="3200" dirty="0">
                <a:solidFill>
                  <a:srgbClr val="800000"/>
                </a:solidFill>
                <a:effectLst>
                  <a:glow rad="101600">
                    <a:srgbClr val="FFFF00">
                      <a:alpha val="75000"/>
                    </a:srgbClr>
                  </a:glow>
                  <a:outerShdw blurRad="50800" dist="38100" dir="2700000" algn="tl" rotWithShape="0">
                    <a:prstClr val="black">
                      <a:alpha val="40000"/>
                    </a:prstClr>
                  </a:outerShdw>
                </a:effectLst>
              </a:rPr>
              <a:t>有可能延長病人生命</a:t>
            </a:r>
            <a:r>
              <a:rPr lang="zh-TW" altLang="en-US" sz="3200" dirty="0"/>
              <a:t>之</a:t>
            </a:r>
            <a:r>
              <a:rPr lang="zh-TW" altLang="en-US" sz="3200" b="1" dirty="0">
                <a:solidFill>
                  <a:srgbClr val="800000"/>
                </a:solidFill>
              </a:rPr>
              <a:t>必要</a:t>
            </a:r>
            <a:r>
              <a:rPr lang="zh-TW" altLang="en-US" sz="3200" dirty="0"/>
              <a:t>醫療措施。</a:t>
            </a:r>
          </a:p>
        </p:txBody>
      </p:sp>
      <p:sp>
        <p:nvSpPr>
          <p:cNvPr id="4" name="標題 3"/>
          <p:cNvSpPr>
            <a:spLocks noGrp="1"/>
          </p:cNvSpPr>
          <p:nvPr>
            <p:ph type="title"/>
          </p:nvPr>
        </p:nvSpPr>
        <p:spPr/>
        <p:txBody>
          <a:bodyPr/>
          <a:lstStyle/>
          <a:p>
            <a:r>
              <a:rPr kumimoji="1" lang="zh-TW" altLang="en-US" dirty="0" smtClean="0"/>
              <a:t>維生醫療</a:t>
            </a:r>
            <a:r>
              <a:rPr kumimoji="1" lang="en-US" altLang="zh-TW" dirty="0" smtClean="0"/>
              <a:t> </a:t>
            </a:r>
            <a:r>
              <a:rPr kumimoji="1" lang="en-US" altLang="zh-TW" sz="3200" dirty="0" smtClean="0"/>
              <a:t>Life-Sustaining Treatment</a:t>
            </a:r>
            <a:endParaRPr kumimoji="1" lang="zh-TW" altLang="en-US" sz="3200" dirty="0"/>
          </a:p>
        </p:txBody>
      </p:sp>
      <p:sp>
        <p:nvSpPr>
          <p:cNvPr id="5" name="內容版面配置區 3"/>
          <p:cNvSpPr txBox="1">
            <a:spLocks/>
          </p:cNvSpPr>
          <p:nvPr/>
        </p:nvSpPr>
        <p:spPr bwMode="auto">
          <a:xfrm>
            <a:off x="522942" y="1159575"/>
            <a:ext cx="3972858" cy="498895"/>
          </a:xfrm>
          <a:prstGeom prst="rect">
            <a:avLst/>
          </a:prstGeom>
          <a:solidFill>
            <a:srgbClr val="CCFFCC">
              <a:alpha val="70000"/>
            </a:srgb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kumimoji="1" sz="3600" b="1" kern="1200">
                <a:solidFill>
                  <a:srgbClr val="000090"/>
                </a:solidFill>
                <a:effectLst>
                  <a:outerShdw blurRad="50800" dist="38100" dir="2700000" algn="tl" rotWithShape="0">
                    <a:prstClr val="black">
                      <a:alpha val="40000"/>
                    </a:prstClr>
                  </a:outerShdw>
                </a:effectLst>
                <a:latin typeface="微軟正黑體"/>
                <a:ea typeface="微軟正黑體"/>
                <a:cs typeface="微軟正黑體"/>
              </a:defRPr>
            </a:lvl1pPr>
            <a:lvl2pPr marL="742950" indent="-285750" algn="l" defTabSz="457200" rtl="0" eaLnBrk="0" fontAlgn="base" hangingPunct="0">
              <a:spcBef>
                <a:spcPct val="20000"/>
              </a:spcBef>
              <a:spcAft>
                <a:spcPct val="0"/>
              </a:spcAft>
              <a:buFont typeface="Arial" charset="0"/>
              <a:buChar char="–"/>
              <a:defRPr kumimoji="1" sz="3600" b="1" kern="1200">
                <a:solidFill>
                  <a:srgbClr val="000090"/>
                </a:solidFill>
                <a:effectLst>
                  <a:outerShdw blurRad="50800" dist="38100" dir="2700000" algn="tl" rotWithShape="0">
                    <a:prstClr val="black">
                      <a:alpha val="40000"/>
                    </a:prstClr>
                  </a:outerShdw>
                </a:effectLst>
                <a:latin typeface="微軟正黑體"/>
                <a:ea typeface="微軟正黑體"/>
                <a:cs typeface="微軟正黑體"/>
              </a:defRPr>
            </a:lvl2pPr>
            <a:lvl3pPr marL="1143000" indent="-228600" algn="l" defTabSz="457200" rtl="0" eaLnBrk="0" fontAlgn="base" hangingPunct="0">
              <a:spcBef>
                <a:spcPct val="20000"/>
              </a:spcBef>
              <a:spcAft>
                <a:spcPct val="0"/>
              </a:spcAft>
              <a:buFont typeface="Arial" charset="0"/>
              <a:buChar char="•"/>
              <a:defRPr kumimoji="1" sz="3200" kern="1200">
                <a:solidFill>
                  <a:srgbClr val="000090"/>
                </a:solidFill>
                <a:latin typeface="微軟正黑體"/>
                <a:ea typeface="微軟正黑體"/>
                <a:cs typeface="微軟正黑體"/>
              </a:defRPr>
            </a:lvl3pPr>
            <a:lvl4pPr marL="1600200" indent="-228600" algn="l" defTabSz="457200" rtl="0" eaLnBrk="0" fontAlgn="base" hangingPunct="0">
              <a:spcBef>
                <a:spcPct val="20000"/>
              </a:spcBef>
              <a:spcAft>
                <a:spcPct val="0"/>
              </a:spcAft>
              <a:buFont typeface="Arial" charset="0"/>
              <a:buChar char="–"/>
              <a:defRPr kumimoji="1" sz="3200" kern="1200">
                <a:solidFill>
                  <a:srgbClr val="000090"/>
                </a:solidFill>
                <a:latin typeface="微軟正黑體"/>
                <a:ea typeface="微軟正黑體"/>
                <a:cs typeface="微軟正黑體"/>
              </a:defRPr>
            </a:lvl4pPr>
            <a:lvl5pPr marL="2057400" indent="-228600" algn="l" defTabSz="457200" rtl="0" eaLnBrk="0" fontAlgn="base" hangingPunct="0">
              <a:spcBef>
                <a:spcPct val="20000"/>
              </a:spcBef>
              <a:spcAft>
                <a:spcPct val="0"/>
              </a:spcAft>
              <a:buFont typeface="Arial" charset="0"/>
              <a:buChar char="»"/>
              <a:defRPr kumimoji="1" sz="3200" kern="1200">
                <a:solidFill>
                  <a:srgbClr val="000090"/>
                </a:solidFill>
                <a:latin typeface="微軟正黑體"/>
                <a:ea typeface="微軟正黑體"/>
                <a:cs typeface="微軟正黑體"/>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zh-TW" altLang="en-US" sz="3200" dirty="0" smtClean="0"/>
              <a:t>安寧緩和醫療條例</a:t>
            </a:r>
            <a:r>
              <a:rPr lang="zh-TW" altLang="en-US" sz="2400" dirty="0"/>
              <a:t>§</a:t>
            </a:r>
            <a:r>
              <a:rPr lang="en-US" altLang="zh-TW" sz="2400" b="0" dirty="0" smtClean="0"/>
              <a:t>3</a:t>
            </a:r>
            <a:endParaRPr lang="en-US" altLang="zh-TW" sz="2400" b="0" dirty="0"/>
          </a:p>
        </p:txBody>
      </p:sp>
      <p:sp>
        <p:nvSpPr>
          <p:cNvPr id="7" name="內容版面配置區 6"/>
          <p:cNvSpPr txBox="1">
            <a:spLocks/>
          </p:cNvSpPr>
          <p:nvPr/>
        </p:nvSpPr>
        <p:spPr bwMode="auto">
          <a:xfrm>
            <a:off x="4648199" y="1159575"/>
            <a:ext cx="4047565" cy="529591"/>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kumimoji="1" sz="3600" b="1" kern="1200">
                <a:solidFill>
                  <a:srgbClr val="000090"/>
                </a:solidFill>
                <a:effectLst>
                  <a:outerShdw blurRad="50800" dist="38100" dir="2700000" algn="tl" rotWithShape="0">
                    <a:prstClr val="black">
                      <a:alpha val="40000"/>
                    </a:prstClr>
                  </a:outerShdw>
                </a:effectLst>
                <a:latin typeface="微軟正黑體"/>
                <a:ea typeface="微軟正黑體"/>
                <a:cs typeface="微軟正黑體"/>
              </a:defRPr>
            </a:lvl1pPr>
            <a:lvl2pPr marL="742950" indent="-285750" algn="l" defTabSz="457200" rtl="0" eaLnBrk="0" fontAlgn="base" hangingPunct="0">
              <a:spcBef>
                <a:spcPct val="20000"/>
              </a:spcBef>
              <a:spcAft>
                <a:spcPct val="0"/>
              </a:spcAft>
              <a:buFont typeface="Arial" charset="0"/>
              <a:buChar char="–"/>
              <a:defRPr kumimoji="1" sz="3600" b="1" kern="1200">
                <a:solidFill>
                  <a:srgbClr val="000090"/>
                </a:solidFill>
                <a:effectLst>
                  <a:outerShdw blurRad="50800" dist="38100" dir="2700000" algn="tl" rotWithShape="0">
                    <a:prstClr val="black">
                      <a:alpha val="40000"/>
                    </a:prstClr>
                  </a:outerShdw>
                </a:effectLst>
                <a:latin typeface="微軟正黑體"/>
                <a:ea typeface="微軟正黑體"/>
                <a:cs typeface="微軟正黑體"/>
              </a:defRPr>
            </a:lvl2pPr>
            <a:lvl3pPr marL="1143000" indent="-228600" algn="l" defTabSz="457200" rtl="0" eaLnBrk="0" fontAlgn="base" hangingPunct="0">
              <a:spcBef>
                <a:spcPct val="20000"/>
              </a:spcBef>
              <a:spcAft>
                <a:spcPct val="0"/>
              </a:spcAft>
              <a:buFont typeface="Arial" charset="0"/>
              <a:buChar char="•"/>
              <a:defRPr kumimoji="1" sz="3200" kern="1200">
                <a:solidFill>
                  <a:srgbClr val="000090"/>
                </a:solidFill>
                <a:latin typeface="微軟正黑體"/>
                <a:ea typeface="微軟正黑體"/>
                <a:cs typeface="微軟正黑體"/>
              </a:defRPr>
            </a:lvl3pPr>
            <a:lvl4pPr marL="1600200" indent="-228600" algn="l" defTabSz="457200" rtl="0" eaLnBrk="0" fontAlgn="base" hangingPunct="0">
              <a:spcBef>
                <a:spcPct val="20000"/>
              </a:spcBef>
              <a:spcAft>
                <a:spcPct val="0"/>
              </a:spcAft>
              <a:buFont typeface="Arial" charset="0"/>
              <a:buChar char="–"/>
              <a:defRPr kumimoji="1" sz="3200" kern="1200">
                <a:solidFill>
                  <a:srgbClr val="000090"/>
                </a:solidFill>
                <a:latin typeface="微軟正黑體"/>
                <a:ea typeface="微軟正黑體"/>
                <a:cs typeface="微軟正黑體"/>
              </a:defRPr>
            </a:lvl4pPr>
            <a:lvl5pPr marL="2057400" indent="-228600" algn="l" defTabSz="457200" rtl="0" eaLnBrk="0" fontAlgn="base" hangingPunct="0">
              <a:spcBef>
                <a:spcPct val="20000"/>
              </a:spcBef>
              <a:spcAft>
                <a:spcPct val="0"/>
              </a:spcAft>
              <a:buFont typeface="Arial" charset="0"/>
              <a:buChar char="»"/>
              <a:defRPr kumimoji="1" sz="3200" kern="1200">
                <a:solidFill>
                  <a:srgbClr val="000090"/>
                </a:solidFill>
                <a:latin typeface="微軟正黑體"/>
                <a:ea typeface="微軟正黑體"/>
                <a:cs typeface="微軟正黑體"/>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zh-TW" altLang="en-US" sz="3200" dirty="0" smtClean="0"/>
              <a:t>病人自主權利法</a:t>
            </a:r>
            <a:r>
              <a:rPr lang="zh-TW" altLang="en-US" sz="2400" dirty="0"/>
              <a:t>§</a:t>
            </a:r>
            <a:r>
              <a:rPr lang="en-US" altLang="zh-TW" sz="2400" b="0" dirty="0" smtClean="0"/>
              <a:t>3-1</a:t>
            </a:r>
            <a:endParaRPr lang="zh-TW" altLang="en-US" sz="2400" b="0" dirty="0"/>
          </a:p>
        </p:txBody>
      </p:sp>
      <p:sp>
        <p:nvSpPr>
          <p:cNvPr id="9" name="圓角矩形圖說文字 8"/>
          <p:cNvSpPr/>
          <p:nvPr/>
        </p:nvSpPr>
        <p:spPr>
          <a:xfrm>
            <a:off x="6236448" y="5371351"/>
            <a:ext cx="1957294" cy="941295"/>
          </a:xfrm>
          <a:prstGeom prst="wedgeRoundRectCallout">
            <a:avLst>
              <a:gd name="adj1" fmla="val -55184"/>
              <a:gd name="adj2" fmla="val -110456"/>
              <a:gd name="adj3" fmla="val 16667"/>
            </a:avLst>
          </a:prstGeom>
          <a:solidFill>
            <a:srgbClr val="FFFDE0"/>
          </a:solidFill>
          <a:ln w="1905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spcAft>
                <a:spcPts val="600"/>
              </a:spcAft>
            </a:pPr>
            <a:r>
              <a:rPr kumimoji="1" lang="zh-TW" altLang="en-US" sz="2800" b="1" dirty="0" smtClean="0">
                <a:solidFill>
                  <a:srgbClr val="800000"/>
                </a:solidFill>
                <a:latin typeface="微軟正黑體"/>
                <a:ea typeface="微軟正黑體"/>
                <a:cs typeface="微軟正黑體"/>
              </a:rPr>
              <a:t>但是品質很差</a:t>
            </a:r>
            <a:endParaRPr kumimoji="1" lang="zh-TW" altLang="en-US" sz="2800" b="1" dirty="0">
              <a:solidFill>
                <a:srgbClr val="800000"/>
              </a:solidFill>
              <a:latin typeface="微軟正黑體"/>
              <a:ea typeface="微軟正黑體"/>
              <a:cs typeface="微軟正黑體"/>
            </a:endParaRPr>
          </a:p>
        </p:txBody>
      </p:sp>
      <p:sp>
        <p:nvSpPr>
          <p:cNvPr id="10" name="圓角矩形 9"/>
          <p:cNvSpPr/>
          <p:nvPr/>
        </p:nvSpPr>
        <p:spPr>
          <a:xfrm>
            <a:off x="1085573" y="6013897"/>
            <a:ext cx="2774158" cy="597498"/>
          </a:xfrm>
          <a:prstGeom prst="roundRect">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marL="0" indent="0" algn="ctr">
              <a:spcBef>
                <a:spcPts val="600"/>
              </a:spcBef>
              <a:buNone/>
            </a:pPr>
            <a:r>
              <a:rPr lang="zh-TW" altLang="en-US" sz="3200" dirty="0">
                <a:solidFill>
                  <a:srgbClr val="000090"/>
                </a:solidFill>
                <a:effectLst>
                  <a:outerShdw blurRad="50800" dist="38100" dir="2700000" algn="tl" rotWithShape="0">
                    <a:srgbClr val="000000">
                      <a:alpha val="43000"/>
                    </a:srgbClr>
                  </a:outerShdw>
                </a:effectLst>
                <a:latin typeface="微軟正黑體" charset="0"/>
                <a:ea typeface="微軟正黑體" charset="0"/>
                <a:cs typeface="微軟正黑體" charset="0"/>
              </a:rPr>
              <a:t>無效維生醫療</a:t>
            </a:r>
            <a:endParaRPr lang="en-US" altLang="zh-TW" sz="3200" dirty="0">
              <a:solidFill>
                <a:srgbClr val="000090"/>
              </a:solidFill>
              <a:effectLst>
                <a:outerShdw blurRad="50800" dist="38100" dir="2700000" algn="tl" rotWithShape="0">
                  <a:srgbClr val="000000">
                    <a:alpha val="43000"/>
                  </a:srgbClr>
                </a:outerShdw>
              </a:effectLst>
              <a:latin typeface="微軟正黑體" charset="0"/>
              <a:ea typeface="微軟正黑體" charset="0"/>
              <a:cs typeface="微軟正黑體" charset="0"/>
            </a:endParaRPr>
          </a:p>
        </p:txBody>
      </p:sp>
      <p:sp>
        <p:nvSpPr>
          <p:cNvPr id="6" name="日期版面配置區 5"/>
          <p:cNvSpPr>
            <a:spLocks noGrp="1"/>
          </p:cNvSpPr>
          <p:nvPr>
            <p:ph type="dt" sz="half" idx="10"/>
          </p:nvPr>
        </p:nvSpPr>
        <p:spPr/>
        <p:txBody>
          <a:bodyPr/>
          <a:lstStyle/>
          <a:p>
            <a:fld id="{370A5C3A-E239-405C-B7FC-52D46E8EE6A8}" type="datetime1">
              <a:rPr lang="zh-TW" altLang="en-US" smtClean="0"/>
              <a:t>2019/4/3</a:t>
            </a:fld>
            <a:endParaRPr lang="zh-TW" altLang="en-US"/>
          </a:p>
        </p:txBody>
      </p:sp>
      <p:sp>
        <p:nvSpPr>
          <p:cNvPr id="8" name="投影片編號版面配置區 7"/>
          <p:cNvSpPr>
            <a:spLocks noGrp="1"/>
          </p:cNvSpPr>
          <p:nvPr>
            <p:ph type="sldNum" sz="quarter" idx="12"/>
          </p:nvPr>
        </p:nvSpPr>
        <p:spPr/>
        <p:txBody>
          <a:bodyPr/>
          <a:lstStyle/>
          <a:p>
            <a:fld id="{D74C474B-AAF2-4CEB-B723-2385F645685F}" type="slidenum">
              <a:rPr lang="zh-TW" altLang="en-US" smtClean="0"/>
              <a:t>37</a:t>
            </a:fld>
            <a:endParaRPr lang="zh-TW" altLang="en-US"/>
          </a:p>
        </p:txBody>
      </p:sp>
    </p:spTree>
    <p:extLst>
      <p:ext uri="{BB962C8B-B14F-4D97-AF65-F5344CB8AC3E}">
        <p14:creationId xmlns:p14="http://schemas.microsoft.com/office/powerpoint/2010/main" val="203853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linds(horizontal)">
                                      <p:cBhvr>
                                        <p:cTn id="22" dur="500"/>
                                        <p:tgtEl>
                                          <p:spTgt spid="3">
                                            <p:txEl>
                                              <p:pRg st="0" end="0"/>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linds(horizontal)">
                                      <p:cBhvr>
                                        <p:cTn id="25" dur="500"/>
                                        <p:tgtEl>
                                          <p:spTgt spid="3">
                                            <p:txEl>
                                              <p:pRg st="1" end="1"/>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blinds(horizont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p:tgtEl>
                                          <p:spTgt spid="9"/>
                                        </p:tgtEl>
                                        <p:attrNameLst>
                                          <p:attrName>ppt_y</p:attrName>
                                        </p:attrNameLst>
                                      </p:cBhvr>
                                      <p:tavLst>
                                        <p:tav tm="0">
                                          <p:val>
                                            <p:strVal val="#ppt_y+#ppt_h*1.125000"/>
                                          </p:val>
                                        </p:tav>
                                        <p:tav tm="100000">
                                          <p:val>
                                            <p:strVal val="#ppt_y"/>
                                          </p:val>
                                        </p:tav>
                                      </p:tavLst>
                                    </p:anim>
                                    <p:animEffect transition="in" filter="wipe(up)">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57200" y="274638"/>
            <a:ext cx="8229600" cy="130026"/>
          </a:xfrm>
        </p:spPr>
        <p:txBody>
          <a:bodyPr>
            <a:normAutofit fontScale="90000"/>
          </a:bodyPr>
          <a:lstStyle/>
          <a:p>
            <a:endParaRPr lang="zh-TW" altLang="en-US" dirty="0"/>
          </a:p>
        </p:txBody>
      </p:sp>
      <p:sp>
        <p:nvSpPr>
          <p:cNvPr id="5" name="文字版面配置區 4"/>
          <p:cNvSpPr>
            <a:spLocks noGrp="1"/>
          </p:cNvSpPr>
          <p:nvPr>
            <p:ph type="body" idx="1"/>
          </p:nvPr>
        </p:nvSpPr>
        <p:spPr>
          <a:xfrm>
            <a:off x="521296" y="692696"/>
            <a:ext cx="4040188" cy="639762"/>
          </a:xfrm>
          <a:solidFill>
            <a:schemeClr val="accent3">
              <a:lumMod val="60000"/>
              <a:lumOff val="40000"/>
            </a:schemeClr>
          </a:solidFill>
        </p:spPr>
        <p:txBody>
          <a:bodyPr>
            <a:normAutofit/>
          </a:bodyPr>
          <a:lstStyle/>
          <a:p>
            <a:pPr algn="ctr"/>
            <a:r>
              <a:rPr lang="zh-TW" altLang="en-US" sz="2800" dirty="0" smtClean="0">
                <a:latin typeface="微軟正黑體" pitchFamily="34" charset="-120"/>
                <a:ea typeface="微軟正黑體" pitchFamily="34" charset="-120"/>
              </a:rPr>
              <a:t>安寧緩和醫療條例</a:t>
            </a:r>
            <a:endParaRPr lang="zh-TW" altLang="en-US" sz="2800" dirty="0">
              <a:latin typeface="微軟正黑體" pitchFamily="34" charset="-120"/>
              <a:ea typeface="微軟正黑體" pitchFamily="34" charset="-120"/>
            </a:endParaRPr>
          </a:p>
        </p:txBody>
      </p:sp>
      <p:sp>
        <p:nvSpPr>
          <p:cNvPr id="6" name="內容版面配置區 5"/>
          <p:cNvSpPr>
            <a:spLocks noGrp="1"/>
          </p:cNvSpPr>
          <p:nvPr>
            <p:ph sz="half" idx="2"/>
          </p:nvPr>
        </p:nvSpPr>
        <p:spPr>
          <a:xfrm>
            <a:off x="457200" y="1628800"/>
            <a:ext cx="4040188" cy="4497363"/>
          </a:xfrm>
        </p:spPr>
        <p:txBody>
          <a:bodyPr>
            <a:normAutofit/>
          </a:bodyPr>
          <a:lstStyle/>
          <a:p>
            <a:r>
              <a:rPr lang="zh-TW" altLang="en-US" sz="3200" b="1" dirty="0" smtClean="0">
                <a:latin typeface="微軟正黑體" pitchFamily="34" charset="-120"/>
                <a:ea typeface="微軟正黑體" pitchFamily="34" charset="-120"/>
              </a:rPr>
              <a:t>為</a:t>
            </a:r>
            <a:endParaRPr lang="en-US" altLang="zh-TW" sz="3200" b="1" dirty="0" smtClean="0">
              <a:latin typeface="微軟正黑體" pitchFamily="34" charset="-120"/>
              <a:ea typeface="微軟正黑體" pitchFamily="34" charset="-120"/>
            </a:endParaRPr>
          </a:p>
          <a:p>
            <a:pPr lvl="1"/>
            <a:r>
              <a:rPr lang="zh-TW" altLang="en-US" sz="3200" b="1" dirty="0">
                <a:latin typeface="微軟正黑體" pitchFamily="34" charset="-120"/>
                <a:ea typeface="微軟正黑體" pitchFamily="34" charset="-120"/>
              </a:rPr>
              <a:t>不拖延死亡 ，</a:t>
            </a:r>
          </a:p>
          <a:p>
            <a:pPr lvl="1"/>
            <a:r>
              <a:rPr lang="zh-TW" altLang="en-US" sz="3200" b="1" dirty="0">
                <a:latin typeface="微軟正黑體" pitchFamily="34" charset="-120"/>
                <a:ea typeface="微軟正黑體" pitchFamily="34" charset="-120"/>
              </a:rPr>
              <a:t>對”生命必然”的尊重</a:t>
            </a:r>
          </a:p>
        </p:txBody>
      </p:sp>
      <p:sp>
        <p:nvSpPr>
          <p:cNvPr id="7" name="文字版面配置區 6"/>
          <p:cNvSpPr>
            <a:spLocks noGrp="1"/>
          </p:cNvSpPr>
          <p:nvPr>
            <p:ph type="body" sz="quarter" idx="3"/>
          </p:nvPr>
        </p:nvSpPr>
        <p:spPr>
          <a:xfrm>
            <a:off x="4765104" y="692696"/>
            <a:ext cx="4041775" cy="639762"/>
          </a:xfrm>
          <a:solidFill>
            <a:schemeClr val="accent1">
              <a:lumMod val="60000"/>
              <a:lumOff val="40000"/>
            </a:schemeClr>
          </a:solidFill>
        </p:spPr>
        <p:txBody>
          <a:bodyPr>
            <a:normAutofit/>
          </a:bodyPr>
          <a:lstStyle/>
          <a:p>
            <a:pPr algn="ctr"/>
            <a:r>
              <a:rPr lang="zh-TW" altLang="en-US" sz="2800" dirty="0" smtClean="0">
                <a:latin typeface="微軟正黑體" pitchFamily="34" charset="-120"/>
                <a:ea typeface="微軟正黑體" pitchFamily="34" charset="-120"/>
              </a:rPr>
              <a:t>病人自主權利法</a:t>
            </a:r>
            <a:endParaRPr lang="zh-TW" altLang="en-US" sz="2800" dirty="0">
              <a:latin typeface="微軟正黑體" pitchFamily="34" charset="-120"/>
              <a:ea typeface="微軟正黑體" pitchFamily="34" charset="-120"/>
            </a:endParaRPr>
          </a:p>
        </p:txBody>
      </p:sp>
      <p:sp>
        <p:nvSpPr>
          <p:cNvPr id="8" name="內容版面配置區 7"/>
          <p:cNvSpPr>
            <a:spLocks noGrp="1"/>
          </p:cNvSpPr>
          <p:nvPr>
            <p:ph sz="quarter" idx="4"/>
          </p:nvPr>
        </p:nvSpPr>
        <p:spPr>
          <a:xfrm>
            <a:off x="4645025" y="1700808"/>
            <a:ext cx="4041775" cy="4425355"/>
          </a:xfrm>
        </p:spPr>
        <p:txBody>
          <a:bodyPr>
            <a:normAutofit/>
          </a:bodyPr>
          <a:lstStyle/>
          <a:p>
            <a:r>
              <a:rPr lang="zh-TW" altLang="en-US" sz="3200" b="1" dirty="0" smtClean="0">
                <a:latin typeface="微軟正黑體" pitchFamily="34" charset="-120"/>
                <a:ea typeface="微軟正黑體" pitchFamily="34" charset="-120"/>
              </a:rPr>
              <a:t>為</a:t>
            </a:r>
            <a:endParaRPr lang="en-US" altLang="zh-TW" sz="3200" b="1" dirty="0" smtClean="0">
              <a:latin typeface="微軟正黑體" pitchFamily="34" charset="-120"/>
              <a:ea typeface="微軟正黑體" pitchFamily="34" charset="-120"/>
            </a:endParaRPr>
          </a:p>
          <a:p>
            <a:pPr lvl="1"/>
            <a:r>
              <a:rPr lang="zh-TW" altLang="en-US" sz="3200" b="1" dirty="0" smtClean="0">
                <a:latin typeface="微軟正黑體" pitchFamily="34" charset="-120"/>
                <a:ea typeface="微軟正黑體" pitchFamily="34" charset="-120"/>
              </a:rPr>
              <a:t>不拖延受苦</a:t>
            </a:r>
            <a:endParaRPr lang="en-US" altLang="zh-TW" sz="3200" b="1" dirty="0" smtClean="0">
              <a:latin typeface="微軟正黑體" pitchFamily="34" charset="-120"/>
              <a:ea typeface="微軟正黑體" pitchFamily="34" charset="-120"/>
            </a:endParaRPr>
          </a:p>
          <a:p>
            <a:pPr lvl="1"/>
            <a:r>
              <a:rPr lang="zh-TW" altLang="en-US" sz="3200" b="1" dirty="0" smtClean="0">
                <a:latin typeface="微軟正黑體" pitchFamily="34" charset="-120"/>
                <a:ea typeface="微軟正黑體" pitchFamily="34" charset="-120"/>
              </a:rPr>
              <a:t>對</a:t>
            </a:r>
            <a:r>
              <a:rPr lang="zh-TW" altLang="en-US" sz="3200" b="1" dirty="0">
                <a:latin typeface="微軟正黑體" pitchFamily="34" charset="-120"/>
                <a:ea typeface="微軟正黑體" pitchFamily="34" charset="-120"/>
              </a:rPr>
              <a:t>”生命品質”的思索</a:t>
            </a:r>
          </a:p>
        </p:txBody>
      </p:sp>
      <p:sp>
        <p:nvSpPr>
          <p:cNvPr id="9" name="圓角矩形 8"/>
          <p:cNvSpPr/>
          <p:nvPr/>
        </p:nvSpPr>
        <p:spPr>
          <a:xfrm>
            <a:off x="539552" y="4149080"/>
            <a:ext cx="3888432" cy="216024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dirty="0" smtClean="0">
                <a:solidFill>
                  <a:schemeClr val="tx1"/>
                </a:solidFill>
                <a:latin typeface="微軟正黑體" pitchFamily="34" charset="-120"/>
                <a:ea typeface="微軟正黑體" pitchFamily="34" charset="-120"/>
              </a:rPr>
              <a:t>如果我已經</a:t>
            </a:r>
            <a:r>
              <a:rPr lang="zh-TW" altLang="en-US" sz="2800" b="1" dirty="0" smtClean="0">
                <a:solidFill>
                  <a:schemeClr val="tx1"/>
                </a:solidFill>
                <a:latin typeface="微軟正黑體" pitchFamily="34" charset="-120"/>
                <a:ea typeface="微軟正黑體" pitchFamily="34" charset="-120"/>
              </a:rPr>
              <a:t>到了末期</a:t>
            </a:r>
            <a:r>
              <a:rPr lang="zh-TW" altLang="en-US" sz="2800" dirty="0" smtClean="0">
                <a:solidFill>
                  <a:schemeClr val="tx1"/>
                </a:solidFill>
                <a:latin typeface="微軟正黑體" pitchFamily="34" charset="-120"/>
                <a:ea typeface="微軟正黑體" pitchFamily="34" charset="-120"/>
              </a:rPr>
              <a:t>，維生治療對我</a:t>
            </a:r>
            <a:r>
              <a:rPr lang="zh-TW" altLang="en-US" sz="2800" b="1" dirty="0" smtClean="0">
                <a:solidFill>
                  <a:srgbClr val="FF0000"/>
                </a:solidFill>
                <a:latin typeface="微軟正黑體" pitchFamily="34" charset="-120"/>
                <a:ea typeface="微軟正黑體" pitchFamily="34" charset="-120"/>
              </a:rPr>
              <a:t>沒有用</a:t>
            </a:r>
            <a:r>
              <a:rPr lang="zh-TW" altLang="en-US" sz="2800" dirty="0" smtClean="0">
                <a:solidFill>
                  <a:schemeClr val="tx1"/>
                </a:solidFill>
                <a:latin typeface="微軟正黑體" pitchFamily="34" charset="-120"/>
                <a:ea typeface="微軟正黑體" pitchFamily="34" charset="-120"/>
              </a:rPr>
              <a:t>，就不要再做了</a:t>
            </a:r>
            <a:r>
              <a:rPr lang="en-US" altLang="zh-TW" sz="2800" dirty="0" smtClean="0">
                <a:solidFill>
                  <a:schemeClr val="tx1"/>
                </a:solidFill>
                <a:latin typeface="微軟正黑體" pitchFamily="34" charset="-120"/>
                <a:ea typeface="微軟正黑體" pitchFamily="34" charset="-120"/>
              </a:rPr>
              <a:t>!</a:t>
            </a:r>
            <a:endParaRPr lang="zh-TW" altLang="en-US" sz="2800" dirty="0">
              <a:solidFill>
                <a:schemeClr val="tx1"/>
              </a:solidFill>
              <a:latin typeface="微軟正黑體" pitchFamily="34" charset="-120"/>
              <a:ea typeface="微軟正黑體" pitchFamily="34" charset="-120"/>
            </a:endParaRPr>
          </a:p>
        </p:txBody>
      </p:sp>
      <mc:AlternateContent xmlns:mc="http://schemas.openxmlformats.org/markup-compatibility/2006" xmlns:a14="http://schemas.microsoft.com/office/drawing/2010/main">
        <mc:Choice Requires="a14">
          <p:sp>
            <p:nvSpPr>
              <p:cNvPr id="10" name="圓角矩形 9"/>
              <p:cNvSpPr/>
              <p:nvPr/>
            </p:nvSpPr>
            <p:spPr>
              <a:xfrm>
                <a:off x="4788024" y="4149080"/>
                <a:ext cx="4211960" cy="216024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dirty="0" smtClean="0">
                    <a:solidFill>
                      <a:schemeClr val="tx1"/>
                    </a:solidFill>
                    <a:latin typeface="微軟正黑體" pitchFamily="34" charset="-120"/>
                    <a:ea typeface="微軟正黑體" pitchFamily="34" charset="-120"/>
                  </a:rPr>
                  <a:t>如果我已經</a:t>
                </a:r>
                <a:r>
                  <a:rPr lang="zh-TW" altLang="en-US" sz="2800" b="1" dirty="0" smtClean="0">
                    <a:solidFill>
                      <a:schemeClr val="tx1"/>
                    </a:solidFill>
                    <a:latin typeface="微軟正黑體" pitchFamily="34" charset="-120"/>
                    <a:ea typeface="微軟正黑體" pitchFamily="34" charset="-120"/>
                  </a:rPr>
                  <a:t>到了這種地步</a:t>
                </a:r>
                <a:r>
                  <a:rPr lang="zh-TW" altLang="en-US" sz="2800" dirty="0" smtClean="0">
                    <a:solidFill>
                      <a:schemeClr val="tx1"/>
                    </a:solidFill>
                    <a:latin typeface="微軟正黑體" pitchFamily="34" charset="-120"/>
                    <a:ea typeface="微軟正黑體" pitchFamily="34" charset="-120"/>
                  </a:rPr>
                  <a:t>，維持生命治療對我</a:t>
                </a:r>
                <a:r>
                  <a:rPr lang="zh-TW" altLang="en-US" sz="2800" b="1" dirty="0" smtClean="0">
                    <a:solidFill>
                      <a:srgbClr val="FF0000"/>
                    </a:solidFill>
                    <a:latin typeface="微軟正黑體" pitchFamily="34" charset="-120"/>
                    <a:ea typeface="微軟正黑體" pitchFamily="34" charset="-120"/>
                  </a:rPr>
                  <a:t>沒有好處</a:t>
                </a:r>
                <a14:m>
                  <m:oMath xmlns:m="http://schemas.openxmlformats.org/officeDocument/2006/math">
                    <m:r>
                      <a:rPr lang="zh-TW" altLang="en-US" sz="2800" i="1" smtClean="0">
                        <a:solidFill>
                          <a:schemeClr val="tx1"/>
                        </a:solidFill>
                        <a:latin typeface="Cambria Math"/>
                      </a:rPr>
                      <m:t>，</m:t>
                    </m:r>
                  </m:oMath>
                </a14:m>
                <a:r>
                  <a:rPr lang="zh-TW" altLang="en-US" sz="2800" dirty="0" smtClean="0">
                    <a:solidFill>
                      <a:schemeClr val="tx1"/>
                    </a:solidFill>
                    <a:latin typeface="微軟正黑體" pitchFamily="34" charset="-120"/>
                    <a:ea typeface="微軟正黑體" pitchFamily="34" charset="-120"/>
                  </a:rPr>
                  <a:t>就不要再做了</a:t>
                </a:r>
                <a:r>
                  <a:rPr lang="en-US" altLang="zh-TW" sz="2800" dirty="0">
                    <a:solidFill>
                      <a:schemeClr val="tx1"/>
                    </a:solidFill>
                    <a:latin typeface="微軟正黑體" pitchFamily="34" charset="-120"/>
                    <a:ea typeface="微軟正黑體" pitchFamily="34" charset="-120"/>
                  </a:rPr>
                  <a:t>!</a:t>
                </a:r>
                <a:endParaRPr lang="zh-TW" altLang="en-US" sz="2800" dirty="0">
                  <a:solidFill>
                    <a:schemeClr val="tx1"/>
                  </a:solidFill>
                  <a:latin typeface="微軟正黑體" pitchFamily="34" charset="-120"/>
                  <a:ea typeface="微軟正黑體" pitchFamily="34" charset="-120"/>
                </a:endParaRPr>
              </a:p>
            </p:txBody>
          </p:sp>
        </mc:Choice>
        <mc:Fallback xmlns="">
          <p:sp>
            <p:nvSpPr>
              <p:cNvPr id="10" name="圓角矩形 9"/>
              <p:cNvSpPr>
                <a:spLocks noRot="1" noChangeAspect="1" noMove="1" noResize="1" noEditPoints="1" noAdjustHandles="1" noChangeArrowheads="1" noChangeShapeType="1" noTextEdit="1"/>
              </p:cNvSpPr>
              <p:nvPr/>
            </p:nvSpPr>
            <p:spPr>
              <a:xfrm>
                <a:off x="4788024" y="4149080"/>
                <a:ext cx="4211960" cy="2160240"/>
              </a:xfrm>
              <a:prstGeom prst="roundRect">
                <a:avLst/>
              </a:prstGeom>
              <a:blipFill rotWithShape="1">
                <a:blip r:embed="rId2"/>
                <a:stretch>
                  <a:fillRect l="-144"/>
                </a:stretch>
              </a:blipFill>
            </p:spPr>
            <p:txBody>
              <a:bodyPr/>
              <a:lstStyle/>
              <a:p>
                <a:r>
                  <a:rPr lang="zh-TW" altLang="en-US">
                    <a:noFill/>
                  </a:rPr>
                  <a:t> </a:t>
                </a:r>
              </a:p>
            </p:txBody>
          </p:sp>
        </mc:Fallback>
      </mc:AlternateContent>
      <p:sp>
        <p:nvSpPr>
          <p:cNvPr id="3" name="投影片編號版面配置區 2"/>
          <p:cNvSpPr>
            <a:spLocks noGrp="1"/>
          </p:cNvSpPr>
          <p:nvPr>
            <p:ph type="sldNum" sz="quarter" idx="12"/>
          </p:nvPr>
        </p:nvSpPr>
        <p:spPr/>
        <p:txBody>
          <a:bodyPr/>
          <a:lstStyle/>
          <a:p>
            <a:fld id="{D74C474B-AAF2-4CEB-B723-2385F645685F}" type="slidenum">
              <a:rPr lang="zh-TW" altLang="en-US" smtClean="0"/>
              <a:t>38</a:t>
            </a:fld>
            <a:endParaRPr lang="zh-TW" altLang="en-US" dirty="0"/>
          </a:p>
        </p:txBody>
      </p:sp>
    </p:spTree>
    <p:extLst>
      <p:ext uri="{BB962C8B-B14F-4D97-AF65-F5344CB8AC3E}">
        <p14:creationId xmlns:p14="http://schemas.microsoft.com/office/powerpoint/2010/main" val="31520098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sz="half" idx="1"/>
          </p:nvPr>
        </p:nvSpPr>
        <p:spPr>
          <a:xfrm>
            <a:off x="522942" y="1210235"/>
            <a:ext cx="4429440" cy="4870823"/>
          </a:xfrm>
        </p:spPr>
        <p:txBody>
          <a:bodyPr>
            <a:normAutofit lnSpcReduction="10000"/>
          </a:bodyPr>
          <a:lstStyle/>
          <a:p>
            <a:pPr marL="0" indent="0">
              <a:spcBef>
                <a:spcPts val="0"/>
              </a:spcBef>
              <a:buNone/>
            </a:pPr>
            <a:r>
              <a:rPr lang="en-US" altLang="zh-TW" u="sng" dirty="0" smtClean="0">
                <a:latin typeface="微軟正黑體" pitchFamily="34" charset="-120"/>
                <a:ea typeface="微軟正黑體" pitchFamily="34" charset="-120"/>
              </a:rPr>
              <a:t>  </a:t>
            </a:r>
            <a:r>
              <a:rPr lang="zh-TW" altLang="en-US" u="sng" dirty="0" smtClean="0">
                <a:latin typeface="微軟正黑體" pitchFamily="34" charset="-120"/>
                <a:ea typeface="微軟正黑體" pitchFamily="34" charset="-120"/>
              </a:rPr>
              <a:t>維持生命治療</a:t>
            </a:r>
            <a:r>
              <a:rPr lang="en-US" altLang="zh-TW" sz="2400" b="0" u="sng" dirty="0" smtClean="0">
                <a:latin typeface="微軟正黑體" pitchFamily="34" charset="-120"/>
                <a:ea typeface="微軟正黑體" pitchFamily="34" charset="-120"/>
              </a:rPr>
              <a:t>(</a:t>
            </a:r>
            <a:r>
              <a:rPr lang="zh-TW" altLang="en-US" sz="2400" u="sng" dirty="0">
                <a:latin typeface="微軟正黑體" pitchFamily="34" charset="-120"/>
                <a:ea typeface="微軟正黑體" pitchFamily="34" charset="-120"/>
              </a:rPr>
              <a:t>§</a:t>
            </a:r>
            <a:r>
              <a:rPr lang="en-US" altLang="zh-TW" sz="2400" b="0" u="sng" dirty="0" smtClean="0">
                <a:latin typeface="微軟正黑體" pitchFamily="34" charset="-120"/>
                <a:ea typeface="微軟正黑體" pitchFamily="34" charset="-120"/>
              </a:rPr>
              <a:t>3-1)</a:t>
            </a:r>
            <a:r>
              <a:rPr lang="en-US" altLang="zh-TW" u="sng" dirty="0" smtClean="0">
                <a:latin typeface="微軟正黑體" pitchFamily="34" charset="-120"/>
                <a:ea typeface="微軟正黑體" pitchFamily="34" charset="-120"/>
              </a:rPr>
              <a:t>  </a:t>
            </a:r>
            <a:endParaRPr lang="en-US" altLang="zh-TW" dirty="0">
              <a:latin typeface="微軟正黑體" pitchFamily="34" charset="-120"/>
              <a:ea typeface="微軟正黑體" pitchFamily="34" charset="-120"/>
            </a:endParaRPr>
          </a:p>
          <a:p>
            <a:pPr>
              <a:spcBef>
                <a:spcPts val="0"/>
              </a:spcBef>
            </a:pPr>
            <a:r>
              <a:rPr lang="zh-TW" altLang="en-US" sz="3200" dirty="0" smtClean="0">
                <a:effectLst>
                  <a:glow rad="101600">
                    <a:srgbClr val="FFFF00">
                      <a:alpha val="75000"/>
                    </a:srgbClr>
                  </a:glow>
                </a:effectLst>
                <a:latin typeface="微軟正黑體" pitchFamily="34" charset="-120"/>
                <a:ea typeface="微軟正黑體" pitchFamily="34" charset="-120"/>
              </a:rPr>
              <a:t>心肺復甦術</a:t>
            </a:r>
            <a:r>
              <a:rPr lang="zh-TW" altLang="en-US" sz="3200" dirty="0" smtClean="0">
                <a:latin typeface="微軟正黑體" pitchFamily="34" charset="-120"/>
                <a:ea typeface="微軟正黑體" pitchFamily="34" charset="-120"/>
              </a:rPr>
              <a:t>、</a:t>
            </a:r>
            <a:endParaRPr lang="en-US" altLang="zh-TW" sz="3200" dirty="0" smtClean="0">
              <a:latin typeface="微軟正黑體" pitchFamily="34" charset="-120"/>
              <a:ea typeface="微軟正黑體" pitchFamily="34" charset="-120"/>
            </a:endParaRPr>
          </a:p>
          <a:p>
            <a:pPr>
              <a:spcBef>
                <a:spcPts val="0"/>
              </a:spcBef>
            </a:pPr>
            <a:r>
              <a:rPr lang="zh-TW" altLang="en-US" sz="3200" dirty="0" smtClean="0">
                <a:effectLst>
                  <a:glow rad="101600">
                    <a:srgbClr val="FFFF00">
                      <a:alpha val="75000"/>
                    </a:srgbClr>
                  </a:glow>
                </a:effectLst>
                <a:latin typeface="微軟正黑體" pitchFamily="34" charset="-120"/>
                <a:ea typeface="微軟正黑體" pitchFamily="34" charset="-120"/>
              </a:rPr>
              <a:t>機械式維生</a:t>
            </a:r>
            <a:r>
              <a:rPr lang="zh-TW" altLang="en-US" sz="3200" dirty="0">
                <a:effectLst>
                  <a:glow rad="101600">
                    <a:srgbClr val="FFFF00">
                      <a:alpha val="75000"/>
                    </a:srgbClr>
                  </a:glow>
                </a:effectLst>
                <a:latin typeface="微軟正黑體" pitchFamily="34" charset="-120"/>
                <a:ea typeface="微軟正黑體" pitchFamily="34" charset="-120"/>
              </a:rPr>
              <a:t>系統</a:t>
            </a:r>
            <a:r>
              <a:rPr lang="zh-TW" altLang="en-US" sz="3200" dirty="0" smtClean="0">
                <a:latin typeface="微軟正黑體" pitchFamily="34" charset="-120"/>
                <a:ea typeface="微軟正黑體" pitchFamily="34" charset="-120"/>
              </a:rPr>
              <a:t>、</a:t>
            </a:r>
            <a:endParaRPr lang="en-US" altLang="zh-TW" sz="3200" dirty="0" smtClean="0">
              <a:latin typeface="微軟正黑體" pitchFamily="34" charset="-120"/>
              <a:ea typeface="微軟正黑體" pitchFamily="34" charset="-120"/>
            </a:endParaRPr>
          </a:p>
          <a:p>
            <a:pPr>
              <a:spcBef>
                <a:spcPts val="0"/>
              </a:spcBef>
            </a:pPr>
            <a:r>
              <a:rPr lang="zh-TW" altLang="en-US" sz="3200" dirty="0" smtClean="0">
                <a:effectLst>
                  <a:glow rad="101600">
                    <a:srgbClr val="FFFF00">
                      <a:alpha val="75000"/>
                    </a:srgbClr>
                  </a:glow>
                  <a:outerShdw blurRad="50800" dist="38100" dir="2700000" algn="tl" rotWithShape="0">
                    <a:prstClr val="black">
                      <a:alpha val="40000"/>
                    </a:prstClr>
                  </a:outerShdw>
                </a:effectLst>
                <a:latin typeface="微軟正黑體" pitchFamily="34" charset="-120"/>
                <a:ea typeface="微軟正黑體" pitchFamily="34" charset="-120"/>
              </a:rPr>
              <a:t>血液</a:t>
            </a:r>
            <a:r>
              <a:rPr lang="zh-TW" altLang="en-US" sz="3200" dirty="0">
                <a:effectLst>
                  <a:glow rad="101600">
                    <a:srgbClr val="FFFF00">
                      <a:alpha val="75000"/>
                    </a:srgbClr>
                  </a:glow>
                  <a:outerShdw blurRad="50800" dist="38100" dir="2700000" algn="tl" rotWithShape="0">
                    <a:prstClr val="black">
                      <a:alpha val="40000"/>
                    </a:prstClr>
                  </a:outerShdw>
                </a:effectLst>
                <a:latin typeface="微軟正黑體" pitchFamily="34" charset="-120"/>
                <a:ea typeface="微軟正黑體" pitchFamily="34" charset="-120"/>
              </a:rPr>
              <a:t>製品</a:t>
            </a:r>
            <a:r>
              <a:rPr lang="zh-TW" altLang="en-US" sz="3200" dirty="0" smtClean="0">
                <a:latin typeface="微軟正黑體" pitchFamily="34" charset="-120"/>
                <a:ea typeface="微軟正黑體" pitchFamily="34" charset="-120"/>
              </a:rPr>
              <a:t>、</a:t>
            </a:r>
            <a:endParaRPr lang="en-US" altLang="zh-TW" sz="3200" dirty="0" smtClean="0">
              <a:latin typeface="微軟正黑體" pitchFamily="34" charset="-120"/>
              <a:ea typeface="微軟正黑體" pitchFamily="34" charset="-120"/>
            </a:endParaRPr>
          </a:p>
          <a:p>
            <a:pPr>
              <a:spcBef>
                <a:spcPts val="0"/>
              </a:spcBef>
            </a:pPr>
            <a:r>
              <a:rPr lang="zh-TW" altLang="en-US" sz="3200" dirty="0" smtClean="0">
                <a:latin typeface="微軟正黑體" pitchFamily="34" charset="-120"/>
                <a:ea typeface="微軟正黑體" pitchFamily="34" charset="-120"/>
              </a:rPr>
              <a:t>為特定疾病而設之</a:t>
            </a:r>
            <a:r>
              <a:rPr lang="zh-TW" altLang="en-US" sz="3200" dirty="0" smtClean="0">
                <a:effectLst>
                  <a:glow rad="101600">
                    <a:srgbClr val="FFFF00">
                      <a:alpha val="75000"/>
                    </a:srgbClr>
                  </a:glow>
                </a:effectLst>
                <a:latin typeface="微軟正黑體" pitchFamily="34" charset="-120"/>
                <a:ea typeface="微軟正黑體" pitchFamily="34" charset="-120"/>
              </a:rPr>
              <a:t>專門</a:t>
            </a:r>
            <a:r>
              <a:rPr lang="zh-TW" altLang="en-US" sz="3200" dirty="0">
                <a:effectLst>
                  <a:glow rad="101600">
                    <a:srgbClr val="FFFF00">
                      <a:alpha val="75000"/>
                    </a:srgbClr>
                  </a:glow>
                </a:effectLst>
                <a:latin typeface="微軟正黑體" pitchFamily="34" charset="-120"/>
                <a:ea typeface="微軟正黑體" pitchFamily="34" charset="-120"/>
              </a:rPr>
              <a:t>治療</a:t>
            </a:r>
            <a:r>
              <a:rPr lang="zh-TW" altLang="en-US" sz="3200" dirty="0" smtClean="0">
                <a:latin typeface="微軟正黑體" pitchFamily="34" charset="-120"/>
                <a:ea typeface="微軟正黑體" pitchFamily="34" charset="-120"/>
              </a:rPr>
              <a:t>、</a:t>
            </a:r>
            <a:endParaRPr lang="en-US" altLang="zh-TW" sz="3200" dirty="0" smtClean="0">
              <a:latin typeface="微軟正黑體" pitchFamily="34" charset="-120"/>
              <a:ea typeface="微軟正黑體" pitchFamily="34" charset="-120"/>
            </a:endParaRPr>
          </a:p>
          <a:p>
            <a:pPr>
              <a:spcBef>
                <a:spcPts val="0"/>
              </a:spcBef>
            </a:pPr>
            <a:r>
              <a:rPr lang="zh-TW" altLang="en-US" sz="3200" dirty="0" smtClean="0">
                <a:latin typeface="微軟正黑體" pitchFamily="34" charset="-120"/>
                <a:ea typeface="微軟正黑體" pitchFamily="34" charset="-120"/>
              </a:rPr>
              <a:t>重度感染時所給予之</a:t>
            </a:r>
            <a:r>
              <a:rPr lang="zh-TW" altLang="en-US" sz="3200" dirty="0">
                <a:effectLst>
                  <a:glow rad="101600">
                    <a:srgbClr val="FFFF00">
                      <a:alpha val="75000"/>
                    </a:srgbClr>
                  </a:glow>
                </a:effectLst>
                <a:latin typeface="微軟正黑體" pitchFamily="34" charset="-120"/>
                <a:ea typeface="微軟正黑體" pitchFamily="34" charset="-120"/>
              </a:rPr>
              <a:t>抗生素</a:t>
            </a:r>
            <a:r>
              <a:rPr lang="zh-TW" altLang="en-US" sz="3200" dirty="0" smtClean="0">
                <a:latin typeface="微軟正黑體" pitchFamily="34" charset="-120"/>
                <a:ea typeface="微軟正黑體" pitchFamily="34" charset="-120"/>
              </a:rPr>
              <a:t>等</a:t>
            </a:r>
            <a:endParaRPr lang="en-US" altLang="zh-TW" sz="3200" dirty="0" smtClean="0">
              <a:latin typeface="微軟正黑體" pitchFamily="34" charset="-120"/>
              <a:ea typeface="微軟正黑體" pitchFamily="34" charset="-120"/>
            </a:endParaRPr>
          </a:p>
          <a:p>
            <a:pPr marL="0" indent="0">
              <a:spcBef>
                <a:spcPts val="600"/>
              </a:spcBef>
              <a:buNone/>
            </a:pPr>
            <a:r>
              <a:rPr lang="zh-TW" altLang="en-US" sz="3200" dirty="0" smtClean="0">
                <a:latin typeface="微軟正黑體" pitchFamily="34" charset="-120"/>
                <a:ea typeface="微軟正黑體" pitchFamily="34" charset="-120"/>
              </a:rPr>
              <a:t>任</a:t>
            </a:r>
            <a:r>
              <a:rPr lang="zh-TW" altLang="en-US" sz="3200" dirty="0">
                <a:latin typeface="微軟正黑體" pitchFamily="34" charset="-120"/>
                <a:ea typeface="微軟正黑體" pitchFamily="34" charset="-120"/>
              </a:rPr>
              <a:t>何有可能延長病人生命之</a:t>
            </a:r>
            <a:r>
              <a:rPr lang="zh-TW" altLang="en-US" sz="3200" dirty="0">
                <a:solidFill>
                  <a:srgbClr val="800000"/>
                </a:solidFill>
                <a:latin typeface="微軟正黑體" pitchFamily="34" charset="-120"/>
                <a:ea typeface="微軟正黑體" pitchFamily="34" charset="-120"/>
              </a:rPr>
              <a:t>必要醫療措施</a:t>
            </a:r>
            <a:r>
              <a:rPr lang="zh-TW" altLang="en-US" sz="3200" dirty="0" smtClean="0">
                <a:latin typeface="微軟正黑體" pitchFamily="34" charset="-120"/>
                <a:ea typeface="微軟正黑體" pitchFamily="34" charset="-120"/>
              </a:rPr>
              <a:t>。</a:t>
            </a:r>
            <a:endParaRPr lang="zh-TW" altLang="en-US" sz="3200" dirty="0">
              <a:latin typeface="微軟正黑體" pitchFamily="34" charset="-120"/>
              <a:ea typeface="微軟正黑體" pitchFamily="34" charset="-120"/>
            </a:endParaRPr>
          </a:p>
        </p:txBody>
      </p:sp>
      <p:sp>
        <p:nvSpPr>
          <p:cNvPr id="2" name="內容版面配置區 1"/>
          <p:cNvSpPr>
            <a:spLocks noGrp="1"/>
          </p:cNvSpPr>
          <p:nvPr>
            <p:ph sz="half" idx="2"/>
          </p:nvPr>
        </p:nvSpPr>
        <p:spPr>
          <a:xfrm>
            <a:off x="4740150" y="1247439"/>
            <a:ext cx="4318000" cy="4870823"/>
          </a:xfrm>
        </p:spPr>
        <p:txBody>
          <a:bodyPr>
            <a:normAutofit lnSpcReduction="10000"/>
          </a:bodyPr>
          <a:lstStyle/>
          <a:p>
            <a:pPr marL="0" indent="0">
              <a:buNone/>
            </a:pPr>
            <a:r>
              <a:rPr lang="zh-TW" altLang="en-US" u="sng" dirty="0" smtClean="0">
                <a:latin typeface="微軟正黑體" pitchFamily="34" charset="-120"/>
                <a:ea typeface="微軟正黑體" pitchFamily="34" charset="-120"/>
              </a:rPr>
              <a:t>人工營養及流體餵養</a:t>
            </a:r>
            <a:endParaRPr lang="en-US" altLang="zh-TW" u="sng" dirty="0" smtClean="0">
              <a:latin typeface="微軟正黑體" pitchFamily="34" charset="-120"/>
              <a:ea typeface="微軟正黑體" pitchFamily="34" charset="-120"/>
            </a:endParaRPr>
          </a:p>
          <a:p>
            <a:pPr marL="320400" indent="-320400">
              <a:spcBef>
                <a:spcPts val="600"/>
              </a:spcBef>
            </a:pPr>
            <a:r>
              <a:rPr lang="zh-TW" altLang="en-US" sz="3200" dirty="0" smtClean="0">
                <a:latin typeface="微軟正黑體" pitchFamily="34" charset="-120"/>
                <a:ea typeface="微軟正黑體" pitchFamily="34" charset="-120"/>
              </a:rPr>
              <a:t>透過</a:t>
            </a:r>
            <a:r>
              <a:rPr lang="zh-TW" altLang="en-US" sz="3200" dirty="0">
                <a:effectLst>
                  <a:glow rad="101600">
                    <a:srgbClr val="FFFF00">
                      <a:alpha val="75000"/>
                    </a:srgbClr>
                  </a:glow>
                  <a:outerShdw blurRad="50800" dist="38100" dir="2700000" algn="tl" rotWithShape="0">
                    <a:prstClr val="black">
                      <a:alpha val="40000"/>
                    </a:prstClr>
                  </a:outerShdw>
                </a:effectLst>
                <a:latin typeface="微軟正黑體" pitchFamily="34" charset="-120"/>
                <a:ea typeface="微軟正黑體" pitchFamily="34" charset="-120"/>
              </a:rPr>
              <a:t>導管</a:t>
            </a:r>
            <a:r>
              <a:rPr lang="zh-TW" altLang="en-US" sz="3200" dirty="0">
                <a:latin typeface="微軟正黑體" pitchFamily="34" charset="-120"/>
                <a:ea typeface="微軟正黑體" pitchFamily="34" charset="-120"/>
              </a:rPr>
              <a:t>或其他</a:t>
            </a:r>
            <a:r>
              <a:rPr lang="zh-TW" altLang="en-US" sz="3200" dirty="0" smtClean="0">
                <a:effectLst>
                  <a:glow rad="101600">
                    <a:srgbClr val="FFFF00">
                      <a:alpha val="75000"/>
                    </a:srgbClr>
                  </a:glow>
                  <a:outerShdw blurRad="50800" dist="38100" dir="2700000" algn="tl" rotWithShape="0">
                    <a:prstClr val="black">
                      <a:alpha val="40000"/>
                    </a:prstClr>
                  </a:outerShdw>
                </a:effectLst>
                <a:latin typeface="微軟正黑體" pitchFamily="34" charset="-120"/>
                <a:ea typeface="微軟正黑體" pitchFamily="34" charset="-120"/>
              </a:rPr>
              <a:t>侵入</a:t>
            </a:r>
            <a:r>
              <a:rPr lang="en-US" altLang="zh-TW" sz="3200" dirty="0" smtClean="0">
                <a:effectLst>
                  <a:glow rad="101600">
                    <a:srgbClr val="FFFF00">
                      <a:alpha val="75000"/>
                    </a:srgbClr>
                  </a:glow>
                  <a:outerShdw blurRad="50800" dist="38100" dir="2700000" algn="tl" rotWithShape="0">
                    <a:prstClr val="black">
                      <a:alpha val="40000"/>
                    </a:prstClr>
                  </a:outerShdw>
                </a:effectLst>
                <a:latin typeface="微軟正黑體" pitchFamily="34" charset="-120"/>
                <a:ea typeface="微軟正黑體" pitchFamily="34" charset="-120"/>
              </a:rPr>
              <a:t> </a:t>
            </a:r>
            <a:r>
              <a:rPr lang="zh-TW" altLang="en-US" sz="3200" dirty="0" smtClean="0">
                <a:effectLst>
                  <a:glow rad="101600">
                    <a:srgbClr val="FFFF00">
                      <a:alpha val="75000"/>
                    </a:srgbClr>
                  </a:glow>
                  <a:outerShdw blurRad="50800" dist="38100" dir="2700000" algn="tl" rotWithShape="0">
                    <a:prstClr val="black">
                      <a:alpha val="40000"/>
                    </a:prstClr>
                  </a:outerShdw>
                </a:effectLst>
                <a:latin typeface="微軟正黑體" pitchFamily="34" charset="-120"/>
                <a:ea typeface="微軟正黑體" pitchFamily="34" charset="-120"/>
              </a:rPr>
              <a:t>性措施</a:t>
            </a:r>
            <a:r>
              <a:rPr lang="zh-TW" altLang="en-US" sz="3200" dirty="0" smtClean="0">
                <a:latin typeface="微軟正黑體" pitchFamily="34" charset="-120"/>
                <a:ea typeface="微軟正黑體" pitchFamily="34" charset="-120"/>
              </a:rPr>
              <a:t>餵養食物與</a:t>
            </a:r>
            <a:r>
              <a:rPr lang="en-US" altLang="zh-TW" sz="3200" dirty="0" smtClean="0">
                <a:latin typeface="微軟正黑體" pitchFamily="34" charset="-120"/>
                <a:ea typeface="微軟正黑體" pitchFamily="34" charset="-120"/>
              </a:rPr>
              <a:t> </a:t>
            </a:r>
            <a:r>
              <a:rPr lang="zh-TW" altLang="en-US" sz="3200" dirty="0" smtClean="0">
                <a:latin typeface="微軟正黑體" pitchFamily="34" charset="-120"/>
                <a:ea typeface="微軟正黑體" pitchFamily="34" charset="-120"/>
              </a:rPr>
              <a:t>水分。</a:t>
            </a:r>
            <a:endParaRPr lang="zh-TW" altLang="en-US" sz="3200" dirty="0">
              <a:latin typeface="微軟正黑體" pitchFamily="34" charset="-120"/>
              <a:ea typeface="微軟正黑體" pitchFamily="34" charset="-120"/>
            </a:endParaRPr>
          </a:p>
        </p:txBody>
      </p:sp>
      <p:sp>
        <p:nvSpPr>
          <p:cNvPr id="4" name="標題 3"/>
          <p:cNvSpPr>
            <a:spLocks noGrp="1"/>
          </p:cNvSpPr>
          <p:nvPr>
            <p:ph type="title"/>
          </p:nvPr>
        </p:nvSpPr>
        <p:spPr>
          <a:xfrm>
            <a:off x="467544" y="188640"/>
            <a:ext cx="8229600" cy="1143000"/>
          </a:xfrm>
        </p:spPr>
        <p:txBody>
          <a:bodyPr>
            <a:normAutofit/>
          </a:bodyPr>
          <a:lstStyle/>
          <a:p>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不要再做</a:t>
            </a:r>
            <a:r>
              <a:rPr lang="zh-TW" altLang="en-US" dirty="0">
                <a:latin typeface="微軟正黑體" pitchFamily="34" charset="-120"/>
                <a:ea typeface="微軟正黑體" pitchFamily="34" charset="-120"/>
              </a:rPr>
              <a:t>了</a:t>
            </a:r>
            <a:r>
              <a:rPr lang="zh-TW" altLang="en-US" dirty="0" smtClean="0">
                <a:latin typeface="微軟正黑體" pitchFamily="34" charset="-120"/>
                <a:ea typeface="微軟正黑體" pitchFamily="34" charset="-120"/>
              </a:rPr>
              <a:t>！</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是指哪些？</a:t>
            </a:r>
            <a:r>
              <a:rPr lang="en-US" altLang="zh-TW" dirty="0" smtClean="0">
                <a:latin typeface="微軟正黑體" pitchFamily="34" charset="-120"/>
                <a:ea typeface="微軟正黑體" pitchFamily="34" charset="-120"/>
              </a:rPr>
              <a:t/>
            </a:r>
            <a:br>
              <a:rPr lang="en-US" altLang="zh-TW" dirty="0" smtClean="0">
                <a:latin typeface="微軟正黑體" pitchFamily="34" charset="-120"/>
                <a:ea typeface="微軟正黑體" pitchFamily="34" charset="-120"/>
              </a:rPr>
            </a:br>
            <a:r>
              <a:rPr lang="zh-TW" altLang="en-US" sz="1800" dirty="0">
                <a:latin typeface="微軟正黑體" pitchFamily="34" charset="-120"/>
                <a:ea typeface="微軟正黑體" pitchFamily="34" charset="-120"/>
              </a:rPr>
              <a:t>拒絕或撤除醫療項目第十四、十五條</a:t>
            </a:r>
            <a:endParaRPr kumimoji="1" lang="zh-TW" altLang="en-US" sz="1800" dirty="0">
              <a:latin typeface="微軟正黑體" pitchFamily="34" charset="-120"/>
              <a:ea typeface="微軟正黑體" pitchFamily="34" charset="-120"/>
            </a:endParaRPr>
          </a:p>
        </p:txBody>
      </p:sp>
      <p:grpSp>
        <p:nvGrpSpPr>
          <p:cNvPr id="7" name="群組 6"/>
          <p:cNvGrpSpPr/>
          <p:nvPr/>
        </p:nvGrpSpPr>
        <p:grpSpPr>
          <a:xfrm>
            <a:off x="5185855" y="2673412"/>
            <a:ext cx="3790105" cy="2816819"/>
            <a:chOff x="5133744" y="2914279"/>
            <a:chExt cx="3790105" cy="2816819"/>
          </a:xfrm>
        </p:grpSpPr>
        <p:sp>
          <p:nvSpPr>
            <p:cNvPr id="3" name="爆炸 2 2"/>
            <p:cNvSpPr/>
            <p:nvPr/>
          </p:nvSpPr>
          <p:spPr>
            <a:xfrm rot="658494">
              <a:off x="5133744" y="2914279"/>
              <a:ext cx="3790105" cy="2816819"/>
            </a:xfrm>
            <a:prstGeom prst="irregularSeal2">
              <a:avLst/>
            </a:prstGeom>
            <a:solidFill>
              <a:srgbClr val="FFFDE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
          <p:nvSpPr>
            <p:cNvPr id="6" name="文字方塊 5"/>
            <p:cNvSpPr txBox="1"/>
            <p:nvPr/>
          </p:nvSpPr>
          <p:spPr>
            <a:xfrm>
              <a:off x="5453529" y="3675529"/>
              <a:ext cx="2420471" cy="1569660"/>
            </a:xfrm>
            <a:prstGeom prst="rect">
              <a:avLst/>
            </a:prstGeom>
            <a:noFill/>
          </p:spPr>
          <p:txBody>
            <a:bodyPr wrap="square" rtlCol="0">
              <a:spAutoFit/>
            </a:bodyPr>
            <a:lstStyle/>
            <a:p>
              <a:pPr algn="ctr"/>
              <a:r>
                <a:rPr kumimoji="1" lang="zh-TW" altLang="en-US" sz="3200" b="1" i="1" dirty="0" smtClean="0">
                  <a:solidFill>
                    <a:srgbClr val="800000"/>
                  </a:solidFill>
                  <a:latin typeface="微軟正黑體"/>
                  <a:ea typeface="微軟正黑體"/>
                  <a:cs typeface="微軟正黑體"/>
                </a:rPr>
                <a:t>那不就是要把病人活活</a:t>
              </a:r>
              <a:endParaRPr kumimoji="1" lang="en-US" altLang="zh-TW" sz="3200" b="1" i="1" dirty="0" smtClean="0">
                <a:solidFill>
                  <a:srgbClr val="800000"/>
                </a:solidFill>
                <a:latin typeface="微軟正黑體"/>
                <a:ea typeface="微軟正黑體"/>
                <a:cs typeface="微軟正黑體"/>
              </a:endParaRPr>
            </a:p>
            <a:p>
              <a:pPr algn="ctr"/>
              <a:r>
                <a:rPr kumimoji="1" lang="zh-TW" altLang="en-US" sz="3200" b="1" i="1" dirty="0" smtClean="0">
                  <a:solidFill>
                    <a:srgbClr val="800000"/>
                  </a:solidFill>
                  <a:latin typeface="微軟正黑體"/>
                  <a:ea typeface="微軟正黑體"/>
                  <a:cs typeface="微軟正黑體"/>
                </a:rPr>
                <a:t>餓死！！！</a:t>
              </a:r>
              <a:endParaRPr kumimoji="1" lang="zh-TW" altLang="en-US" sz="3200" b="1" i="1" dirty="0">
                <a:solidFill>
                  <a:srgbClr val="800000"/>
                </a:solidFill>
                <a:latin typeface="微軟正黑體"/>
                <a:ea typeface="微軟正黑體"/>
                <a:cs typeface="微軟正黑體"/>
              </a:endParaRPr>
            </a:p>
          </p:txBody>
        </p:sp>
      </p:grpSp>
      <p:grpSp>
        <p:nvGrpSpPr>
          <p:cNvPr id="10" name="群組 9"/>
          <p:cNvGrpSpPr/>
          <p:nvPr/>
        </p:nvGrpSpPr>
        <p:grpSpPr>
          <a:xfrm>
            <a:off x="9184602" y="3742438"/>
            <a:ext cx="2979271" cy="954107"/>
            <a:chOff x="4894729" y="5545306"/>
            <a:chExt cx="2979271" cy="954107"/>
          </a:xfrm>
        </p:grpSpPr>
        <p:sp>
          <p:nvSpPr>
            <p:cNvPr id="8" name="橢圓圖說文字 7"/>
            <p:cNvSpPr/>
            <p:nvPr/>
          </p:nvSpPr>
          <p:spPr>
            <a:xfrm>
              <a:off x="4894729" y="5558118"/>
              <a:ext cx="2979271" cy="941295"/>
            </a:xfrm>
            <a:prstGeom prst="wedgeEllipseCallout">
              <a:avLst>
                <a:gd name="adj1" fmla="val 64423"/>
                <a:gd name="adj2" fmla="val 18056"/>
              </a:avLst>
            </a:prstGeom>
            <a:solidFill>
              <a:schemeClr val="accent3">
                <a:lumMod val="20000"/>
                <a:lumOff val="80000"/>
              </a:schemeClr>
            </a:solidFill>
            <a:ln>
              <a:solidFill>
                <a:srgbClr val="006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
          <p:nvSpPr>
            <p:cNvPr id="9" name="文字方塊 8"/>
            <p:cNvSpPr txBox="1"/>
            <p:nvPr/>
          </p:nvSpPr>
          <p:spPr>
            <a:xfrm>
              <a:off x="5363882" y="5545306"/>
              <a:ext cx="2510118" cy="954107"/>
            </a:xfrm>
            <a:prstGeom prst="rect">
              <a:avLst/>
            </a:prstGeom>
            <a:noFill/>
          </p:spPr>
          <p:txBody>
            <a:bodyPr wrap="square" rtlCol="0">
              <a:spAutoFit/>
            </a:bodyPr>
            <a:lstStyle/>
            <a:p>
              <a:r>
                <a:rPr kumimoji="1" lang="zh-TW" altLang="en-US" sz="2800" b="1" dirty="0" smtClean="0">
                  <a:solidFill>
                    <a:srgbClr val="006300"/>
                  </a:solidFill>
                  <a:latin typeface="微軟正黑體"/>
                  <a:ea typeface="微軟正黑體"/>
                  <a:cs typeface="微軟正黑體"/>
                </a:rPr>
                <a:t>還可以慢慢</a:t>
              </a:r>
              <a:endParaRPr kumimoji="1" lang="en-US" altLang="zh-TW" sz="2800" b="1" dirty="0" smtClean="0">
                <a:solidFill>
                  <a:srgbClr val="006300"/>
                </a:solidFill>
                <a:latin typeface="微軟正黑體"/>
                <a:ea typeface="微軟正黑體"/>
                <a:cs typeface="微軟正黑體"/>
              </a:endParaRPr>
            </a:p>
            <a:p>
              <a:r>
                <a:rPr kumimoji="1" lang="zh-TW" altLang="en-US" sz="2800" b="1" dirty="0" smtClean="0">
                  <a:solidFill>
                    <a:srgbClr val="006300"/>
                  </a:solidFill>
                  <a:latin typeface="微軟正黑體"/>
                  <a:ea typeface="微軟正黑體"/>
                  <a:cs typeface="微軟正黑體"/>
                </a:rPr>
                <a:t>從口餵食啊～</a:t>
              </a:r>
              <a:endParaRPr kumimoji="1" lang="zh-TW" altLang="en-US" sz="2800" b="1" dirty="0">
                <a:solidFill>
                  <a:srgbClr val="006300"/>
                </a:solidFill>
                <a:latin typeface="微軟正黑體"/>
                <a:ea typeface="微軟正黑體"/>
                <a:cs typeface="微軟正黑體"/>
              </a:endParaRPr>
            </a:p>
          </p:txBody>
        </p:sp>
      </p:grpSp>
      <p:grpSp>
        <p:nvGrpSpPr>
          <p:cNvPr id="12" name="群組 11"/>
          <p:cNvGrpSpPr/>
          <p:nvPr/>
        </p:nvGrpSpPr>
        <p:grpSpPr>
          <a:xfrm>
            <a:off x="9540552" y="4990672"/>
            <a:ext cx="3123573" cy="834579"/>
            <a:chOff x="4894729" y="5558118"/>
            <a:chExt cx="3123573" cy="941295"/>
          </a:xfrm>
        </p:grpSpPr>
        <p:sp>
          <p:nvSpPr>
            <p:cNvPr id="13" name="橢圓圖說文字 12"/>
            <p:cNvSpPr/>
            <p:nvPr/>
          </p:nvSpPr>
          <p:spPr>
            <a:xfrm>
              <a:off x="4894729" y="5558118"/>
              <a:ext cx="2979271" cy="941295"/>
            </a:xfrm>
            <a:prstGeom prst="wedgeEllipseCallout">
              <a:avLst>
                <a:gd name="adj1" fmla="val 67432"/>
                <a:gd name="adj2" fmla="val -53555"/>
              </a:avLst>
            </a:prstGeom>
            <a:solidFill>
              <a:schemeClr val="accent3">
                <a:lumMod val="20000"/>
                <a:lumOff val="80000"/>
              </a:schemeClr>
            </a:solidFill>
            <a:ln>
              <a:solidFill>
                <a:srgbClr val="006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
          <p:nvSpPr>
            <p:cNvPr id="14" name="文字方塊 13"/>
            <p:cNvSpPr txBox="1"/>
            <p:nvPr/>
          </p:nvSpPr>
          <p:spPr>
            <a:xfrm>
              <a:off x="5124881" y="5580576"/>
              <a:ext cx="2893421" cy="830997"/>
            </a:xfrm>
            <a:prstGeom prst="rect">
              <a:avLst/>
            </a:prstGeom>
            <a:noFill/>
          </p:spPr>
          <p:txBody>
            <a:bodyPr wrap="square" rtlCol="0">
              <a:spAutoFit/>
            </a:bodyPr>
            <a:lstStyle/>
            <a:p>
              <a:r>
                <a:rPr kumimoji="1" lang="zh-TW" altLang="en-US" sz="2400" b="1" dirty="0" smtClean="0">
                  <a:solidFill>
                    <a:srgbClr val="006300"/>
                  </a:solidFill>
                  <a:latin typeface="微軟正黑體"/>
                  <a:ea typeface="微軟正黑體"/>
                  <a:cs typeface="微軟正黑體"/>
                </a:rPr>
                <a:t>過多水份養分其實造成額外負擔～</a:t>
              </a:r>
              <a:endParaRPr kumimoji="1" lang="zh-TW" altLang="en-US" sz="2400" b="1" dirty="0">
                <a:solidFill>
                  <a:srgbClr val="006300"/>
                </a:solidFill>
                <a:latin typeface="微軟正黑體"/>
                <a:ea typeface="微軟正黑體"/>
                <a:cs typeface="微軟正黑體"/>
              </a:endParaRPr>
            </a:p>
          </p:txBody>
        </p:sp>
      </p:grpSp>
      <p:sp>
        <p:nvSpPr>
          <p:cNvPr id="11" name="日期版面配置區 10"/>
          <p:cNvSpPr>
            <a:spLocks noGrp="1"/>
          </p:cNvSpPr>
          <p:nvPr>
            <p:ph type="dt" sz="half" idx="10"/>
          </p:nvPr>
        </p:nvSpPr>
        <p:spPr/>
        <p:txBody>
          <a:bodyPr/>
          <a:lstStyle/>
          <a:p>
            <a:fld id="{C38B09EE-6CE7-44DF-A0B5-59D4A8805FFF}" type="datetime1">
              <a:rPr lang="zh-TW" altLang="en-US" smtClean="0"/>
              <a:t>2019/4/3</a:t>
            </a:fld>
            <a:endParaRPr lang="zh-TW" altLang="en-US"/>
          </a:p>
        </p:txBody>
      </p:sp>
      <p:sp>
        <p:nvSpPr>
          <p:cNvPr id="15" name="投影片編號版面配置區 14"/>
          <p:cNvSpPr>
            <a:spLocks noGrp="1"/>
          </p:cNvSpPr>
          <p:nvPr>
            <p:ph type="sldNum" sz="quarter" idx="12"/>
          </p:nvPr>
        </p:nvSpPr>
        <p:spPr/>
        <p:txBody>
          <a:bodyPr/>
          <a:lstStyle/>
          <a:p>
            <a:fld id="{D74C474B-AAF2-4CEB-B723-2385F645685F}" type="slidenum">
              <a:rPr lang="zh-TW" altLang="en-US" smtClean="0"/>
              <a:t>39</a:t>
            </a:fld>
            <a:endParaRPr lang="zh-TW" altLang="en-US"/>
          </a:p>
        </p:txBody>
      </p:sp>
    </p:spTree>
    <p:extLst>
      <p:ext uri="{BB962C8B-B14F-4D97-AF65-F5344CB8AC3E}">
        <p14:creationId xmlns:p14="http://schemas.microsoft.com/office/powerpoint/2010/main" val="27834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32" presetClass="emph" presetSubtype="0" fill="hold" nodeType="afterEffect">
                                  <p:stCondLst>
                                    <p:cond delay="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p:tgtEl>
                                          <p:spTgt spid="10"/>
                                        </p:tgtEl>
                                        <p:attrNameLst>
                                          <p:attrName>ppt_x</p:attrName>
                                        </p:attrNameLst>
                                      </p:cBhvr>
                                      <p:tavLst>
                                        <p:tav tm="0">
                                          <p:val>
                                            <p:strVal val="#ppt_x+#ppt_w*1.125000"/>
                                          </p:val>
                                        </p:tav>
                                        <p:tav tm="100000">
                                          <p:val>
                                            <p:strVal val="#ppt_x"/>
                                          </p:val>
                                        </p:tav>
                                      </p:tavLst>
                                    </p:anim>
                                    <p:animEffect transition="in" filter="wipe(left)">
                                      <p:cBhvr>
                                        <p:cTn id="18" dur="1000"/>
                                        <p:tgtEl>
                                          <p:spTgt spid="10"/>
                                        </p:tgtEl>
                                      </p:cBhvr>
                                    </p:animEffect>
                                  </p:childTnLst>
                                </p:cTn>
                              </p:par>
                            </p:childTnLst>
                          </p:cTn>
                        </p:par>
                        <p:par>
                          <p:cTn id="19" fill="hold">
                            <p:stCondLst>
                              <p:cond delay="2000"/>
                            </p:stCondLst>
                            <p:childTnLst>
                              <p:par>
                                <p:cTn id="20" presetID="12" presetClass="entr" presetSubtype="2"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1000"/>
                                        <p:tgtEl>
                                          <p:spTgt spid="12"/>
                                        </p:tgtEl>
                                        <p:attrNameLst>
                                          <p:attrName>ppt_x</p:attrName>
                                        </p:attrNameLst>
                                      </p:cBhvr>
                                      <p:tavLst>
                                        <p:tav tm="0">
                                          <p:val>
                                            <p:strVal val="#ppt_x+#ppt_w*1.125000"/>
                                          </p:val>
                                        </p:tav>
                                        <p:tav tm="100000">
                                          <p:val>
                                            <p:strVal val="#ppt_x"/>
                                          </p:val>
                                        </p:tav>
                                      </p:tavLst>
                                    </p:anim>
                                    <p:animEffect transition="in" filter="wipe(left)">
                                      <p:cBhvr>
                                        <p:cTn id="2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899592" y="1268760"/>
            <a:ext cx="7632848" cy="3970318"/>
          </a:xfrm>
          <a:prstGeom prst="rect">
            <a:avLst/>
          </a:prstGeom>
          <a:noFill/>
        </p:spPr>
        <p:txBody>
          <a:bodyPr wrap="square" rtlCol="0">
            <a:spAutoFit/>
          </a:bodyPr>
          <a:lstStyle/>
          <a:p>
            <a:endParaRPr lang="en-US" altLang="zh-TW" sz="2800" dirty="0">
              <a:latin typeface="微軟正黑體" pitchFamily="34" charset="-120"/>
              <a:ea typeface="微軟正黑體" pitchFamily="34" charset="-120"/>
            </a:endParaRPr>
          </a:p>
          <a:p>
            <a:r>
              <a:rPr lang="zh-TW" altLang="en-US" sz="2800" dirty="0" smtClean="0">
                <a:latin typeface="微軟正黑體" pitchFamily="34" charset="-120"/>
                <a:ea typeface="微軟正黑體" pitchFamily="34" charset="-120"/>
              </a:rPr>
              <a:t>不同情況下的選擇</a:t>
            </a:r>
            <a:endParaRPr lang="en-US" altLang="zh-TW" sz="2800" dirty="0" smtClean="0">
              <a:latin typeface="微軟正黑體" pitchFamily="34" charset="-120"/>
              <a:ea typeface="微軟正黑體" pitchFamily="34" charset="-120"/>
            </a:endParaRPr>
          </a:p>
          <a:p>
            <a:r>
              <a:rPr lang="zh-TW" altLang="en-US" sz="2800" dirty="0">
                <a:latin typeface="微軟正黑體" pitchFamily="34" charset="-120"/>
                <a:ea typeface="微軟正黑體" pitchFamily="34" charset="-120"/>
              </a:rPr>
              <a:t>限時嘗試</a:t>
            </a:r>
            <a:r>
              <a:rPr lang="zh-TW" altLang="en-US" sz="2800" dirty="0" smtClean="0">
                <a:latin typeface="微軟正黑體" pitchFamily="34" charset="-120"/>
                <a:ea typeface="微軟正黑體" pitchFamily="34" charset="-120"/>
              </a:rPr>
              <a:t>治療  在情況明朗後再做判斷</a:t>
            </a:r>
            <a:endParaRPr lang="en-US" altLang="zh-TW" sz="2800" dirty="0" smtClean="0">
              <a:latin typeface="微軟正黑體" pitchFamily="34" charset="-120"/>
              <a:ea typeface="微軟正黑體" pitchFamily="34" charset="-120"/>
            </a:endParaRPr>
          </a:p>
          <a:p>
            <a:endParaRPr lang="en-US" altLang="zh-TW" sz="2800" dirty="0">
              <a:latin typeface="微軟正黑體" pitchFamily="34" charset="-120"/>
              <a:ea typeface="微軟正黑體" pitchFamily="34" charset="-120"/>
            </a:endParaRPr>
          </a:p>
          <a:p>
            <a:r>
              <a:rPr lang="zh-TW" altLang="en-US" sz="2800" b="1" dirty="0" smtClean="0">
                <a:latin typeface="微軟正黑體" pitchFamily="34" charset="-120"/>
                <a:ea typeface="微軟正黑體" pitchFamily="34" charset="-120"/>
              </a:rPr>
              <a:t>但是</a:t>
            </a:r>
            <a:r>
              <a:rPr lang="zh-TW" altLang="en-US" sz="2800" dirty="0" smtClean="0">
                <a:latin typeface="微軟正黑體" pitchFamily="34" charset="-120"/>
                <a:ea typeface="微軟正黑體" pitchFamily="34" charset="-120"/>
              </a:rPr>
              <a:t>由誰  </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何種情況</a:t>
            </a: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如何做判斷</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  </a:t>
            </a:r>
            <a:endParaRPr lang="en-US" altLang="zh-TW" sz="2800" dirty="0" smtClean="0">
              <a:latin typeface="微軟正黑體" pitchFamily="34" charset="-120"/>
              <a:ea typeface="微軟正黑體" pitchFamily="34" charset="-120"/>
            </a:endParaRPr>
          </a:p>
          <a:p>
            <a:endParaRPr lang="en-US" altLang="zh-TW" sz="2800" dirty="0">
              <a:latin typeface="微軟正黑體" pitchFamily="34" charset="-120"/>
              <a:ea typeface="微軟正黑體" pitchFamily="34" charset="-120"/>
            </a:endParaRPr>
          </a:p>
          <a:p>
            <a:endParaRPr lang="en-US" altLang="zh-TW" sz="2800" dirty="0" smtClean="0">
              <a:latin typeface="微軟正黑體" pitchFamily="34" charset="-120"/>
              <a:ea typeface="微軟正黑體" pitchFamily="34" charset="-120"/>
            </a:endParaRPr>
          </a:p>
          <a:p>
            <a:endParaRPr lang="en-US" altLang="zh-TW" sz="2800" dirty="0">
              <a:latin typeface="微軟正黑體" pitchFamily="34" charset="-120"/>
              <a:ea typeface="微軟正黑體" pitchFamily="34" charset="-120"/>
            </a:endParaRPr>
          </a:p>
          <a:p>
            <a:endParaRPr lang="zh-TW" altLang="en-US" sz="2800" dirty="0">
              <a:latin typeface="微軟正黑體" pitchFamily="34" charset="-120"/>
              <a:ea typeface="微軟正黑體" pitchFamily="34" charset="-120"/>
            </a:endParaRPr>
          </a:p>
        </p:txBody>
      </p:sp>
      <p:sp>
        <p:nvSpPr>
          <p:cNvPr id="3" name="標題 2"/>
          <p:cNvSpPr>
            <a:spLocks noGrp="1"/>
          </p:cNvSpPr>
          <p:nvPr>
            <p:ph type="title"/>
          </p:nvPr>
        </p:nvSpPr>
        <p:spPr>
          <a:xfrm>
            <a:off x="395536" y="260648"/>
            <a:ext cx="8229600" cy="1143000"/>
          </a:xfrm>
        </p:spPr>
        <p:txBody>
          <a:bodyPr>
            <a:normAutofit/>
          </a:bodyPr>
          <a:lstStyle/>
          <a:p>
            <a:r>
              <a:rPr lang="zh-TW" altLang="en-US" b="1" dirty="0" smtClean="0">
                <a:latin typeface="微軟正黑體" pitchFamily="34" charset="-120"/>
                <a:ea typeface="微軟正黑體" pitchFamily="34" charset="-120"/>
              </a:rPr>
              <a:t>如果你突然倒下</a:t>
            </a:r>
            <a:endParaRPr lang="zh-TW" altLang="en-US" b="1" dirty="0">
              <a:latin typeface="微軟正黑體" pitchFamily="34" charset="-120"/>
              <a:ea typeface="微軟正黑體" pitchFamily="34" charset="-120"/>
            </a:endParaRPr>
          </a:p>
        </p:txBody>
      </p:sp>
    </p:spTree>
    <p:extLst>
      <p:ext uri="{BB962C8B-B14F-4D97-AF65-F5344CB8AC3E}">
        <p14:creationId xmlns:p14="http://schemas.microsoft.com/office/powerpoint/2010/main" val="68224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899592" y="2204864"/>
            <a:ext cx="7920880" cy="3662541"/>
          </a:xfrm>
          <a:prstGeom prst="rect">
            <a:avLst/>
          </a:prstGeom>
          <a:noFill/>
        </p:spPr>
        <p:txBody>
          <a:bodyPr wrap="square" rtlCol="0">
            <a:spAutoFit/>
          </a:bodyPr>
          <a:lstStyle/>
          <a:p>
            <a:endParaRPr lang="en-US" altLang="zh-TW" sz="2400" dirty="0">
              <a:latin typeface="微軟正黑體" pitchFamily="34" charset="-120"/>
              <a:ea typeface="微軟正黑體" pitchFamily="34" charset="-120"/>
            </a:endParaRPr>
          </a:p>
          <a:p>
            <a:r>
              <a:rPr lang="zh-TW" altLang="en-US" sz="4000" b="1" dirty="0" smtClean="0">
                <a:solidFill>
                  <a:srgbClr val="FF0000"/>
                </a:solidFill>
                <a:latin typeface="微軟正黑體" pitchFamily="34" charset="-120"/>
                <a:ea typeface="微軟正黑體" pitchFamily="34" charset="-120"/>
              </a:rPr>
              <a:t>餓死</a:t>
            </a:r>
            <a:r>
              <a:rPr lang="en-US" altLang="zh-TW" sz="4000" b="1" dirty="0" smtClean="0">
                <a:solidFill>
                  <a:srgbClr val="FF0000"/>
                </a:solidFill>
                <a:latin typeface="微軟正黑體" pitchFamily="34" charset="-120"/>
                <a:ea typeface="微軟正黑體" pitchFamily="34" charset="-120"/>
              </a:rPr>
              <a:t>?</a:t>
            </a:r>
          </a:p>
          <a:p>
            <a:endParaRPr lang="en-US" altLang="zh-TW" sz="2400" dirty="0">
              <a:latin typeface="微軟正黑體" pitchFamily="34" charset="-120"/>
              <a:ea typeface="微軟正黑體" pitchFamily="34" charset="-120"/>
            </a:endParaRPr>
          </a:p>
          <a:p>
            <a:endParaRPr lang="en-US" altLang="zh-TW" sz="2400" dirty="0" smtClean="0">
              <a:latin typeface="微軟正黑體" pitchFamily="34" charset="-120"/>
              <a:ea typeface="微軟正黑體" pitchFamily="34" charset="-120"/>
            </a:endParaRPr>
          </a:p>
          <a:p>
            <a:endParaRPr lang="en-US" altLang="zh-TW" sz="2400" dirty="0" smtClean="0">
              <a:latin typeface="微軟正黑體" pitchFamily="34" charset="-120"/>
              <a:ea typeface="微軟正黑體" pitchFamily="34" charset="-120"/>
            </a:endParaRPr>
          </a:p>
          <a:p>
            <a:r>
              <a:rPr lang="zh-TW" altLang="en-US" sz="2400" dirty="0">
                <a:latin typeface="微軟正黑體" pitchFamily="34" charset="-120"/>
                <a:ea typeface="微軟正黑體" pitchFamily="34" charset="-120"/>
              </a:rPr>
              <a:t>可以用口</a:t>
            </a:r>
            <a:r>
              <a:rPr lang="zh-TW" altLang="en-US" sz="2400" dirty="0" smtClean="0">
                <a:latin typeface="微軟正黑體" pitchFamily="34" charset="-120"/>
                <a:ea typeface="微軟正黑體" pitchFamily="34" charset="-120"/>
              </a:rPr>
              <a:t>進食而且很想吃 卻因為飢餓而死才叫餓死</a:t>
            </a:r>
            <a:endParaRPr lang="en-US" altLang="zh-TW" sz="2400" dirty="0" smtClean="0">
              <a:latin typeface="微軟正黑體" pitchFamily="34" charset="-120"/>
              <a:ea typeface="微軟正黑體" pitchFamily="34" charset="-120"/>
            </a:endParaRPr>
          </a:p>
          <a:p>
            <a:r>
              <a:rPr lang="zh-TW" altLang="en-US" sz="2400" dirty="0">
                <a:latin typeface="微軟正黑體" pitchFamily="34" charset="-120"/>
                <a:ea typeface="微軟正黑體" pitchFamily="34" charset="-120"/>
              </a:rPr>
              <a:t>若不想吃或長期無法</a:t>
            </a:r>
            <a:r>
              <a:rPr lang="zh-TW" altLang="en-US" sz="2400" dirty="0" smtClean="0">
                <a:latin typeface="微軟正黑體" pitchFamily="34" charset="-120"/>
                <a:ea typeface="微軟正黑體" pitchFamily="34" charset="-120"/>
              </a:rPr>
              <a:t>進食 是大自然的天命</a:t>
            </a:r>
            <a:r>
              <a:rPr lang="zh-TW" altLang="en-US" sz="2400" dirty="0" smtClean="0">
                <a:latin typeface="新細明體"/>
                <a:ea typeface="新細明體"/>
              </a:rPr>
              <a:t>，</a:t>
            </a:r>
            <a:r>
              <a:rPr lang="zh-TW" altLang="en-US" sz="2400" dirty="0" smtClean="0">
                <a:latin typeface="微軟正黑體" pitchFamily="34" charset="-120"/>
                <a:ea typeface="微軟正黑體" pitchFamily="34" charset="-120"/>
              </a:rPr>
              <a:t>是疾病的過程</a:t>
            </a:r>
            <a:endParaRPr lang="en-US" altLang="zh-TW" sz="2400" dirty="0" smtClean="0">
              <a:latin typeface="微軟正黑體" pitchFamily="34" charset="-120"/>
              <a:ea typeface="微軟正黑體" pitchFamily="34" charset="-120"/>
            </a:endParaRPr>
          </a:p>
          <a:p>
            <a:endParaRPr lang="en-US" altLang="zh-TW" sz="2400" dirty="0">
              <a:latin typeface="微軟正黑體" pitchFamily="34" charset="-120"/>
              <a:ea typeface="微軟正黑體" pitchFamily="34" charset="-120"/>
            </a:endParaRPr>
          </a:p>
          <a:p>
            <a:endParaRPr lang="en-US" altLang="zh-TW" sz="2400" dirty="0" smtClean="0">
              <a:latin typeface="微軟正黑體" pitchFamily="34" charset="-120"/>
              <a:ea typeface="微軟正黑體" pitchFamily="34" charset="-120"/>
            </a:endParaRPr>
          </a:p>
        </p:txBody>
      </p:sp>
      <p:sp>
        <p:nvSpPr>
          <p:cNvPr id="3" name="標題 2"/>
          <p:cNvSpPr>
            <a:spLocks noGrp="1"/>
          </p:cNvSpPr>
          <p:nvPr>
            <p:ph type="title"/>
          </p:nvPr>
        </p:nvSpPr>
        <p:spPr>
          <a:xfrm>
            <a:off x="395536" y="620688"/>
            <a:ext cx="8229600" cy="1143000"/>
          </a:xfrm>
        </p:spPr>
        <p:txBody>
          <a:bodyPr>
            <a:normAutofit fontScale="90000"/>
          </a:bodyPr>
          <a:lstStyle/>
          <a:p>
            <a:r>
              <a:rPr lang="zh-TW" altLang="en-US" b="1" dirty="0" smtClean="0">
                <a:latin typeface="微軟正黑體" pitchFamily="34" charset="-120"/>
                <a:ea typeface="微軟正黑體" pitchFamily="34" charset="-120"/>
              </a:rPr>
              <a:t>多活下來的時間</a:t>
            </a:r>
            <a:r>
              <a:rPr lang="en-US" altLang="zh-TW" b="1" dirty="0" smtClean="0">
                <a:latin typeface="微軟正黑體" pitchFamily="34" charset="-120"/>
                <a:ea typeface="微軟正黑體" pitchFamily="34" charset="-120"/>
              </a:rPr>
              <a:t/>
            </a:r>
            <a:br>
              <a:rPr lang="en-US" altLang="zh-TW" b="1" dirty="0" smtClean="0">
                <a:latin typeface="微軟正黑體" pitchFamily="34" charset="-120"/>
                <a:ea typeface="微軟正黑體" pitchFamily="34" charset="-120"/>
              </a:rPr>
            </a:br>
            <a:r>
              <a:rPr lang="zh-TW" altLang="en-US" b="1" dirty="0" smtClean="0">
                <a:latin typeface="微軟正黑體" pitchFamily="34" charset="-120"/>
                <a:ea typeface="微軟正黑體" pitchFamily="34" charset="-120"/>
              </a:rPr>
              <a:t>要一直使用人工營養、流體餵養</a:t>
            </a:r>
            <a:r>
              <a:rPr lang="en-US" altLang="zh-TW" b="1" dirty="0" smtClean="0">
                <a:latin typeface="微軟正黑體" pitchFamily="34" charset="-120"/>
                <a:ea typeface="微軟正黑體" pitchFamily="34" charset="-120"/>
              </a:rPr>
              <a:t>?</a:t>
            </a:r>
            <a:endParaRPr lang="zh-TW" altLang="en-US" b="1" dirty="0">
              <a:latin typeface="微軟正黑體" pitchFamily="34" charset="-120"/>
              <a:ea typeface="微軟正黑體" pitchFamily="34" charset="-120"/>
            </a:endParaRPr>
          </a:p>
        </p:txBody>
      </p:sp>
    </p:spTree>
    <p:extLst>
      <p:ext uri="{BB962C8B-B14F-4D97-AF65-F5344CB8AC3E}">
        <p14:creationId xmlns:p14="http://schemas.microsoft.com/office/powerpoint/2010/main" val="15850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微軟正黑體" pitchFamily="34" charset="-120"/>
                <a:ea typeface="微軟正黑體" pitchFamily="34" charset="-120"/>
              </a:rPr>
              <a:t>沒辦法進食後該如何</a:t>
            </a:r>
            <a:r>
              <a:rPr lang="en-US" altLang="zh-TW" b="1" dirty="0" smtClean="0">
                <a:latin typeface="微軟正黑體" pitchFamily="34" charset="-120"/>
                <a:ea typeface="微軟正黑體" pitchFamily="34" charset="-120"/>
              </a:rPr>
              <a:t>?</a:t>
            </a:r>
            <a:endParaRPr lang="zh-TW" altLang="en-US" b="1" dirty="0">
              <a:latin typeface="微軟正黑體" pitchFamily="34" charset="-120"/>
              <a:ea typeface="微軟正黑體" pitchFamily="34" charset="-120"/>
            </a:endParaRPr>
          </a:p>
        </p:txBody>
      </p:sp>
      <p:sp>
        <p:nvSpPr>
          <p:cNvPr id="3" name="文字方塊 2"/>
          <p:cNvSpPr txBox="1"/>
          <p:nvPr/>
        </p:nvSpPr>
        <p:spPr>
          <a:xfrm>
            <a:off x="611560" y="1340768"/>
            <a:ext cx="7488832" cy="4031873"/>
          </a:xfrm>
          <a:prstGeom prst="rect">
            <a:avLst/>
          </a:prstGeom>
          <a:noFill/>
        </p:spPr>
        <p:txBody>
          <a:bodyPr wrap="square" rtlCol="0">
            <a:spAutoFit/>
          </a:bodyPr>
          <a:lstStyle/>
          <a:p>
            <a:r>
              <a:rPr lang="en-US" altLang="zh-TW" sz="3200" dirty="0" smtClean="0">
                <a:latin typeface="微軟正黑體" pitchFamily="34" charset="-120"/>
                <a:ea typeface="微軟正黑體" pitchFamily="34" charset="-120"/>
              </a:rPr>
              <a:t>A:</a:t>
            </a:r>
            <a:r>
              <a:rPr lang="zh-TW" altLang="en-US" sz="3200" dirty="0" smtClean="0">
                <a:latin typeface="微軟正黑體" pitchFamily="34" charset="-120"/>
                <a:ea typeface="微軟正黑體" pitchFamily="34" charset="-120"/>
              </a:rPr>
              <a:t> 沒有食慾 </a:t>
            </a:r>
            <a:endParaRPr lang="en-US" altLang="zh-TW" sz="3200" dirty="0" smtClean="0">
              <a:latin typeface="微軟正黑體" pitchFamily="34" charset="-120"/>
              <a:ea typeface="微軟正黑體" pitchFamily="34" charset="-120"/>
            </a:endParaRPr>
          </a:p>
          <a:p>
            <a:pPr marL="342900" indent="-342900">
              <a:buFont typeface="Wingdings" pitchFamily="2" charset="2"/>
              <a:buAutoNum type="circleNumWdWhitePlain"/>
            </a:pPr>
            <a:r>
              <a:rPr lang="zh-TW" altLang="en-US" sz="3200" dirty="0">
                <a:latin typeface="微軟正黑體" pitchFamily="34" charset="-120"/>
                <a:ea typeface="微軟正黑體" pitchFamily="34" charset="-120"/>
              </a:rPr>
              <a:t>不想</a:t>
            </a:r>
            <a:r>
              <a:rPr lang="zh-TW" altLang="en-US" sz="3200" dirty="0" smtClean="0">
                <a:latin typeface="微軟正黑體" pitchFamily="34" charset="-120"/>
                <a:ea typeface="微軟正黑體" pitchFamily="34" charset="-120"/>
              </a:rPr>
              <a:t>吃</a:t>
            </a:r>
            <a:endParaRPr lang="en-US" altLang="zh-TW" sz="3200" dirty="0" smtClean="0">
              <a:latin typeface="微軟正黑體" pitchFamily="34" charset="-120"/>
              <a:ea typeface="微軟正黑體" pitchFamily="34" charset="-120"/>
            </a:endParaRPr>
          </a:p>
          <a:p>
            <a:pPr marL="342900" indent="-342900">
              <a:buFont typeface="Wingdings" pitchFamily="2" charset="2"/>
              <a:buAutoNum type="circleNumWdWhitePlain"/>
            </a:pPr>
            <a:r>
              <a:rPr lang="zh-TW" altLang="en-US" sz="3200" dirty="0">
                <a:latin typeface="微軟正黑體" pitchFamily="34" charset="-120"/>
                <a:ea typeface="微軟正黑體" pitchFamily="34" charset="-120"/>
              </a:rPr>
              <a:t>沒有吃的必要 所以不</a:t>
            </a:r>
            <a:r>
              <a:rPr lang="zh-TW" altLang="en-US" sz="3200" dirty="0" smtClean="0">
                <a:latin typeface="微軟正黑體" pitchFamily="34" charset="-120"/>
                <a:ea typeface="微軟正黑體" pitchFamily="34" charset="-120"/>
              </a:rPr>
              <a:t>吃</a:t>
            </a:r>
            <a:endParaRPr lang="en-US" altLang="zh-TW" sz="3200" dirty="0" smtClean="0">
              <a:latin typeface="微軟正黑體" pitchFamily="34" charset="-120"/>
              <a:ea typeface="微軟正黑體" pitchFamily="34" charset="-120"/>
            </a:endParaRPr>
          </a:p>
          <a:p>
            <a:pPr marL="285750" indent="-285750">
              <a:buFont typeface="Wingdings" pitchFamily="2" charset="2"/>
              <a:buChar char="ü"/>
            </a:pPr>
            <a:r>
              <a:rPr lang="zh-TW" altLang="en-US" sz="3200" dirty="0" smtClean="0">
                <a:latin typeface="微軟正黑體" pitchFamily="34" charset="-120"/>
                <a:ea typeface="微軟正黑體" pitchFamily="34" charset="-120"/>
              </a:rPr>
              <a:t>當事人的意願</a:t>
            </a:r>
            <a:endParaRPr lang="en-US" altLang="zh-TW" sz="3200" dirty="0" smtClean="0">
              <a:latin typeface="微軟正黑體" pitchFamily="34" charset="-120"/>
              <a:ea typeface="微軟正黑體" pitchFamily="34" charset="-120"/>
            </a:endParaRPr>
          </a:p>
          <a:p>
            <a:pPr marL="285750" indent="-285750">
              <a:buFont typeface="Wingdings" pitchFamily="2" charset="2"/>
              <a:buChar char="ü"/>
            </a:pPr>
            <a:r>
              <a:rPr lang="zh-TW" altLang="en-US" sz="3200" dirty="0">
                <a:latin typeface="微軟正黑體" pitchFamily="34" charset="-120"/>
                <a:ea typeface="微軟正黑體" pitchFamily="34" charset="-120"/>
              </a:rPr>
              <a:t>自然本能的驅使</a:t>
            </a:r>
            <a:endParaRPr lang="en-US" altLang="zh-TW" sz="3200" dirty="0">
              <a:latin typeface="微軟正黑體" pitchFamily="34" charset="-120"/>
              <a:ea typeface="微軟正黑體" pitchFamily="34" charset="-120"/>
            </a:endParaRPr>
          </a:p>
          <a:p>
            <a:pPr marL="342900" indent="-342900">
              <a:buFont typeface="Wingdings" pitchFamily="2" charset="2"/>
              <a:buAutoNum type="circleNumWdWhitePlain"/>
            </a:pPr>
            <a:endParaRPr lang="en-US" altLang="zh-TW" sz="3200" dirty="0" smtClean="0">
              <a:latin typeface="微軟正黑體" pitchFamily="34" charset="-120"/>
              <a:ea typeface="微軟正黑體" pitchFamily="34" charset="-120"/>
            </a:endParaRPr>
          </a:p>
          <a:p>
            <a:pPr marL="342900" indent="-342900">
              <a:buFont typeface="Wingdings" pitchFamily="2" charset="2"/>
              <a:buAutoNum type="circleNumWdWhitePlain"/>
            </a:pPr>
            <a:endParaRPr lang="en-US" altLang="zh-TW" sz="3200" dirty="0">
              <a:latin typeface="微軟正黑體" pitchFamily="34" charset="-120"/>
              <a:ea typeface="微軟正黑體" pitchFamily="34" charset="-120"/>
            </a:endParaRPr>
          </a:p>
          <a:p>
            <a:endParaRPr lang="zh-TW" altLang="en-US" sz="3200" dirty="0">
              <a:latin typeface="微軟正黑體" pitchFamily="34" charset="-120"/>
              <a:ea typeface="微軟正黑體" pitchFamily="34" charset="-120"/>
            </a:endParaRPr>
          </a:p>
        </p:txBody>
      </p:sp>
    </p:spTree>
    <p:extLst>
      <p:ext uri="{BB962C8B-B14F-4D97-AF65-F5344CB8AC3E}">
        <p14:creationId xmlns:p14="http://schemas.microsoft.com/office/powerpoint/2010/main" val="21997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b="1" dirty="0">
                <a:latin typeface="微軟正黑體" pitchFamily="34" charset="-120"/>
                <a:ea typeface="微軟正黑體" pitchFamily="34" charset="-120"/>
              </a:rPr>
              <a:t>沒辦法進食後該如何</a:t>
            </a:r>
            <a:r>
              <a:rPr lang="en-US" altLang="zh-TW" b="1" dirty="0">
                <a:latin typeface="微軟正黑體" pitchFamily="34" charset="-120"/>
                <a:ea typeface="微軟正黑體" pitchFamily="34" charset="-120"/>
              </a:rPr>
              <a:t>?</a:t>
            </a:r>
            <a:endParaRPr lang="zh-TW" altLang="en-US" dirty="0"/>
          </a:p>
        </p:txBody>
      </p:sp>
      <p:sp>
        <p:nvSpPr>
          <p:cNvPr id="4" name="內容版面配置區 3"/>
          <p:cNvSpPr>
            <a:spLocks noGrp="1"/>
          </p:cNvSpPr>
          <p:nvPr>
            <p:ph idx="1"/>
          </p:nvPr>
        </p:nvSpPr>
        <p:spPr/>
        <p:txBody>
          <a:bodyPr>
            <a:normAutofit fontScale="92500" lnSpcReduction="20000"/>
          </a:bodyPr>
          <a:lstStyle/>
          <a:p>
            <a:r>
              <a:rPr lang="en-US" altLang="zh-TW" dirty="0"/>
              <a:t>B:</a:t>
            </a:r>
            <a:r>
              <a:rPr lang="zh-TW" altLang="en-US" dirty="0"/>
              <a:t>吞嚥能力下降  </a:t>
            </a:r>
          </a:p>
          <a:p>
            <a:r>
              <a:rPr lang="zh-TW" altLang="en-US" dirty="0"/>
              <a:t>小口</a:t>
            </a:r>
          </a:p>
          <a:p>
            <a:r>
              <a:rPr lang="zh-TW" altLang="en-US" dirty="0"/>
              <a:t>小塊</a:t>
            </a:r>
          </a:p>
          <a:p>
            <a:r>
              <a:rPr lang="zh-TW" altLang="en-US" dirty="0"/>
              <a:t>濃稠軟爛</a:t>
            </a:r>
          </a:p>
          <a:p>
            <a:r>
              <a:rPr lang="zh-TW" altLang="en-US" dirty="0"/>
              <a:t>流質</a:t>
            </a:r>
          </a:p>
          <a:p>
            <a:endParaRPr lang="zh-TW" altLang="en-US" dirty="0"/>
          </a:p>
          <a:p>
            <a:r>
              <a:rPr lang="zh-TW" altLang="en-US" dirty="0" smtClean="0"/>
              <a:t>細心用手餵食</a:t>
            </a:r>
            <a:endParaRPr lang="en-US" altLang="zh-TW" dirty="0" smtClean="0"/>
          </a:p>
          <a:p>
            <a:r>
              <a:rPr lang="zh-TW" altLang="en-US" dirty="0" smtClean="0"/>
              <a:t>台灣長照鼻</a:t>
            </a:r>
            <a:r>
              <a:rPr lang="zh-TW" altLang="en-US" dirty="0"/>
              <a:t>胃管</a:t>
            </a:r>
            <a:r>
              <a:rPr lang="zh-TW" altLang="en-US" dirty="0" smtClean="0"/>
              <a:t>比例</a:t>
            </a:r>
            <a:r>
              <a:rPr lang="en-US" altLang="zh-TW" dirty="0" smtClean="0"/>
              <a:t>94%  vs.</a:t>
            </a:r>
            <a:r>
              <a:rPr lang="zh-TW" altLang="en-US" dirty="0" smtClean="0"/>
              <a:t>日本</a:t>
            </a:r>
            <a:r>
              <a:rPr lang="en-US" altLang="zh-TW" dirty="0" smtClean="0"/>
              <a:t>:11.6%vs</a:t>
            </a:r>
            <a:r>
              <a:rPr lang="zh-TW" altLang="en-US" dirty="0" smtClean="0"/>
              <a:t>德國</a:t>
            </a:r>
            <a:r>
              <a:rPr lang="en-US" altLang="zh-TW" dirty="0" smtClean="0"/>
              <a:t>6.6%</a:t>
            </a:r>
            <a:endParaRPr lang="zh-TW" altLang="en-US" dirty="0"/>
          </a:p>
          <a:p>
            <a:r>
              <a:rPr lang="zh-TW" altLang="en-US" dirty="0"/>
              <a:t>日本介護</a:t>
            </a:r>
            <a:r>
              <a:rPr lang="zh-TW" altLang="en-US" dirty="0" smtClean="0"/>
              <a:t>食物</a:t>
            </a:r>
            <a:endParaRPr lang="zh-TW" altLang="en-US" dirty="0"/>
          </a:p>
          <a:p>
            <a:endParaRPr lang="zh-TW" altLang="en-US" dirty="0"/>
          </a:p>
        </p:txBody>
      </p:sp>
    </p:spTree>
    <p:extLst>
      <p:ext uri="{BB962C8B-B14F-4D97-AF65-F5344CB8AC3E}">
        <p14:creationId xmlns:p14="http://schemas.microsoft.com/office/powerpoint/2010/main" val="11091481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0"/>
            <a:ext cx="8856984"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字方塊 2"/>
          <p:cNvSpPr txBox="1"/>
          <p:nvPr/>
        </p:nvSpPr>
        <p:spPr>
          <a:xfrm>
            <a:off x="107504" y="5517231"/>
            <a:ext cx="3096344" cy="1200329"/>
          </a:xfrm>
          <a:prstGeom prst="rect">
            <a:avLst/>
          </a:prstGeom>
          <a:noFill/>
        </p:spPr>
        <p:txBody>
          <a:bodyPr wrap="square" rtlCol="0">
            <a:spAutoFit/>
          </a:bodyPr>
          <a:lstStyle/>
          <a:p>
            <a:r>
              <a:rPr lang="zh-TW" altLang="en-US" dirty="0" smtClean="0"/>
              <a:t>天下</a:t>
            </a:r>
            <a:r>
              <a:rPr lang="zh-TW" altLang="en-US" dirty="0"/>
              <a:t>雜誌  </a:t>
            </a:r>
            <a:r>
              <a:rPr lang="en-US" altLang="zh-TW" dirty="0" smtClean="0"/>
              <a:t>2018-09-20</a:t>
            </a:r>
          </a:p>
          <a:p>
            <a:r>
              <a:rPr lang="zh-TW" altLang="en-US" dirty="0"/>
              <a:t>為什麼日本老人不用靠安素？</a:t>
            </a:r>
            <a:endParaRPr lang="en-US" altLang="zh-TW" dirty="0" smtClean="0"/>
          </a:p>
          <a:p>
            <a:r>
              <a:rPr lang="zh-TW" altLang="en-US" dirty="0" smtClean="0"/>
              <a:t>繪圖</a:t>
            </a:r>
            <a:r>
              <a:rPr lang="zh-TW" altLang="en-US" dirty="0"/>
              <a:t>製表：邱泰元　</a:t>
            </a:r>
            <a:endParaRPr lang="en-US" altLang="zh-TW" dirty="0" smtClean="0"/>
          </a:p>
          <a:p>
            <a:r>
              <a:rPr lang="zh-TW" altLang="en-US" dirty="0" smtClean="0"/>
              <a:t>翻譯</a:t>
            </a:r>
            <a:r>
              <a:rPr lang="zh-TW" altLang="en-US" dirty="0"/>
              <a:t>整理：彭子珊</a:t>
            </a:r>
          </a:p>
        </p:txBody>
      </p:sp>
    </p:spTree>
    <p:extLst>
      <p:ext uri="{BB962C8B-B14F-4D97-AF65-F5344CB8AC3E}">
        <p14:creationId xmlns:p14="http://schemas.microsoft.com/office/powerpoint/2010/main" val="3082021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圓角矩形 6"/>
          <p:cNvSpPr/>
          <p:nvPr/>
        </p:nvSpPr>
        <p:spPr>
          <a:xfrm>
            <a:off x="395536" y="3576376"/>
            <a:ext cx="8280920" cy="844937"/>
          </a:xfrm>
          <a:prstGeom prst="roundRect">
            <a:avLst/>
          </a:prstGeom>
          <a:solidFill>
            <a:srgbClr val="FF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8" name="文字方塊 7">
            <a:extLst>
              <a:ext uri="{FF2B5EF4-FFF2-40B4-BE49-F238E27FC236}">
                <a16:creationId xmlns:a16="http://schemas.microsoft.com/office/drawing/2014/main" xmlns="" id="{AAEEC98B-6472-40F2-BE65-3C4725E8B0A7}"/>
              </a:ext>
            </a:extLst>
          </p:cNvPr>
          <p:cNvSpPr txBox="1"/>
          <p:nvPr/>
        </p:nvSpPr>
        <p:spPr>
          <a:xfrm>
            <a:off x="467544" y="1268760"/>
            <a:ext cx="8298277" cy="3293209"/>
          </a:xfrm>
          <a:prstGeom prst="rect">
            <a:avLst/>
          </a:prstGeom>
          <a:noFill/>
        </p:spPr>
        <p:txBody>
          <a:bodyPr wrap="square" rtlCol="0">
            <a:spAutoFit/>
          </a:bodyPr>
          <a:lstStyle/>
          <a:p>
            <a:pPr latinLnBrk="1"/>
            <a:r>
              <a:rPr lang="zh-TW" altLang="en-US" sz="3600" b="1" dirty="0">
                <a:solidFill>
                  <a:srgbClr val="002060"/>
                </a:solidFill>
                <a:latin typeface="微軟正黑體" panose="020B0604030504040204" pitchFamily="34" charset="-120"/>
                <a:ea typeface="微軟正黑體" panose="020B0604030504040204" pitchFamily="34" charset="-120"/>
              </a:rPr>
              <a:t>第八條</a:t>
            </a:r>
            <a:r>
              <a:rPr lang="zh-TW" altLang="en-US" sz="2400" dirty="0">
                <a:solidFill>
                  <a:prstClr val="black"/>
                </a:solidFill>
                <a:latin typeface="微軟正黑體" panose="020B0604030504040204" pitchFamily="34" charset="-120"/>
                <a:ea typeface="微軟正黑體" panose="020B0604030504040204" pitchFamily="34" charset="-120"/>
              </a:rPr>
              <a:t>  </a:t>
            </a:r>
            <a:r>
              <a:rPr lang="zh-TW" altLang="zh-TW" sz="2800" dirty="0">
                <a:solidFill>
                  <a:prstClr val="black"/>
                </a:solidFill>
                <a:latin typeface="微軟正黑體" panose="020B0604030504040204" pitchFamily="34" charset="-120"/>
                <a:ea typeface="微軟正黑體" panose="020B0604030504040204" pitchFamily="34" charset="-120"/>
              </a:rPr>
              <a:t>具完全行為能力之人，得為預立醫療決定，並得</a:t>
            </a:r>
            <a:r>
              <a:rPr lang="zh-TW" altLang="zh-TW" sz="2800" b="1" dirty="0">
                <a:solidFill>
                  <a:srgbClr val="7030A0"/>
                </a:solidFill>
                <a:latin typeface="微軟正黑體" panose="020B0604030504040204" pitchFamily="34" charset="-120"/>
                <a:ea typeface="微軟正黑體" panose="020B0604030504040204" pitchFamily="34" charset="-120"/>
              </a:rPr>
              <a:t>隨時以書面撤回或變更</a:t>
            </a:r>
            <a:r>
              <a:rPr lang="zh-TW" altLang="zh-TW" sz="2800" dirty="0">
                <a:solidFill>
                  <a:prstClr val="black"/>
                </a:solidFill>
                <a:latin typeface="微軟正黑體" panose="020B0604030504040204" pitchFamily="34" charset="-120"/>
                <a:ea typeface="微軟正黑體" panose="020B0604030504040204" pitchFamily="34" charset="-120"/>
              </a:rPr>
              <a:t>之。</a:t>
            </a:r>
          </a:p>
          <a:p>
            <a:pPr latinLnBrk="1"/>
            <a:r>
              <a:rPr lang="zh-TW" altLang="zh-TW" sz="2800" dirty="0">
                <a:solidFill>
                  <a:prstClr val="black"/>
                </a:solidFill>
                <a:latin typeface="微軟正黑體" panose="020B0604030504040204" pitchFamily="34" charset="-120"/>
                <a:ea typeface="微軟正黑體" panose="020B0604030504040204" pitchFamily="34" charset="-120"/>
              </a:rPr>
              <a:t>前項預立醫療決定應包括意願人於第十四條特定臨床條件時，接受或拒絕維持生命治療或人工營養及流體餵養之</a:t>
            </a:r>
            <a:r>
              <a:rPr lang="zh-TW" altLang="zh-TW" sz="2800" b="1" dirty="0">
                <a:solidFill>
                  <a:srgbClr val="C00000"/>
                </a:solidFill>
                <a:latin typeface="微軟正黑體" panose="020B0604030504040204" pitchFamily="34" charset="-120"/>
                <a:ea typeface="微軟正黑體" panose="020B0604030504040204" pitchFamily="34" charset="-120"/>
              </a:rPr>
              <a:t>全部或一部</a:t>
            </a:r>
            <a:r>
              <a:rPr lang="zh-TW" altLang="zh-TW" sz="2800" dirty="0">
                <a:solidFill>
                  <a:srgbClr val="C00000"/>
                </a:solidFill>
                <a:latin typeface="微軟正黑體" panose="020B0604030504040204" pitchFamily="34" charset="-120"/>
                <a:ea typeface="微軟正黑體" panose="020B0604030504040204" pitchFamily="34" charset="-120"/>
              </a:rPr>
              <a:t>。</a:t>
            </a:r>
          </a:p>
          <a:p>
            <a:pPr latinLnBrk="1"/>
            <a:r>
              <a:rPr lang="zh-TW" altLang="zh-TW" sz="2800" dirty="0">
                <a:solidFill>
                  <a:prstClr val="black"/>
                </a:solidFill>
                <a:latin typeface="微軟正黑體" panose="020B0604030504040204" pitchFamily="34" charset="-120"/>
                <a:ea typeface="微軟正黑體" panose="020B0604030504040204" pitchFamily="34" charset="-120"/>
              </a:rPr>
              <a:t>預立醫療決定之內容、範圍及格式，由中央主管機關定之。</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26" name="標題 25"/>
          <p:cNvSpPr>
            <a:spLocks noGrp="1"/>
          </p:cNvSpPr>
          <p:nvPr>
            <p:ph type="title"/>
          </p:nvPr>
        </p:nvSpPr>
        <p:spPr/>
        <p:txBody>
          <a:bodyPr/>
          <a:lstStyle/>
          <a:p>
            <a:r>
              <a:rPr lang="zh-TW" altLang="zh-TW" b="1" dirty="0">
                <a:latin typeface="微軟正黑體" panose="020B0604030504040204" pitchFamily="34" charset="-120"/>
                <a:ea typeface="微軟正黑體" panose="020B0604030504040204" pitchFamily="34" charset="-120"/>
              </a:rPr>
              <a:t>第</a:t>
            </a:r>
            <a:r>
              <a:rPr lang="zh-TW" altLang="en-US" b="1" dirty="0">
                <a:latin typeface="微軟正黑體" panose="020B0604030504040204" pitchFamily="34" charset="-120"/>
                <a:ea typeface="微軟正黑體" panose="020B0604030504040204" pitchFamily="34" charset="-120"/>
              </a:rPr>
              <a:t>八</a:t>
            </a:r>
            <a:r>
              <a:rPr lang="zh-TW" altLang="zh-TW" b="1" dirty="0">
                <a:latin typeface="微軟正黑體" panose="020B0604030504040204" pitchFamily="34" charset="-120"/>
                <a:ea typeface="微軟正黑體" panose="020B0604030504040204" pitchFamily="34" charset="-120"/>
              </a:rPr>
              <a:t>條</a:t>
            </a:r>
            <a:r>
              <a:rPr lang="zh-TW" altLang="en-US" b="1" dirty="0">
                <a:latin typeface="微軟正黑體" panose="020B0604030504040204" pitchFamily="34" charset="-120"/>
                <a:ea typeface="微軟正黑體" panose="020B0604030504040204" pitchFamily="34" charset="-120"/>
              </a:rPr>
              <a:t> 預立醫療決定</a:t>
            </a:r>
          </a:p>
        </p:txBody>
      </p:sp>
    </p:spTree>
    <p:extLst>
      <p:ext uri="{BB962C8B-B14F-4D97-AF65-F5344CB8AC3E}">
        <p14:creationId xmlns:p14="http://schemas.microsoft.com/office/powerpoint/2010/main" val="190810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916208" y="1916555"/>
            <a:ext cx="7616231" cy="3631763"/>
          </a:xfrm>
          <a:prstGeom prst="rect">
            <a:avLst/>
          </a:prstGeom>
          <a:noFill/>
        </p:spPr>
        <p:txBody>
          <a:bodyPr wrap="square" rtlCol="0">
            <a:spAutoFit/>
          </a:bodyPr>
          <a:lstStyle/>
          <a:p>
            <a:pPr latinLnBrk="1"/>
            <a:r>
              <a:rPr lang="zh-TW" altLang="en-US" sz="3200" b="1" dirty="0">
                <a:solidFill>
                  <a:srgbClr val="002060"/>
                </a:solidFill>
                <a:latin typeface="微軟正黑體" panose="020B0604030504040204" pitchFamily="34" charset="-120"/>
                <a:ea typeface="微軟正黑體" panose="020B0604030504040204" pitchFamily="34" charset="-120"/>
              </a:rPr>
              <a:t>第九條</a:t>
            </a:r>
            <a:r>
              <a:rPr lang="en-US" altLang="zh-TW" sz="3200" b="1" dirty="0">
                <a:solidFill>
                  <a:srgbClr val="002060"/>
                </a:solidFill>
                <a:latin typeface="微軟正黑體" panose="020B0604030504040204" pitchFamily="34" charset="-120"/>
                <a:ea typeface="微軟正黑體" panose="020B0604030504040204" pitchFamily="34" charset="-120"/>
              </a:rPr>
              <a:t>(</a:t>
            </a:r>
            <a:r>
              <a:rPr lang="zh-TW" altLang="en-US" sz="3200" b="1" dirty="0">
                <a:solidFill>
                  <a:srgbClr val="002060"/>
                </a:solidFill>
                <a:latin typeface="微軟正黑體" panose="020B0604030504040204" pitchFamily="34" charset="-120"/>
                <a:ea typeface="微軟正黑體" panose="020B0604030504040204" pitchFamily="34" charset="-120"/>
              </a:rPr>
              <a:t>第一項</a:t>
            </a:r>
            <a:r>
              <a:rPr lang="en-US" altLang="zh-TW" sz="3200" b="1" dirty="0">
                <a:solidFill>
                  <a:srgbClr val="002060"/>
                </a:solidFill>
                <a:latin typeface="微軟正黑體" panose="020B0604030504040204" pitchFamily="34" charset="-120"/>
                <a:ea typeface="微軟正黑體" panose="020B0604030504040204" pitchFamily="34" charset="-120"/>
              </a:rPr>
              <a:t>)</a:t>
            </a:r>
          </a:p>
          <a:p>
            <a:pPr latinLnBrk="1">
              <a:spcBef>
                <a:spcPts val="554"/>
              </a:spcBef>
            </a:pPr>
            <a:r>
              <a:rPr lang="zh-TW" altLang="zh-TW" sz="2800" dirty="0">
                <a:solidFill>
                  <a:prstClr val="black"/>
                </a:solidFill>
                <a:latin typeface="微軟正黑體" panose="020B0604030504040204" pitchFamily="34" charset="-120"/>
                <a:ea typeface="微軟正黑體" panose="020B0604030504040204" pitchFamily="34" charset="-120"/>
              </a:rPr>
              <a:t>意願人為預立醫療決定，應符合下列規定：</a:t>
            </a:r>
          </a:p>
          <a:p>
            <a:pPr latinLnBrk="1">
              <a:spcBef>
                <a:spcPts val="554"/>
              </a:spcBef>
            </a:pPr>
            <a:r>
              <a:rPr lang="zh-TW" altLang="zh-TW" sz="2800" dirty="0">
                <a:solidFill>
                  <a:prstClr val="black"/>
                </a:solidFill>
                <a:latin typeface="微軟正黑體" panose="020B0604030504040204" pitchFamily="34" charset="-120"/>
                <a:ea typeface="微軟正黑體" panose="020B0604030504040204" pitchFamily="34" charset="-120"/>
              </a:rPr>
              <a:t>一、經醫療機構提供</a:t>
            </a:r>
            <a:r>
              <a:rPr lang="zh-TW" altLang="zh-TW" sz="2800" b="1" dirty="0">
                <a:solidFill>
                  <a:srgbClr val="C00000"/>
                </a:solidFill>
                <a:latin typeface="微軟正黑體" panose="020B0604030504040204" pitchFamily="34" charset="-120"/>
                <a:ea typeface="微軟正黑體" panose="020B0604030504040204" pitchFamily="34" charset="-120"/>
              </a:rPr>
              <a:t>預立醫療照護諮商</a:t>
            </a:r>
            <a:r>
              <a:rPr lang="zh-TW" altLang="zh-TW" sz="2800" dirty="0">
                <a:solidFill>
                  <a:prstClr val="black"/>
                </a:solidFill>
                <a:latin typeface="微軟正黑體" panose="020B0604030504040204" pitchFamily="34" charset="-120"/>
                <a:ea typeface="微軟正黑體" panose="020B0604030504040204" pitchFamily="34" charset="-120"/>
              </a:rPr>
              <a:t>，並</a:t>
            </a:r>
            <a:r>
              <a:rPr lang="zh-TW" altLang="zh-TW" sz="2800" dirty="0" smtClean="0">
                <a:solidFill>
                  <a:prstClr val="black"/>
                </a:solidFill>
                <a:latin typeface="微軟正黑體" panose="020B0604030504040204" pitchFamily="34" charset="-120"/>
                <a:ea typeface="微軟正黑體" panose="020B0604030504040204" pitchFamily="34" charset="-120"/>
              </a:rPr>
              <a:t>經</a:t>
            </a:r>
            <a:endParaRPr lang="en-US" altLang="zh-TW" sz="2800" dirty="0" smtClean="0">
              <a:solidFill>
                <a:prstClr val="black"/>
              </a:solidFill>
              <a:latin typeface="微軟正黑體" panose="020B0604030504040204" pitchFamily="34" charset="-120"/>
              <a:ea typeface="微軟正黑體" panose="020B0604030504040204" pitchFamily="34" charset="-120"/>
            </a:endParaRPr>
          </a:p>
          <a:p>
            <a:pPr latinLnBrk="1">
              <a:spcBef>
                <a:spcPts val="554"/>
              </a:spcBef>
            </a:pPr>
            <a:r>
              <a:rPr lang="en-US" altLang="zh-TW" sz="2800" dirty="0">
                <a:solidFill>
                  <a:prstClr val="black"/>
                </a:solidFill>
                <a:latin typeface="微軟正黑體" panose="020B0604030504040204" pitchFamily="34" charset="-120"/>
                <a:ea typeface="微軟正黑體" panose="020B0604030504040204" pitchFamily="34" charset="-120"/>
              </a:rPr>
              <a:t> </a:t>
            </a:r>
            <a:r>
              <a:rPr lang="en-US" altLang="zh-TW" sz="2800" dirty="0" smtClean="0">
                <a:solidFill>
                  <a:prstClr val="black"/>
                </a:solidFill>
                <a:latin typeface="微軟正黑體" panose="020B0604030504040204" pitchFamily="34" charset="-120"/>
                <a:ea typeface="微軟正黑體" panose="020B0604030504040204" pitchFamily="34" charset="-120"/>
              </a:rPr>
              <a:t>       </a:t>
            </a:r>
            <a:r>
              <a:rPr lang="zh-TW" altLang="zh-TW" sz="2800" dirty="0" smtClean="0">
                <a:solidFill>
                  <a:prstClr val="black"/>
                </a:solidFill>
                <a:latin typeface="微軟正黑體" panose="020B0604030504040204" pitchFamily="34" charset="-120"/>
                <a:ea typeface="微軟正黑體" panose="020B0604030504040204" pitchFamily="34" charset="-120"/>
              </a:rPr>
              <a:t>其於</a:t>
            </a:r>
            <a:r>
              <a:rPr lang="zh-TW" altLang="zh-TW" sz="2800" dirty="0">
                <a:solidFill>
                  <a:prstClr val="black"/>
                </a:solidFill>
                <a:latin typeface="微軟正黑體" panose="020B0604030504040204" pitchFamily="34" charset="-120"/>
                <a:ea typeface="微軟正黑體" panose="020B0604030504040204" pitchFamily="34" charset="-120"/>
              </a:rPr>
              <a:t>預立醫療決定上核章證明。</a:t>
            </a:r>
          </a:p>
          <a:p>
            <a:pPr latinLnBrk="1">
              <a:spcBef>
                <a:spcPts val="554"/>
              </a:spcBef>
            </a:pPr>
            <a:r>
              <a:rPr lang="zh-TW" altLang="zh-TW" sz="2800" dirty="0">
                <a:solidFill>
                  <a:prstClr val="black"/>
                </a:solidFill>
                <a:latin typeface="微軟正黑體" panose="020B0604030504040204" pitchFamily="34" charset="-120"/>
                <a:ea typeface="微軟正黑體" panose="020B0604030504040204" pitchFamily="34" charset="-120"/>
              </a:rPr>
              <a:t>二、經公證人公證或有具完全行為能力者二</a:t>
            </a:r>
            <a:r>
              <a:rPr lang="zh-TW" altLang="zh-TW" sz="2800" dirty="0" smtClean="0">
                <a:solidFill>
                  <a:prstClr val="black"/>
                </a:solidFill>
                <a:latin typeface="微軟正黑體" panose="020B0604030504040204" pitchFamily="34" charset="-120"/>
                <a:ea typeface="微軟正黑體" panose="020B0604030504040204" pitchFamily="34" charset="-120"/>
              </a:rPr>
              <a:t>人</a:t>
            </a:r>
            <a:endParaRPr lang="en-US" altLang="zh-TW" sz="2800" dirty="0" smtClean="0">
              <a:solidFill>
                <a:prstClr val="black"/>
              </a:solidFill>
              <a:latin typeface="微軟正黑體" panose="020B0604030504040204" pitchFamily="34" charset="-120"/>
              <a:ea typeface="微軟正黑體" panose="020B0604030504040204" pitchFamily="34" charset="-120"/>
            </a:endParaRPr>
          </a:p>
          <a:p>
            <a:pPr latinLnBrk="1">
              <a:spcBef>
                <a:spcPts val="554"/>
              </a:spcBef>
            </a:pPr>
            <a:r>
              <a:rPr lang="en-US" altLang="zh-TW" sz="2800" dirty="0">
                <a:solidFill>
                  <a:prstClr val="black"/>
                </a:solidFill>
                <a:latin typeface="微軟正黑體" panose="020B0604030504040204" pitchFamily="34" charset="-120"/>
                <a:ea typeface="微軟正黑體" panose="020B0604030504040204" pitchFamily="34" charset="-120"/>
              </a:rPr>
              <a:t> </a:t>
            </a:r>
            <a:r>
              <a:rPr lang="en-US" altLang="zh-TW" sz="2800" dirty="0" smtClean="0">
                <a:solidFill>
                  <a:prstClr val="black"/>
                </a:solidFill>
                <a:latin typeface="微軟正黑體" panose="020B0604030504040204" pitchFamily="34" charset="-120"/>
                <a:ea typeface="微軟正黑體" panose="020B0604030504040204" pitchFamily="34" charset="-120"/>
              </a:rPr>
              <a:t>       </a:t>
            </a:r>
            <a:r>
              <a:rPr lang="zh-TW" altLang="zh-TW" sz="2800" dirty="0" smtClean="0">
                <a:solidFill>
                  <a:prstClr val="black"/>
                </a:solidFill>
                <a:latin typeface="微軟正黑體" panose="020B0604030504040204" pitchFamily="34" charset="-120"/>
                <a:ea typeface="微軟正黑體" panose="020B0604030504040204" pitchFamily="34" charset="-120"/>
              </a:rPr>
              <a:t>以上在</a:t>
            </a:r>
            <a:r>
              <a:rPr lang="zh-TW" altLang="zh-TW" sz="2800" dirty="0">
                <a:solidFill>
                  <a:prstClr val="black"/>
                </a:solidFill>
                <a:latin typeface="微軟正黑體" panose="020B0604030504040204" pitchFamily="34" charset="-120"/>
                <a:ea typeface="微軟正黑體" panose="020B0604030504040204" pitchFamily="34" charset="-120"/>
              </a:rPr>
              <a:t>場見證。</a:t>
            </a:r>
          </a:p>
          <a:p>
            <a:pPr latinLnBrk="1">
              <a:spcBef>
                <a:spcPts val="554"/>
              </a:spcBef>
            </a:pPr>
            <a:r>
              <a:rPr lang="zh-TW" altLang="zh-TW" sz="2800" dirty="0">
                <a:solidFill>
                  <a:prstClr val="black"/>
                </a:solidFill>
                <a:latin typeface="微軟正黑體" panose="020B0604030504040204" pitchFamily="34" charset="-120"/>
                <a:ea typeface="微軟正黑體" panose="020B0604030504040204" pitchFamily="34" charset="-120"/>
              </a:rPr>
              <a:t>三、經註記於全民健康保險憑證。</a:t>
            </a:r>
          </a:p>
        </p:txBody>
      </p:sp>
      <p:grpSp>
        <p:nvGrpSpPr>
          <p:cNvPr id="12" name="群組 11"/>
          <p:cNvGrpSpPr/>
          <p:nvPr/>
        </p:nvGrpSpPr>
        <p:grpSpPr>
          <a:xfrm>
            <a:off x="755667" y="1327681"/>
            <a:ext cx="1289083" cy="582925"/>
            <a:chOff x="326205" y="508933"/>
            <a:chExt cx="1396507" cy="631502"/>
          </a:xfrm>
        </p:grpSpPr>
        <p:sp>
          <p:nvSpPr>
            <p:cNvPr id="13" name="文字方塊 12">
              <a:extLst>
                <a:ext uri="{FF2B5EF4-FFF2-40B4-BE49-F238E27FC236}">
                  <a16:creationId xmlns="" xmlns:a16="http://schemas.microsoft.com/office/drawing/2014/main" id="{E6E41DFE-C23E-4BF5-B005-651AD301BAA3}"/>
                </a:ext>
              </a:extLst>
            </p:cNvPr>
            <p:cNvSpPr txBox="1"/>
            <p:nvPr/>
          </p:nvSpPr>
          <p:spPr>
            <a:xfrm>
              <a:off x="786608" y="609457"/>
              <a:ext cx="936104" cy="530978"/>
            </a:xfrm>
            <a:prstGeom prst="rect">
              <a:avLst/>
            </a:prstGeom>
            <a:noFill/>
          </p:spPr>
          <p:txBody>
            <a:bodyPr wrap="square" rtlCol="0">
              <a:spAutoFit/>
            </a:bodyPr>
            <a:lstStyle/>
            <a:p>
              <a:pPr latinLnBrk="1"/>
              <a:r>
                <a:rPr lang="zh-TW" altLang="en-US" sz="2585" b="1" dirty="0">
                  <a:solidFill>
                    <a:srgbClr val="002060"/>
                  </a:solidFill>
                  <a:latin typeface="微軟正黑體" panose="020B0604030504040204" pitchFamily="34" charset="-120"/>
                  <a:ea typeface="微軟正黑體" panose="020B0604030504040204" pitchFamily="34" charset="-120"/>
                </a:rPr>
                <a:t>本法</a:t>
              </a:r>
            </a:p>
          </p:txBody>
        </p:sp>
        <p:pic>
          <p:nvPicPr>
            <p:cNvPr id="14" name="圖片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205" y="508933"/>
              <a:ext cx="554336" cy="554336"/>
            </a:xfrm>
            <a:prstGeom prst="rect">
              <a:avLst/>
            </a:prstGeom>
          </p:spPr>
        </p:pic>
      </p:grpSp>
      <p:sp>
        <p:nvSpPr>
          <p:cNvPr id="21" name="標題 20"/>
          <p:cNvSpPr>
            <a:spLocks noGrp="1"/>
          </p:cNvSpPr>
          <p:nvPr>
            <p:ph type="title"/>
          </p:nvPr>
        </p:nvSpPr>
        <p:spPr/>
        <p:txBody>
          <a:bodyPr/>
          <a:lstStyle/>
          <a:p>
            <a:r>
              <a:rPr lang="zh-TW" altLang="en-US" b="1" dirty="0" smtClean="0">
                <a:latin typeface="微軟正黑體" pitchFamily="34" charset="-120"/>
                <a:ea typeface="微軟正黑體" pitchFamily="34" charset="-120"/>
              </a:rPr>
              <a:t>第九條 </a:t>
            </a:r>
            <a:r>
              <a:rPr lang="zh-TW" altLang="en-US" b="1" dirty="0">
                <a:latin typeface="微軟正黑體" pitchFamily="34" charset="-120"/>
                <a:ea typeface="微軟正黑體" pitchFamily="34" charset="-120"/>
              </a:rPr>
              <a:t>預立醫療</a:t>
            </a:r>
            <a:r>
              <a:rPr lang="zh-TW" altLang="en-US" b="1" dirty="0" smtClean="0">
                <a:latin typeface="微軟正黑體" pitchFamily="34" charset="-120"/>
                <a:ea typeface="微軟正黑體" pitchFamily="34" charset="-120"/>
              </a:rPr>
              <a:t>決定之程序要件</a:t>
            </a:r>
            <a:endParaRPr lang="zh-TW" altLang="en-US" b="1" dirty="0">
              <a:latin typeface="微軟正黑體" pitchFamily="34" charset="-120"/>
              <a:ea typeface="微軟正黑體" pitchFamily="34" charset="-120"/>
            </a:endParaRPr>
          </a:p>
        </p:txBody>
      </p:sp>
    </p:spTree>
    <p:extLst>
      <p:ext uri="{BB962C8B-B14F-4D97-AF65-F5344CB8AC3E}">
        <p14:creationId xmlns:p14="http://schemas.microsoft.com/office/powerpoint/2010/main" val="8059935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873327" y="3047511"/>
            <a:ext cx="4287995" cy="774186"/>
          </a:xfrm>
          <a:prstGeom prst="rect">
            <a:avLst/>
          </a:prstGeom>
          <a:noFill/>
        </p:spPr>
        <p:txBody>
          <a:bodyPr wrap="square" rtlCol="0">
            <a:spAutoFit/>
          </a:bodyPr>
          <a:lstStyle/>
          <a:p>
            <a:pPr latinLnBrk="1"/>
            <a:r>
              <a:rPr lang="zh-TW" altLang="en-US" sz="4431" dirty="0">
                <a:solidFill>
                  <a:prstClr val="black"/>
                </a:solidFill>
                <a:latin typeface="Microsoft JhengHei" charset="-120"/>
                <a:ea typeface="Microsoft JhengHei" charset="-120"/>
                <a:cs typeface="Microsoft JhengHei" charset="-120"/>
              </a:rPr>
              <a:t>預立醫療決定書</a:t>
            </a:r>
            <a:endParaRPr lang="zh-TW" altLang="en-US" sz="4431" dirty="0">
              <a:solidFill>
                <a:prstClr val="black"/>
              </a:solidFill>
            </a:endParaRPr>
          </a:p>
        </p:txBody>
      </p:sp>
      <p:sp>
        <p:nvSpPr>
          <p:cNvPr id="8" name="圓角矩形 7"/>
          <p:cNvSpPr/>
          <p:nvPr/>
        </p:nvSpPr>
        <p:spPr>
          <a:xfrm>
            <a:off x="628293" y="2068439"/>
            <a:ext cx="7931844" cy="2725226"/>
          </a:xfrm>
          <a:prstGeom prst="roundRect">
            <a:avLst>
              <a:gd name="adj" fmla="val 7633"/>
            </a:avLst>
          </a:prstGeom>
          <a:noFill/>
          <a:ln>
            <a:solidFill>
              <a:srgbClr val="E8C9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zh-TW" altLang="en-US" sz="1662">
              <a:solidFill>
                <a:prstClr val="white"/>
              </a:solidFill>
            </a:endParaRPr>
          </a:p>
        </p:txBody>
      </p:sp>
      <p:pic>
        <p:nvPicPr>
          <p:cNvPr id="9" name="圖片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65280" y="2377026"/>
            <a:ext cx="2108048" cy="2108048"/>
          </a:xfrm>
          <a:prstGeom prst="rect">
            <a:avLst/>
          </a:prstGeom>
        </p:spPr>
      </p:pic>
      <p:pic>
        <p:nvPicPr>
          <p:cNvPr id="1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87824" y="5949280"/>
            <a:ext cx="6062177" cy="604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標題 1"/>
          <p:cNvSpPr txBox="1">
            <a:spLocks/>
          </p:cNvSpPr>
          <p:nvPr/>
        </p:nvSpPr>
        <p:spPr>
          <a:xfrm>
            <a:off x="539552" y="4931033"/>
            <a:ext cx="8048163" cy="697231"/>
          </a:xfrm>
          <a:prstGeom prst="rect">
            <a:avLst/>
          </a:prstGeom>
        </p:spPr>
        <p:txBody>
          <a:bodyPr/>
          <a:lstStyle>
            <a:lvl1pPr algn="ctr" defTabSz="844061" rtl="0" eaLnBrk="1" latinLnBrk="1" hangingPunct="1">
              <a:spcBef>
                <a:spcPct val="0"/>
              </a:spcBef>
              <a:buNone/>
              <a:defRPr sz="4062" kern="1200">
                <a:solidFill>
                  <a:schemeClr val="tx1"/>
                </a:solidFill>
                <a:latin typeface="+mj-lt"/>
                <a:ea typeface="+mj-ea"/>
                <a:cs typeface="+mj-cs"/>
              </a:defRPr>
            </a:lvl1pPr>
          </a:lstStyle>
          <a:p>
            <a:r>
              <a:rPr lang="zh-TW" altLang="en-US" sz="3600" b="1" dirty="0" smtClean="0">
                <a:latin typeface="微軟正黑體"/>
                <a:ea typeface="微軟正黑體"/>
                <a:cs typeface="微軟正黑體"/>
              </a:rPr>
              <a:t>共</a:t>
            </a:r>
            <a:r>
              <a:rPr lang="en-US" altLang="zh-TW" sz="3600" b="1" dirty="0" smtClean="0">
                <a:latin typeface="微軟正黑體"/>
                <a:ea typeface="微軟正黑體"/>
                <a:cs typeface="微軟正黑體"/>
              </a:rPr>
              <a:t>4</a:t>
            </a:r>
            <a:r>
              <a:rPr lang="zh-TW" altLang="en-US" sz="3600" b="1" dirty="0" smtClean="0">
                <a:latin typeface="微軟正黑體"/>
                <a:ea typeface="微軟正黑體"/>
                <a:cs typeface="微軟正黑體"/>
              </a:rPr>
              <a:t>頁，須依衛福部公告格式不得修改</a:t>
            </a:r>
            <a:endParaRPr lang="zh-TW" altLang="en-US" sz="3600" b="1" dirty="0">
              <a:latin typeface="微軟正黑體"/>
              <a:ea typeface="微軟正黑體"/>
              <a:cs typeface="微軟正黑體"/>
            </a:endParaRPr>
          </a:p>
        </p:txBody>
      </p:sp>
    </p:spTree>
    <p:extLst>
      <p:ext uri="{BB962C8B-B14F-4D97-AF65-F5344CB8AC3E}">
        <p14:creationId xmlns:p14="http://schemas.microsoft.com/office/powerpoint/2010/main" val="24251656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323528" y="908720"/>
            <a:ext cx="8505825" cy="4968552"/>
          </a:xfrm>
          <a:prstGeom prst="rect">
            <a:avLst/>
          </a:prstGeom>
        </p:spPr>
      </p:pic>
      <p:sp>
        <p:nvSpPr>
          <p:cNvPr id="3" name="矩形 2"/>
          <p:cNvSpPr/>
          <p:nvPr/>
        </p:nvSpPr>
        <p:spPr>
          <a:xfrm>
            <a:off x="3523437" y="6093296"/>
            <a:ext cx="2128683" cy="584775"/>
          </a:xfrm>
          <a:prstGeom prst="rect">
            <a:avLst/>
          </a:prstGeom>
          <a:noFill/>
        </p:spPr>
        <p:txBody>
          <a:bodyPr wrap="square" rtlCol="0">
            <a:spAutoFit/>
          </a:bodyPr>
          <a:lstStyle/>
          <a:p>
            <a:pPr algn="ctr"/>
            <a:r>
              <a:rPr lang="zh-TW" altLang="en-US" sz="3200" dirty="0" smtClean="0">
                <a:solidFill>
                  <a:srgbClr val="0070C0"/>
                </a:solidFill>
              </a:rPr>
              <a:t>第</a:t>
            </a:r>
            <a:r>
              <a:rPr lang="en-US" altLang="zh-TW" sz="3200" dirty="0" smtClean="0">
                <a:solidFill>
                  <a:srgbClr val="0070C0"/>
                </a:solidFill>
              </a:rPr>
              <a:t>1</a:t>
            </a:r>
            <a:r>
              <a:rPr lang="zh-TW" altLang="en-US" sz="3200" dirty="0" smtClean="0">
                <a:solidFill>
                  <a:srgbClr val="0070C0"/>
                </a:solidFill>
              </a:rPr>
              <a:t>頁上段</a:t>
            </a:r>
            <a:endParaRPr lang="zh-TW" altLang="en-US" sz="3200" dirty="0">
              <a:solidFill>
                <a:srgbClr val="0070C0"/>
              </a:solidFill>
            </a:endParaRPr>
          </a:p>
        </p:txBody>
      </p:sp>
    </p:spTree>
    <p:extLst>
      <p:ext uri="{BB962C8B-B14F-4D97-AF65-F5344CB8AC3E}">
        <p14:creationId xmlns:p14="http://schemas.microsoft.com/office/powerpoint/2010/main" val="3639358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879366" y="255775"/>
            <a:ext cx="7416824" cy="5837522"/>
          </a:xfrm>
          <a:prstGeom prst="rect">
            <a:avLst/>
          </a:prstGeom>
        </p:spPr>
      </p:pic>
      <p:sp>
        <p:nvSpPr>
          <p:cNvPr id="3" name="矩形 2"/>
          <p:cNvSpPr/>
          <p:nvPr/>
        </p:nvSpPr>
        <p:spPr>
          <a:xfrm>
            <a:off x="3523437" y="6093296"/>
            <a:ext cx="2128683" cy="584775"/>
          </a:xfrm>
          <a:prstGeom prst="rect">
            <a:avLst/>
          </a:prstGeom>
          <a:noFill/>
        </p:spPr>
        <p:txBody>
          <a:bodyPr wrap="square" rtlCol="0">
            <a:spAutoFit/>
          </a:bodyPr>
          <a:lstStyle/>
          <a:p>
            <a:pPr algn="ctr"/>
            <a:r>
              <a:rPr lang="zh-TW" altLang="en-US" sz="3200" dirty="0" smtClean="0">
                <a:solidFill>
                  <a:srgbClr val="0070C0"/>
                </a:solidFill>
              </a:rPr>
              <a:t>第</a:t>
            </a:r>
            <a:r>
              <a:rPr lang="en-US" altLang="zh-TW" sz="3200" dirty="0" smtClean="0">
                <a:solidFill>
                  <a:srgbClr val="0070C0"/>
                </a:solidFill>
              </a:rPr>
              <a:t>1</a:t>
            </a:r>
            <a:r>
              <a:rPr lang="zh-TW" altLang="en-US" sz="3200" dirty="0" smtClean="0">
                <a:solidFill>
                  <a:srgbClr val="0070C0"/>
                </a:solidFill>
              </a:rPr>
              <a:t>頁下段</a:t>
            </a:r>
            <a:endParaRPr lang="zh-TW" altLang="en-US" sz="3200" dirty="0">
              <a:solidFill>
                <a:srgbClr val="0070C0"/>
              </a:solidFill>
            </a:endParaRPr>
          </a:p>
        </p:txBody>
      </p:sp>
    </p:spTree>
    <p:extLst>
      <p:ext uri="{BB962C8B-B14F-4D97-AF65-F5344CB8AC3E}">
        <p14:creationId xmlns:p14="http://schemas.microsoft.com/office/powerpoint/2010/main" val="773681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rot="-5400000">
            <a:off x="3606908" y="1059033"/>
            <a:ext cx="6099411" cy="4313242"/>
          </a:xfrm>
          <a:prstGeom prst="rect">
            <a:avLst/>
          </a:prstGeom>
        </p:spPr>
      </p:pic>
      <p:pic>
        <p:nvPicPr>
          <p:cNvPr id="4" name="圖片 3"/>
          <p:cNvPicPr>
            <a:picLocks noChangeAspect="1"/>
          </p:cNvPicPr>
          <p:nvPr/>
        </p:nvPicPr>
        <p:blipFill>
          <a:blip r:embed="rId4" cstate="screen">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tretch>
            <a:fillRect/>
          </a:stretch>
        </p:blipFill>
        <p:spPr>
          <a:xfrm rot="-5400000">
            <a:off x="-744245" y="937053"/>
            <a:ext cx="6228184" cy="4404305"/>
          </a:xfrm>
          <a:prstGeom prst="rect">
            <a:avLst/>
          </a:prstGeom>
        </p:spPr>
      </p:pic>
      <p:sp>
        <p:nvSpPr>
          <p:cNvPr id="2" name="文字方塊 1"/>
          <p:cNvSpPr txBox="1"/>
          <p:nvPr/>
        </p:nvSpPr>
        <p:spPr>
          <a:xfrm>
            <a:off x="1331640" y="6093296"/>
            <a:ext cx="2016224" cy="584775"/>
          </a:xfrm>
          <a:prstGeom prst="rect">
            <a:avLst/>
          </a:prstGeom>
          <a:noFill/>
        </p:spPr>
        <p:txBody>
          <a:bodyPr wrap="square" rtlCol="0">
            <a:spAutoFit/>
          </a:bodyPr>
          <a:lstStyle/>
          <a:p>
            <a:pPr algn="ctr"/>
            <a:r>
              <a:rPr lang="zh-TW" altLang="en-US" sz="3200" dirty="0" smtClean="0">
                <a:solidFill>
                  <a:srgbClr val="0070C0"/>
                </a:solidFill>
              </a:rPr>
              <a:t>第</a:t>
            </a:r>
            <a:r>
              <a:rPr lang="en-US" altLang="zh-TW" sz="3200" dirty="0" smtClean="0">
                <a:solidFill>
                  <a:srgbClr val="0070C0"/>
                </a:solidFill>
              </a:rPr>
              <a:t>2</a:t>
            </a:r>
            <a:r>
              <a:rPr lang="zh-TW" altLang="en-US" sz="3200" dirty="0" smtClean="0">
                <a:solidFill>
                  <a:srgbClr val="0070C0"/>
                </a:solidFill>
              </a:rPr>
              <a:t>頁</a:t>
            </a:r>
            <a:endParaRPr lang="zh-TW" altLang="en-US" sz="3200" dirty="0">
              <a:solidFill>
                <a:srgbClr val="0070C0"/>
              </a:solidFill>
            </a:endParaRPr>
          </a:p>
        </p:txBody>
      </p:sp>
      <p:sp>
        <p:nvSpPr>
          <p:cNvPr id="5" name="矩形 4"/>
          <p:cNvSpPr/>
          <p:nvPr/>
        </p:nvSpPr>
        <p:spPr>
          <a:xfrm>
            <a:off x="6076103" y="6076528"/>
            <a:ext cx="1233030" cy="584775"/>
          </a:xfrm>
          <a:prstGeom prst="rect">
            <a:avLst/>
          </a:prstGeom>
          <a:noFill/>
        </p:spPr>
        <p:txBody>
          <a:bodyPr wrap="square" rtlCol="0">
            <a:spAutoFit/>
          </a:bodyPr>
          <a:lstStyle/>
          <a:p>
            <a:pPr algn="ctr"/>
            <a:r>
              <a:rPr lang="zh-TW" altLang="en-US" sz="3200" dirty="0" smtClean="0">
                <a:solidFill>
                  <a:srgbClr val="0070C0"/>
                </a:solidFill>
              </a:rPr>
              <a:t>第</a:t>
            </a:r>
            <a:r>
              <a:rPr lang="en-US" altLang="zh-TW" sz="3200" dirty="0" smtClean="0">
                <a:solidFill>
                  <a:srgbClr val="0070C0"/>
                </a:solidFill>
              </a:rPr>
              <a:t>3</a:t>
            </a:r>
            <a:r>
              <a:rPr lang="zh-TW" altLang="en-US" sz="3200" dirty="0" smtClean="0">
                <a:solidFill>
                  <a:srgbClr val="0070C0"/>
                </a:solidFill>
              </a:rPr>
              <a:t>頁</a:t>
            </a:r>
            <a:endParaRPr lang="zh-TW" altLang="en-US" sz="3200" dirty="0">
              <a:solidFill>
                <a:srgbClr val="0070C0"/>
              </a:solidFill>
            </a:endParaRPr>
          </a:p>
        </p:txBody>
      </p:sp>
      <p:sp>
        <p:nvSpPr>
          <p:cNvPr id="6" name="矩形 5"/>
          <p:cNvSpPr/>
          <p:nvPr/>
        </p:nvSpPr>
        <p:spPr>
          <a:xfrm>
            <a:off x="683568" y="620688"/>
            <a:ext cx="3528392" cy="208823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22904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67544" y="836712"/>
            <a:ext cx="8229600" cy="1143000"/>
          </a:xfrm>
        </p:spPr>
        <p:txBody>
          <a:bodyPr>
            <a:noAutofit/>
          </a:bodyPr>
          <a:lstStyle/>
          <a:p>
            <a:r>
              <a:rPr lang="zh-TW" altLang="en-US" sz="3600" b="1" dirty="0">
                <a:latin typeface="微軟正黑體" pitchFamily="34" charset="-120"/>
                <a:ea typeface="微軟正黑體" pitchFamily="34" charset="-120"/>
              </a:rPr>
              <a:t>加利福尼亞的女兒</a:t>
            </a:r>
            <a:br>
              <a:rPr lang="zh-TW" altLang="en-US" sz="3600" b="1" dirty="0">
                <a:latin typeface="微軟正黑體" pitchFamily="34" charset="-120"/>
                <a:ea typeface="微軟正黑體" pitchFamily="34" charset="-120"/>
              </a:rPr>
            </a:br>
            <a:r>
              <a:rPr lang="zh-TW" altLang="en-US" sz="3600" b="1" dirty="0">
                <a:latin typeface="微軟正黑體" pitchFamily="34" charset="-120"/>
                <a:ea typeface="微軟正黑體" pitchFamily="34" charset="-120"/>
              </a:rPr>
              <a:t> </a:t>
            </a:r>
            <a:r>
              <a:rPr lang="en-US" altLang="zh-TW" sz="3600" b="1" dirty="0" smtClean="0">
                <a:latin typeface="微軟正黑體" pitchFamily="34" charset="-120"/>
                <a:ea typeface="微軟正黑體" pitchFamily="34" charset="-120"/>
              </a:rPr>
              <a:t>(</a:t>
            </a:r>
            <a:r>
              <a:rPr lang="zh-TW" altLang="en-US" sz="3600" b="1" dirty="0" smtClean="0">
                <a:latin typeface="微軟正黑體" pitchFamily="34" charset="-120"/>
                <a:ea typeface="微軟正黑體" pitchFamily="34" charset="-120"/>
              </a:rPr>
              <a:t>天邊</a:t>
            </a:r>
            <a:r>
              <a:rPr lang="zh-TW" altLang="en-US" sz="3600" b="1" dirty="0">
                <a:latin typeface="微軟正黑體" pitchFamily="34" charset="-120"/>
                <a:ea typeface="微軟正黑體" pitchFamily="34" charset="-120"/>
              </a:rPr>
              <a:t>孝子</a:t>
            </a:r>
            <a:r>
              <a:rPr lang="zh-TW" altLang="en-US" sz="3600" b="1" dirty="0" smtClean="0">
                <a:latin typeface="微軟正黑體" pitchFamily="34" charset="-120"/>
                <a:ea typeface="微軟正黑體" pitchFamily="34" charset="-120"/>
              </a:rPr>
              <a:t>症候群</a:t>
            </a:r>
            <a:r>
              <a:rPr lang="en-US" altLang="zh-TW" sz="3600" b="1" dirty="0" smtClean="0">
                <a:latin typeface="微軟正黑體" pitchFamily="34" charset="-120"/>
                <a:ea typeface="微軟正黑體" pitchFamily="34" charset="-120"/>
              </a:rPr>
              <a:t>)</a:t>
            </a:r>
            <a:r>
              <a:rPr lang="zh-TW" altLang="en-US" sz="3600" b="1" dirty="0">
                <a:latin typeface="微軟正黑體" pitchFamily="34" charset="-120"/>
                <a:ea typeface="微軟正黑體" pitchFamily="34" charset="-120"/>
              </a:rPr>
              <a:t/>
            </a:r>
            <a:br>
              <a:rPr lang="zh-TW" altLang="en-US" sz="3600" b="1" dirty="0">
                <a:latin typeface="微軟正黑體" pitchFamily="34" charset="-120"/>
                <a:ea typeface="微軟正黑體" pitchFamily="34" charset="-120"/>
              </a:rPr>
            </a:br>
            <a:endParaRPr lang="zh-TW" altLang="en-US" sz="3600" b="1" dirty="0">
              <a:latin typeface="微軟正黑體" pitchFamily="34" charset="-120"/>
              <a:ea typeface="微軟正黑體" pitchFamily="34" charset="-120"/>
            </a:endParaRPr>
          </a:p>
        </p:txBody>
      </p:sp>
      <p:sp>
        <p:nvSpPr>
          <p:cNvPr id="6" name="內容版面配置區 5"/>
          <p:cNvSpPr>
            <a:spLocks noGrp="1"/>
          </p:cNvSpPr>
          <p:nvPr>
            <p:ph idx="1"/>
          </p:nvPr>
        </p:nvSpPr>
        <p:spPr>
          <a:xfrm>
            <a:off x="467544" y="2636912"/>
            <a:ext cx="8229600" cy="4525963"/>
          </a:xfrm>
        </p:spPr>
        <p:txBody>
          <a:bodyPr/>
          <a:lstStyle/>
          <a:p>
            <a:pPr marL="0" indent="0">
              <a:buNone/>
            </a:pPr>
            <a:r>
              <a:rPr lang="zh-TW" altLang="en-US" dirty="0">
                <a:latin typeface="微軟正黑體" pitchFamily="34" charset="-120"/>
                <a:ea typeface="微軟正黑體" pitchFamily="34" charset="-120"/>
              </a:rPr>
              <a:t>當事人無法表達意願或沒有事先表達 </a:t>
            </a:r>
            <a:endParaRPr lang="en-US" altLang="zh-TW" dirty="0" smtClean="0">
              <a:latin typeface="微軟正黑體" pitchFamily="34" charset="-120"/>
              <a:ea typeface="微軟正黑體" pitchFamily="34" charset="-120"/>
            </a:endParaRPr>
          </a:p>
          <a:p>
            <a:pPr marL="0" indent="0">
              <a:buNone/>
            </a:pPr>
            <a:r>
              <a:rPr lang="zh-TW" altLang="en-US" dirty="0" smtClean="0">
                <a:latin typeface="微軟正黑體" pitchFamily="34" charset="-120"/>
                <a:ea typeface="微軟正黑體" pitchFamily="34" charset="-120"/>
              </a:rPr>
              <a:t>家屬</a:t>
            </a:r>
            <a:r>
              <a:rPr lang="zh-TW" altLang="en-US" dirty="0">
                <a:latin typeface="微軟正黑體" pitchFamily="34" charset="-120"/>
                <a:ea typeface="微軟正黑體" pitchFamily="34" charset="-120"/>
              </a:rPr>
              <a:t>總以</a:t>
            </a:r>
            <a:r>
              <a:rPr lang="en-US" altLang="zh-TW" dirty="0">
                <a:latin typeface="微軟正黑體" pitchFamily="34" charset="-120"/>
                <a:ea typeface="微軟正黑體" pitchFamily="34" charset="-120"/>
              </a:rPr>
              <a:t>: </a:t>
            </a:r>
            <a:r>
              <a:rPr lang="zh-TW" altLang="en-US" dirty="0">
                <a:latin typeface="微軟正黑體" pitchFamily="34" charset="-120"/>
                <a:ea typeface="微軟正黑體" pitchFamily="34" charset="-120"/>
              </a:rPr>
              <a:t>希望</a:t>
            </a:r>
            <a:r>
              <a:rPr lang="zh-TW" altLang="en-US" dirty="0" smtClean="0">
                <a:latin typeface="微軟正黑體" pitchFamily="34" charset="-120"/>
                <a:ea typeface="微軟正黑體" pitchFamily="34" charset="-120"/>
              </a:rPr>
              <a:t>能</a:t>
            </a:r>
            <a:r>
              <a:rPr lang="en-US" altLang="zh-TW" dirty="0" smtClean="0">
                <a:latin typeface="新細明體"/>
                <a:ea typeface="新細明體"/>
              </a:rPr>
              <a:t>｢</a:t>
            </a:r>
            <a:r>
              <a:rPr lang="zh-TW" altLang="en-US" dirty="0" smtClean="0">
                <a:latin typeface="微軟正黑體" pitchFamily="34" charset="-120"/>
                <a:ea typeface="微軟正黑體" pitchFamily="34" charset="-120"/>
              </a:rPr>
              <a:t>做出</a:t>
            </a:r>
            <a:r>
              <a:rPr lang="zh-TW" altLang="en-US" dirty="0">
                <a:latin typeface="微軟正黑體" pitchFamily="34" charset="-120"/>
                <a:ea typeface="微軟正黑體" pitchFamily="34" charset="-120"/>
              </a:rPr>
              <a:t>最大的</a:t>
            </a:r>
            <a:r>
              <a:rPr lang="zh-TW" altLang="en-US" dirty="0" smtClean="0">
                <a:latin typeface="微軟正黑體" pitchFamily="34" charset="-120"/>
                <a:ea typeface="微軟正黑體" pitchFamily="34" charset="-120"/>
              </a:rPr>
              <a:t>努力</a:t>
            </a:r>
            <a:r>
              <a:rPr lang="zh-TW" altLang="en-US" dirty="0" smtClean="0">
                <a:latin typeface="新細明體"/>
                <a:ea typeface="新細明體"/>
              </a:rPr>
              <a:t>」</a:t>
            </a:r>
            <a:r>
              <a:rPr lang="zh-TW" altLang="en-US" dirty="0" smtClean="0">
                <a:latin typeface="微軟正黑體" pitchFamily="34" charset="-120"/>
                <a:ea typeface="微軟正黑體" pitchFamily="34" charset="-120"/>
              </a:rPr>
              <a:t>為</a:t>
            </a:r>
            <a:r>
              <a:rPr lang="zh-TW" altLang="en-US" dirty="0">
                <a:latin typeface="微軟正黑體" pitchFamily="34" charset="-120"/>
                <a:ea typeface="微軟正黑體" pitchFamily="34" charset="-120"/>
              </a:rPr>
              <a:t>理由</a:t>
            </a:r>
            <a:r>
              <a:rPr lang="zh-TW" altLang="en-US" dirty="0" smtClean="0">
                <a:latin typeface="微軟正黑體" pitchFamily="34" charset="-120"/>
                <a:ea typeface="微軟正黑體" pitchFamily="34" charset="-120"/>
              </a:rPr>
              <a:t>要求醫師繼續拚 </a:t>
            </a:r>
            <a:endParaRPr lang="en-US" altLang="zh-TW" dirty="0">
              <a:latin typeface="微軟正黑體" pitchFamily="34" charset="-120"/>
              <a:ea typeface="微軟正黑體" pitchFamily="34" charset="-120"/>
            </a:endParaRPr>
          </a:p>
        </p:txBody>
      </p:sp>
    </p:spTree>
    <p:extLst>
      <p:ext uri="{BB962C8B-B14F-4D97-AF65-F5344CB8AC3E}">
        <p14:creationId xmlns:p14="http://schemas.microsoft.com/office/powerpoint/2010/main" val="295337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585787" y="692696"/>
            <a:ext cx="7972425" cy="5257800"/>
          </a:xfrm>
          <a:prstGeom prst="rect">
            <a:avLst/>
          </a:prstGeom>
        </p:spPr>
      </p:pic>
      <p:sp>
        <p:nvSpPr>
          <p:cNvPr id="4" name="矩形 3"/>
          <p:cNvSpPr/>
          <p:nvPr/>
        </p:nvSpPr>
        <p:spPr>
          <a:xfrm>
            <a:off x="2627784" y="6093296"/>
            <a:ext cx="3836650" cy="584775"/>
          </a:xfrm>
          <a:prstGeom prst="rect">
            <a:avLst/>
          </a:prstGeom>
          <a:noFill/>
        </p:spPr>
        <p:txBody>
          <a:bodyPr wrap="square" rtlCol="0">
            <a:spAutoFit/>
          </a:bodyPr>
          <a:lstStyle/>
          <a:p>
            <a:pPr algn="ctr"/>
            <a:r>
              <a:rPr lang="zh-TW" altLang="en-US" sz="3200" dirty="0" smtClean="0">
                <a:solidFill>
                  <a:srgbClr val="0070C0"/>
                </a:solidFill>
              </a:rPr>
              <a:t>節錄第</a:t>
            </a:r>
            <a:r>
              <a:rPr lang="en-US" altLang="zh-TW" sz="3200" dirty="0" smtClean="0">
                <a:solidFill>
                  <a:srgbClr val="0070C0"/>
                </a:solidFill>
              </a:rPr>
              <a:t>2</a:t>
            </a:r>
            <a:r>
              <a:rPr lang="zh-TW" altLang="en-US" sz="3200" dirty="0" smtClean="0">
                <a:solidFill>
                  <a:srgbClr val="0070C0"/>
                </a:solidFill>
              </a:rPr>
              <a:t>、</a:t>
            </a:r>
            <a:r>
              <a:rPr lang="en-US" altLang="zh-TW" sz="3200" dirty="0" smtClean="0">
                <a:solidFill>
                  <a:srgbClr val="0070C0"/>
                </a:solidFill>
              </a:rPr>
              <a:t>3</a:t>
            </a:r>
            <a:r>
              <a:rPr lang="zh-TW" altLang="en-US" sz="3200" dirty="0" smtClean="0">
                <a:solidFill>
                  <a:srgbClr val="0070C0"/>
                </a:solidFill>
              </a:rPr>
              <a:t>頁內容</a:t>
            </a:r>
            <a:endParaRPr lang="zh-TW" altLang="en-US" sz="3200" dirty="0">
              <a:solidFill>
                <a:srgbClr val="0070C0"/>
              </a:solidFill>
            </a:endParaRPr>
          </a:p>
        </p:txBody>
      </p:sp>
      <p:sp>
        <p:nvSpPr>
          <p:cNvPr id="5" name="矩形 4"/>
          <p:cNvSpPr/>
          <p:nvPr/>
        </p:nvSpPr>
        <p:spPr>
          <a:xfrm>
            <a:off x="755576" y="1630016"/>
            <a:ext cx="7632848" cy="432048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26239994"/>
      </p:ext>
    </p:extLst>
  </p:cSld>
  <p:clrMapOvr>
    <a:masterClrMapping/>
  </p:clrMapOvr>
  <p:transition spd="med">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rot="16200000">
            <a:off x="1534977" y="800707"/>
            <a:ext cx="6074045" cy="5256585"/>
          </a:xfrm>
          <a:prstGeom prst="rect">
            <a:avLst/>
          </a:prstGeom>
          <a:ln>
            <a:solidFill>
              <a:schemeClr val="tx1"/>
            </a:solidFill>
          </a:ln>
        </p:spPr>
      </p:pic>
      <p:sp>
        <p:nvSpPr>
          <p:cNvPr id="4" name="矩形 3"/>
          <p:cNvSpPr/>
          <p:nvPr/>
        </p:nvSpPr>
        <p:spPr>
          <a:xfrm>
            <a:off x="3955485" y="5942057"/>
            <a:ext cx="1233030" cy="584775"/>
          </a:xfrm>
          <a:prstGeom prst="rect">
            <a:avLst/>
          </a:prstGeom>
          <a:noFill/>
        </p:spPr>
        <p:txBody>
          <a:bodyPr wrap="square" rtlCol="0">
            <a:spAutoFit/>
          </a:bodyPr>
          <a:lstStyle/>
          <a:p>
            <a:pPr algn="ctr"/>
            <a:r>
              <a:rPr lang="zh-TW" altLang="en-US" sz="3200" dirty="0" smtClean="0">
                <a:solidFill>
                  <a:srgbClr val="0070C0"/>
                </a:solidFill>
              </a:rPr>
              <a:t>第</a:t>
            </a:r>
            <a:r>
              <a:rPr lang="en-US" altLang="zh-TW" sz="3200" dirty="0" smtClean="0">
                <a:solidFill>
                  <a:srgbClr val="0070C0"/>
                </a:solidFill>
              </a:rPr>
              <a:t>4</a:t>
            </a:r>
            <a:r>
              <a:rPr lang="zh-TW" altLang="en-US" sz="3200" dirty="0" smtClean="0">
                <a:solidFill>
                  <a:srgbClr val="0070C0"/>
                </a:solidFill>
              </a:rPr>
              <a:t>頁</a:t>
            </a:r>
            <a:endParaRPr lang="zh-TW" altLang="en-US" sz="3200" dirty="0">
              <a:solidFill>
                <a:srgbClr val="0070C0"/>
              </a:solidFill>
            </a:endParaRPr>
          </a:p>
        </p:txBody>
      </p:sp>
    </p:spTree>
    <p:extLst>
      <p:ext uri="{BB962C8B-B14F-4D97-AF65-F5344CB8AC3E}">
        <p14:creationId xmlns:p14="http://schemas.microsoft.com/office/powerpoint/2010/main" val="1924181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xmlns="" id="{2AB45E19-DB11-4470-AB77-F444613B3D38}"/>
              </a:ext>
            </a:extLst>
          </p:cNvPr>
          <p:cNvSpPr txBox="1"/>
          <p:nvPr/>
        </p:nvSpPr>
        <p:spPr>
          <a:xfrm>
            <a:off x="1966274" y="1274357"/>
            <a:ext cx="6693968" cy="523220"/>
          </a:xfrm>
          <a:prstGeom prst="rect">
            <a:avLst/>
          </a:prstGeom>
          <a:noFill/>
        </p:spPr>
        <p:txBody>
          <a:bodyPr wrap="square" rtlCol="0">
            <a:spAutoFit/>
          </a:bodyPr>
          <a:lstStyle/>
          <a:p>
            <a:pPr latinLnBrk="1"/>
            <a:r>
              <a:rPr lang="zh-TW" altLang="en-US" sz="2800" b="1" dirty="0">
                <a:solidFill>
                  <a:srgbClr val="002060"/>
                </a:solidFill>
                <a:latin typeface="微軟正黑體" panose="020B0604030504040204" pitchFamily="34" charset="-120"/>
                <a:ea typeface="微軟正黑體" panose="020B0604030504040204" pitchFamily="34" charset="-120"/>
              </a:rPr>
              <a:t>第九條</a:t>
            </a:r>
            <a:r>
              <a:rPr lang="zh-TW" altLang="en-US" sz="1800" dirty="0">
                <a:solidFill>
                  <a:prstClr val="black"/>
                </a:solidFill>
                <a:latin typeface="微軟正黑體" panose="020B0604030504040204" pitchFamily="34" charset="-120"/>
                <a:ea typeface="微軟正黑體" panose="020B0604030504040204" pitchFamily="34" charset="-120"/>
              </a:rPr>
              <a:t> </a:t>
            </a:r>
            <a:r>
              <a:rPr lang="en-US" altLang="zh-TW" sz="2800" b="1" dirty="0">
                <a:solidFill>
                  <a:srgbClr val="002060"/>
                </a:solidFill>
                <a:latin typeface="微軟正黑體" panose="020B0604030504040204" pitchFamily="34" charset="-120"/>
                <a:ea typeface="微軟正黑體" panose="020B0604030504040204" pitchFamily="34" charset="-120"/>
              </a:rPr>
              <a:t>(</a:t>
            </a:r>
            <a:r>
              <a:rPr lang="zh-TW" altLang="en-US" sz="2800" b="1" dirty="0">
                <a:solidFill>
                  <a:srgbClr val="002060"/>
                </a:solidFill>
                <a:latin typeface="微軟正黑體" panose="020B0604030504040204" pitchFamily="34" charset="-120"/>
                <a:ea typeface="微軟正黑體" panose="020B0604030504040204" pitchFamily="34" charset="-120"/>
              </a:rPr>
              <a:t>第二項</a:t>
            </a:r>
            <a:r>
              <a:rPr lang="en-US" altLang="zh-TW" sz="2800" b="1" dirty="0">
                <a:solidFill>
                  <a:srgbClr val="002060"/>
                </a:solidFill>
                <a:latin typeface="微軟正黑體" panose="020B0604030504040204" pitchFamily="34" charset="-120"/>
                <a:ea typeface="微軟正黑體" panose="020B0604030504040204" pitchFamily="34" charset="-120"/>
              </a:rPr>
              <a:t>)</a:t>
            </a:r>
            <a:r>
              <a:rPr lang="zh-TW" altLang="en-US" sz="2800" b="1" dirty="0">
                <a:solidFill>
                  <a:srgbClr val="002060"/>
                </a:solidFill>
                <a:latin typeface="微軟正黑體" panose="020B0604030504040204" pitchFamily="34" charset="-120"/>
                <a:ea typeface="微軟正黑體" panose="020B0604030504040204" pitchFamily="34" charset="-120"/>
              </a:rPr>
              <a:t> </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grpSp>
        <p:nvGrpSpPr>
          <p:cNvPr id="12" name="群組 11"/>
          <p:cNvGrpSpPr/>
          <p:nvPr/>
        </p:nvGrpSpPr>
        <p:grpSpPr>
          <a:xfrm>
            <a:off x="714899" y="1124744"/>
            <a:ext cx="1289083" cy="582925"/>
            <a:chOff x="326205" y="508933"/>
            <a:chExt cx="1396507" cy="631502"/>
          </a:xfrm>
        </p:grpSpPr>
        <p:sp>
          <p:nvSpPr>
            <p:cNvPr id="13" name="文字方塊 12">
              <a:extLst>
                <a:ext uri="{FF2B5EF4-FFF2-40B4-BE49-F238E27FC236}">
                  <a16:creationId xmlns:a16="http://schemas.microsoft.com/office/drawing/2014/main" xmlns="" id="{E6E41DFE-C23E-4BF5-B005-651AD301BAA3}"/>
                </a:ext>
              </a:extLst>
            </p:cNvPr>
            <p:cNvSpPr txBox="1"/>
            <p:nvPr/>
          </p:nvSpPr>
          <p:spPr>
            <a:xfrm>
              <a:off x="786608" y="609457"/>
              <a:ext cx="936104" cy="530978"/>
            </a:xfrm>
            <a:prstGeom prst="rect">
              <a:avLst/>
            </a:prstGeom>
            <a:noFill/>
          </p:spPr>
          <p:txBody>
            <a:bodyPr wrap="square" rtlCol="0">
              <a:spAutoFit/>
            </a:bodyPr>
            <a:lstStyle/>
            <a:p>
              <a:pPr latinLnBrk="1"/>
              <a:r>
                <a:rPr lang="zh-TW" altLang="en-US" sz="2585" b="1" dirty="0">
                  <a:solidFill>
                    <a:srgbClr val="002060"/>
                  </a:solidFill>
                  <a:latin typeface="微軟正黑體" panose="020B0604030504040204" pitchFamily="34" charset="-120"/>
                  <a:ea typeface="微軟正黑體" panose="020B0604030504040204" pitchFamily="34" charset="-120"/>
                </a:rPr>
                <a:t>本法</a:t>
              </a:r>
            </a:p>
          </p:txBody>
        </p:sp>
        <p:pic>
          <p:nvPicPr>
            <p:cNvPr id="14" name="圖片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205" y="508933"/>
              <a:ext cx="554336" cy="554336"/>
            </a:xfrm>
            <a:prstGeom prst="rect">
              <a:avLst/>
            </a:prstGeom>
          </p:spPr>
        </p:pic>
      </p:grpSp>
      <p:sp>
        <p:nvSpPr>
          <p:cNvPr id="19" name="文字方塊 18">
            <a:extLst>
              <a:ext uri="{FF2B5EF4-FFF2-40B4-BE49-F238E27FC236}">
                <a16:creationId xmlns:a16="http://schemas.microsoft.com/office/drawing/2014/main" xmlns="" id="{24EEA0FD-5346-4CAC-BFFB-089D09E8F9FF}"/>
              </a:ext>
            </a:extLst>
          </p:cNvPr>
          <p:cNvSpPr txBox="1"/>
          <p:nvPr/>
        </p:nvSpPr>
        <p:spPr>
          <a:xfrm>
            <a:off x="691728" y="1881683"/>
            <a:ext cx="7710395" cy="1569660"/>
          </a:xfrm>
          <a:prstGeom prst="rect">
            <a:avLst/>
          </a:prstGeom>
          <a:noFill/>
        </p:spPr>
        <p:txBody>
          <a:bodyPr wrap="square" rtlCol="0">
            <a:spAutoFit/>
          </a:bodyPr>
          <a:lstStyle/>
          <a:p>
            <a:pPr latinLnBrk="1">
              <a:spcBef>
                <a:spcPts val="277"/>
              </a:spcBef>
            </a:pPr>
            <a:r>
              <a:rPr lang="zh-TW" altLang="zh-TW" sz="3200" dirty="0" smtClean="0">
                <a:solidFill>
                  <a:prstClr val="black"/>
                </a:solidFill>
                <a:latin typeface="微軟正黑體" panose="020B0604030504040204" pitchFamily="34" charset="-120"/>
                <a:ea typeface="微軟正黑體" panose="020B0604030504040204" pitchFamily="34" charset="-120"/>
              </a:rPr>
              <a:t>意願</a:t>
            </a:r>
            <a:r>
              <a:rPr lang="zh-TW" altLang="zh-TW" sz="3200" dirty="0">
                <a:solidFill>
                  <a:prstClr val="black"/>
                </a:solidFill>
                <a:latin typeface="微軟正黑體" panose="020B0604030504040204" pitchFamily="34" charset="-120"/>
                <a:ea typeface="微軟正黑體" panose="020B0604030504040204" pitchFamily="34" charset="-120"/>
              </a:rPr>
              <a:t>人之</a:t>
            </a:r>
            <a:r>
              <a:rPr lang="zh-TW" altLang="zh-TW" sz="3200" dirty="0">
                <a:solidFill>
                  <a:srgbClr val="C00000"/>
                </a:solidFill>
                <a:latin typeface="微軟正黑體" panose="020B0604030504040204" pitchFamily="34" charset="-120"/>
                <a:ea typeface="微軟正黑體" panose="020B0604030504040204" pitchFamily="34" charset="-120"/>
              </a:rPr>
              <a:t>醫療委任代理人、</a:t>
            </a:r>
            <a:r>
              <a:rPr lang="zh-TW" altLang="zh-TW" sz="3200" dirty="0">
                <a:latin typeface="微軟正黑體" panose="020B0604030504040204" pitchFamily="34" charset="-120"/>
                <a:ea typeface="微軟正黑體" panose="020B0604030504040204" pitchFamily="34" charset="-120"/>
              </a:rPr>
              <a:t>主責照護醫療團隊成員</a:t>
            </a:r>
            <a:r>
              <a:rPr lang="zh-TW" altLang="zh-TW" sz="3200" dirty="0">
                <a:solidFill>
                  <a:prstClr val="black"/>
                </a:solidFill>
                <a:latin typeface="微軟正黑體" panose="020B0604030504040204" pitchFamily="34" charset="-120"/>
                <a:ea typeface="微軟正黑體" panose="020B0604030504040204" pitchFamily="34" charset="-120"/>
              </a:rPr>
              <a:t>及</a:t>
            </a:r>
            <a:r>
              <a:rPr lang="zh-TW" altLang="zh-TW" sz="3200" u="sng" dirty="0">
                <a:solidFill>
                  <a:srgbClr val="C00000"/>
                </a:solidFill>
                <a:latin typeface="微軟正黑體" panose="020B0604030504040204" pitchFamily="34" charset="-120"/>
                <a:ea typeface="微軟正黑體" panose="020B0604030504040204" pitchFamily="34" charset="-120"/>
              </a:rPr>
              <a:t>第十條第二項各款之人</a:t>
            </a:r>
            <a:r>
              <a:rPr lang="zh-TW" altLang="zh-TW" sz="3200" dirty="0">
                <a:solidFill>
                  <a:prstClr val="black"/>
                </a:solidFill>
                <a:latin typeface="微軟正黑體" panose="020B0604030504040204" pitchFamily="34" charset="-120"/>
                <a:ea typeface="微軟正黑體" panose="020B0604030504040204" pitchFamily="34" charset="-120"/>
              </a:rPr>
              <a:t>不得為第一項第二款之見證人。</a:t>
            </a:r>
          </a:p>
        </p:txBody>
      </p:sp>
      <p:sp>
        <p:nvSpPr>
          <p:cNvPr id="25" name="標題 24"/>
          <p:cNvSpPr>
            <a:spLocks noGrp="1"/>
          </p:cNvSpPr>
          <p:nvPr>
            <p:ph type="title" idx="4294967295"/>
          </p:nvPr>
        </p:nvSpPr>
        <p:spPr>
          <a:xfrm>
            <a:off x="554806" y="427832"/>
            <a:ext cx="8121650" cy="696912"/>
          </a:xfrm>
          <a:prstGeom prst="rect">
            <a:avLst/>
          </a:prstGeom>
        </p:spPr>
        <p:txBody>
          <a:bodyPr>
            <a:normAutofit fontScale="90000"/>
          </a:bodyPr>
          <a:lstStyle/>
          <a:p>
            <a:r>
              <a:rPr lang="zh-TW" altLang="zh-TW" b="1" dirty="0">
                <a:solidFill>
                  <a:prstClr val="black"/>
                </a:solidFill>
                <a:latin typeface="微軟正黑體" panose="020B0604030504040204" pitchFamily="34" charset="-120"/>
                <a:ea typeface="微軟正黑體" panose="020B0604030504040204" pitchFamily="34" charset="-120"/>
              </a:rPr>
              <a:t>預立</a:t>
            </a:r>
            <a:r>
              <a:rPr lang="zh-TW" altLang="zh-TW" b="1" dirty="0" smtClean="0">
                <a:solidFill>
                  <a:prstClr val="black"/>
                </a:solidFill>
                <a:latin typeface="微軟正黑體" panose="020B0604030504040204" pitchFamily="34" charset="-120"/>
                <a:ea typeface="微軟正黑體" panose="020B0604030504040204" pitchFamily="34" charset="-120"/>
              </a:rPr>
              <a:t>醫療</a:t>
            </a:r>
            <a:r>
              <a:rPr lang="zh-TW" altLang="en-US" b="1" dirty="0" smtClean="0">
                <a:solidFill>
                  <a:prstClr val="black"/>
                </a:solidFill>
                <a:latin typeface="微軟正黑體" panose="020B0604030504040204" pitchFamily="34" charset="-120"/>
                <a:ea typeface="微軟正黑體" panose="020B0604030504040204" pitchFamily="34" charset="-120"/>
              </a:rPr>
              <a:t>決定書</a:t>
            </a:r>
            <a:r>
              <a:rPr lang="zh-TW" altLang="en-US" b="1" dirty="0" smtClean="0">
                <a:solidFill>
                  <a:srgbClr val="C00000"/>
                </a:solidFill>
                <a:latin typeface="微軟正黑體" panose="020B0604030504040204" pitchFamily="34" charset="-120"/>
                <a:ea typeface="微軟正黑體" panose="020B0604030504040204" pitchFamily="34" charset="-120"/>
              </a:rPr>
              <a:t>見證人</a:t>
            </a:r>
            <a:r>
              <a:rPr lang="zh-TW" altLang="en-US" b="1" dirty="0" smtClean="0">
                <a:solidFill>
                  <a:prstClr val="black"/>
                </a:solidFill>
                <a:latin typeface="微軟正黑體" panose="020B0604030504040204" pitchFamily="34" charset="-120"/>
                <a:ea typeface="微軟正黑體" panose="020B0604030504040204" pitchFamily="34" charset="-120"/>
              </a:rPr>
              <a:t>之規定</a:t>
            </a:r>
            <a:endParaRPr lang="zh-TW" altLang="en-US" b="1" dirty="0"/>
          </a:p>
        </p:txBody>
      </p:sp>
      <p:pic>
        <p:nvPicPr>
          <p:cNvPr id="2" name="圖片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03486" y="3573016"/>
            <a:ext cx="8172970" cy="3009728"/>
          </a:xfrm>
          <a:prstGeom prst="rect">
            <a:avLst/>
          </a:prstGeom>
        </p:spPr>
      </p:pic>
      <p:sp>
        <p:nvSpPr>
          <p:cNvPr id="3" name="弧形箭號 (左彎) 2"/>
          <p:cNvSpPr/>
          <p:nvPr/>
        </p:nvSpPr>
        <p:spPr>
          <a:xfrm>
            <a:off x="5940152" y="2924944"/>
            <a:ext cx="1224136" cy="3240360"/>
          </a:xfrm>
          <a:prstGeom prst="curvedLeftArrow">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2622020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xmlns="" id="{2AB45E19-DB11-4470-AB77-F444613B3D38}"/>
              </a:ext>
            </a:extLst>
          </p:cNvPr>
          <p:cNvSpPr txBox="1"/>
          <p:nvPr/>
        </p:nvSpPr>
        <p:spPr>
          <a:xfrm>
            <a:off x="1966274" y="1274357"/>
            <a:ext cx="6693968" cy="523220"/>
          </a:xfrm>
          <a:prstGeom prst="rect">
            <a:avLst/>
          </a:prstGeom>
          <a:noFill/>
        </p:spPr>
        <p:txBody>
          <a:bodyPr wrap="square" rtlCol="0">
            <a:spAutoFit/>
          </a:bodyPr>
          <a:lstStyle/>
          <a:p>
            <a:pPr latinLnBrk="1"/>
            <a:r>
              <a:rPr lang="zh-TW" altLang="en-US" sz="2800" b="1" dirty="0">
                <a:solidFill>
                  <a:srgbClr val="002060"/>
                </a:solidFill>
                <a:latin typeface="微軟正黑體" panose="020B0604030504040204" pitchFamily="34" charset="-120"/>
                <a:ea typeface="微軟正黑體" panose="020B0604030504040204" pitchFamily="34" charset="-120"/>
              </a:rPr>
              <a:t>第九條</a:t>
            </a:r>
            <a:r>
              <a:rPr lang="zh-TW" altLang="en-US" sz="1800" dirty="0">
                <a:solidFill>
                  <a:prstClr val="black"/>
                </a:solidFill>
                <a:latin typeface="微軟正黑體" panose="020B0604030504040204" pitchFamily="34" charset="-120"/>
                <a:ea typeface="微軟正黑體" panose="020B0604030504040204" pitchFamily="34" charset="-120"/>
              </a:rPr>
              <a:t> </a:t>
            </a:r>
            <a:r>
              <a:rPr lang="en-US" altLang="zh-TW" sz="2800" b="1" dirty="0">
                <a:solidFill>
                  <a:srgbClr val="002060"/>
                </a:solidFill>
                <a:latin typeface="微軟正黑體" panose="020B0604030504040204" pitchFamily="34" charset="-120"/>
                <a:ea typeface="微軟正黑體" panose="020B0604030504040204" pitchFamily="34" charset="-120"/>
              </a:rPr>
              <a:t>(</a:t>
            </a:r>
            <a:r>
              <a:rPr lang="zh-TW" altLang="en-US" sz="2800" b="1" dirty="0">
                <a:solidFill>
                  <a:srgbClr val="002060"/>
                </a:solidFill>
                <a:latin typeface="微軟正黑體" panose="020B0604030504040204" pitchFamily="34" charset="-120"/>
                <a:ea typeface="微軟正黑體" panose="020B0604030504040204" pitchFamily="34" charset="-120"/>
              </a:rPr>
              <a:t>第二項</a:t>
            </a:r>
            <a:r>
              <a:rPr lang="en-US" altLang="zh-TW" sz="2800" b="1" dirty="0">
                <a:solidFill>
                  <a:srgbClr val="002060"/>
                </a:solidFill>
                <a:latin typeface="微軟正黑體" panose="020B0604030504040204" pitchFamily="34" charset="-120"/>
                <a:ea typeface="微軟正黑體" panose="020B0604030504040204" pitchFamily="34" charset="-120"/>
              </a:rPr>
              <a:t>)</a:t>
            </a:r>
            <a:r>
              <a:rPr lang="zh-TW" altLang="en-US" sz="2800" b="1" dirty="0">
                <a:solidFill>
                  <a:srgbClr val="002060"/>
                </a:solidFill>
                <a:latin typeface="微軟正黑體" panose="020B0604030504040204" pitchFamily="34" charset="-120"/>
                <a:ea typeface="微軟正黑體" panose="020B0604030504040204" pitchFamily="34" charset="-120"/>
              </a:rPr>
              <a:t> </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grpSp>
        <p:nvGrpSpPr>
          <p:cNvPr id="12" name="群組 11"/>
          <p:cNvGrpSpPr/>
          <p:nvPr/>
        </p:nvGrpSpPr>
        <p:grpSpPr>
          <a:xfrm>
            <a:off x="714899" y="1124744"/>
            <a:ext cx="1289083" cy="582925"/>
            <a:chOff x="326205" y="508933"/>
            <a:chExt cx="1396507" cy="631502"/>
          </a:xfrm>
        </p:grpSpPr>
        <p:sp>
          <p:nvSpPr>
            <p:cNvPr id="13" name="文字方塊 12">
              <a:extLst>
                <a:ext uri="{FF2B5EF4-FFF2-40B4-BE49-F238E27FC236}">
                  <a16:creationId xmlns:a16="http://schemas.microsoft.com/office/drawing/2014/main" xmlns="" id="{E6E41DFE-C23E-4BF5-B005-651AD301BAA3}"/>
                </a:ext>
              </a:extLst>
            </p:cNvPr>
            <p:cNvSpPr txBox="1"/>
            <p:nvPr/>
          </p:nvSpPr>
          <p:spPr>
            <a:xfrm>
              <a:off x="786608" y="609457"/>
              <a:ext cx="936104" cy="530978"/>
            </a:xfrm>
            <a:prstGeom prst="rect">
              <a:avLst/>
            </a:prstGeom>
            <a:noFill/>
          </p:spPr>
          <p:txBody>
            <a:bodyPr wrap="square" rtlCol="0">
              <a:spAutoFit/>
            </a:bodyPr>
            <a:lstStyle/>
            <a:p>
              <a:pPr latinLnBrk="1"/>
              <a:r>
                <a:rPr lang="zh-TW" altLang="en-US" sz="2585" b="1" dirty="0">
                  <a:solidFill>
                    <a:srgbClr val="002060"/>
                  </a:solidFill>
                  <a:latin typeface="微軟正黑體" panose="020B0604030504040204" pitchFamily="34" charset="-120"/>
                  <a:ea typeface="微軟正黑體" panose="020B0604030504040204" pitchFamily="34" charset="-120"/>
                </a:rPr>
                <a:t>本法</a:t>
              </a:r>
            </a:p>
          </p:txBody>
        </p:sp>
        <p:pic>
          <p:nvPicPr>
            <p:cNvPr id="14" name="圖片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205" y="508933"/>
              <a:ext cx="554336" cy="554336"/>
            </a:xfrm>
            <a:prstGeom prst="rect">
              <a:avLst/>
            </a:prstGeom>
          </p:spPr>
        </p:pic>
      </p:grpSp>
      <p:sp>
        <p:nvSpPr>
          <p:cNvPr id="19" name="文字方塊 18">
            <a:extLst>
              <a:ext uri="{FF2B5EF4-FFF2-40B4-BE49-F238E27FC236}">
                <a16:creationId xmlns:a16="http://schemas.microsoft.com/office/drawing/2014/main" xmlns="" id="{24EEA0FD-5346-4CAC-BFFB-089D09E8F9FF}"/>
              </a:ext>
            </a:extLst>
          </p:cNvPr>
          <p:cNvSpPr txBox="1"/>
          <p:nvPr/>
        </p:nvSpPr>
        <p:spPr>
          <a:xfrm>
            <a:off x="691728" y="1881683"/>
            <a:ext cx="7710395" cy="1569660"/>
          </a:xfrm>
          <a:prstGeom prst="rect">
            <a:avLst/>
          </a:prstGeom>
          <a:noFill/>
        </p:spPr>
        <p:txBody>
          <a:bodyPr wrap="square" rtlCol="0">
            <a:spAutoFit/>
          </a:bodyPr>
          <a:lstStyle/>
          <a:p>
            <a:pPr latinLnBrk="1">
              <a:spcBef>
                <a:spcPts val="277"/>
              </a:spcBef>
            </a:pPr>
            <a:r>
              <a:rPr lang="zh-TW" altLang="zh-TW" sz="3200" dirty="0" smtClean="0">
                <a:solidFill>
                  <a:prstClr val="black"/>
                </a:solidFill>
                <a:latin typeface="微軟正黑體" panose="020B0604030504040204" pitchFamily="34" charset="-120"/>
                <a:ea typeface="微軟正黑體" panose="020B0604030504040204" pitchFamily="34" charset="-120"/>
              </a:rPr>
              <a:t>意願</a:t>
            </a:r>
            <a:r>
              <a:rPr lang="zh-TW" altLang="zh-TW" sz="3200" dirty="0">
                <a:solidFill>
                  <a:prstClr val="black"/>
                </a:solidFill>
                <a:latin typeface="微軟正黑體" panose="020B0604030504040204" pitchFamily="34" charset="-120"/>
                <a:ea typeface="微軟正黑體" panose="020B0604030504040204" pitchFamily="34" charset="-120"/>
              </a:rPr>
              <a:t>人之</a:t>
            </a:r>
            <a:r>
              <a:rPr lang="zh-TW" altLang="zh-TW" sz="3200" dirty="0">
                <a:latin typeface="微軟正黑體" panose="020B0604030504040204" pitchFamily="34" charset="-120"/>
                <a:ea typeface="微軟正黑體" panose="020B0604030504040204" pitchFamily="34" charset="-120"/>
              </a:rPr>
              <a:t>醫療委任代理人</a:t>
            </a:r>
            <a:r>
              <a:rPr lang="zh-TW" altLang="zh-TW" sz="3200" dirty="0">
                <a:solidFill>
                  <a:srgbClr val="C00000"/>
                </a:solidFill>
                <a:latin typeface="微軟正黑體" panose="020B0604030504040204" pitchFamily="34" charset="-120"/>
                <a:ea typeface="微軟正黑體" panose="020B0604030504040204" pitchFamily="34" charset="-120"/>
              </a:rPr>
              <a:t>、</a:t>
            </a:r>
            <a:r>
              <a:rPr lang="zh-TW" altLang="zh-TW" sz="3200" u="sng" dirty="0">
                <a:solidFill>
                  <a:srgbClr val="C00000"/>
                </a:solidFill>
                <a:latin typeface="微軟正黑體" panose="020B0604030504040204" pitchFamily="34" charset="-120"/>
                <a:ea typeface="微軟正黑體" panose="020B0604030504040204" pitchFamily="34" charset="-120"/>
              </a:rPr>
              <a:t>主責照護醫療團隊成員</a:t>
            </a:r>
            <a:r>
              <a:rPr lang="zh-TW" altLang="zh-TW" sz="3200" dirty="0">
                <a:solidFill>
                  <a:prstClr val="black"/>
                </a:solidFill>
                <a:latin typeface="微軟正黑體" panose="020B0604030504040204" pitchFamily="34" charset="-120"/>
                <a:ea typeface="微軟正黑體" panose="020B0604030504040204" pitchFamily="34" charset="-120"/>
              </a:rPr>
              <a:t>及第十條第二項各款之人不得為第一項第二款之見證人。</a:t>
            </a:r>
          </a:p>
        </p:txBody>
      </p:sp>
      <p:sp>
        <p:nvSpPr>
          <p:cNvPr id="25" name="標題 24"/>
          <p:cNvSpPr>
            <a:spLocks noGrp="1"/>
          </p:cNvSpPr>
          <p:nvPr>
            <p:ph type="title" idx="4294967295"/>
          </p:nvPr>
        </p:nvSpPr>
        <p:spPr>
          <a:xfrm>
            <a:off x="554806" y="427832"/>
            <a:ext cx="8121650" cy="696912"/>
          </a:xfrm>
          <a:prstGeom prst="rect">
            <a:avLst/>
          </a:prstGeom>
        </p:spPr>
        <p:txBody>
          <a:bodyPr>
            <a:normAutofit fontScale="90000"/>
          </a:bodyPr>
          <a:lstStyle/>
          <a:p>
            <a:r>
              <a:rPr lang="zh-TW" altLang="zh-TW" b="1" dirty="0">
                <a:solidFill>
                  <a:prstClr val="black"/>
                </a:solidFill>
                <a:latin typeface="微軟正黑體" panose="020B0604030504040204" pitchFamily="34" charset="-120"/>
                <a:ea typeface="微軟正黑體" panose="020B0604030504040204" pitchFamily="34" charset="-120"/>
              </a:rPr>
              <a:t>預立</a:t>
            </a:r>
            <a:r>
              <a:rPr lang="zh-TW" altLang="zh-TW" b="1" dirty="0" smtClean="0">
                <a:solidFill>
                  <a:prstClr val="black"/>
                </a:solidFill>
                <a:latin typeface="微軟正黑體" panose="020B0604030504040204" pitchFamily="34" charset="-120"/>
                <a:ea typeface="微軟正黑體" panose="020B0604030504040204" pitchFamily="34" charset="-120"/>
              </a:rPr>
              <a:t>醫療</a:t>
            </a:r>
            <a:r>
              <a:rPr lang="zh-TW" altLang="en-US" b="1" dirty="0" smtClean="0">
                <a:solidFill>
                  <a:prstClr val="black"/>
                </a:solidFill>
                <a:latin typeface="微軟正黑體" panose="020B0604030504040204" pitchFamily="34" charset="-120"/>
                <a:ea typeface="微軟正黑體" panose="020B0604030504040204" pitchFamily="34" charset="-120"/>
              </a:rPr>
              <a:t>決定書</a:t>
            </a:r>
            <a:r>
              <a:rPr lang="zh-TW" altLang="en-US" b="1" dirty="0" smtClean="0">
                <a:solidFill>
                  <a:srgbClr val="C00000"/>
                </a:solidFill>
                <a:latin typeface="微軟正黑體" panose="020B0604030504040204" pitchFamily="34" charset="-120"/>
                <a:ea typeface="微軟正黑體" panose="020B0604030504040204" pitchFamily="34" charset="-120"/>
              </a:rPr>
              <a:t>見證人</a:t>
            </a:r>
            <a:r>
              <a:rPr lang="zh-TW" altLang="en-US" b="1" dirty="0" smtClean="0">
                <a:solidFill>
                  <a:prstClr val="black"/>
                </a:solidFill>
                <a:latin typeface="微軟正黑體" panose="020B0604030504040204" pitchFamily="34" charset="-120"/>
                <a:ea typeface="微軟正黑體" panose="020B0604030504040204" pitchFamily="34" charset="-120"/>
              </a:rPr>
              <a:t>之規定</a:t>
            </a:r>
            <a:endParaRPr lang="zh-TW" altLang="en-US" b="1" dirty="0"/>
          </a:p>
        </p:txBody>
      </p:sp>
      <p:grpSp>
        <p:nvGrpSpPr>
          <p:cNvPr id="9" name="群組 8"/>
          <p:cNvGrpSpPr/>
          <p:nvPr/>
        </p:nvGrpSpPr>
        <p:grpSpPr>
          <a:xfrm>
            <a:off x="724790" y="3588310"/>
            <a:ext cx="2839099" cy="490134"/>
            <a:chOff x="532804" y="2744339"/>
            <a:chExt cx="3075690" cy="530978"/>
          </a:xfrm>
          <a:solidFill>
            <a:schemeClr val="bg1"/>
          </a:solidFill>
        </p:grpSpPr>
        <p:sp>
          <p:nvSpPr>
            <p:cNvPr id="10" name="文字方塊 9">
              <a:extLst>
                <a:ext uri="{FF2B5EF4-FFF2-40B4-BE49-F238E27FC236}">
                  <a16:creationId xmlns:a16="http://schemas.microsoft.com/office/drawing/2014/main" xmlns="" id="{4DC8A95D-AD1C-4830-A324-CD3B8094958C}"/>
                </a:ext>
              </a:extLst>
            </p:cNvPr>
            <p:cNvSpPr txBox="1"/>
            <p:nvPr/>
          </p:nvSpPr>
          <p:spPr>
            <a:xfrm>
              <a:off x="912543" y="2744339"/>
              <a:ext cx="2695951" cy="530978"/>
            </a:xfrm>
            <a:prstGeom prst="rect">
              <a:avLst/>
            </a:prstGeom>
            <a:grpFill/>
          </p:spPr>
          <p:txBody>
            <a:bodyPr wrap="square" rtlCol="0">
              <a:spAutoFit/>
            </a:bodyPr>
            <a:lstStyle/>
            <a:p>
              <a:pPr latinLnBrk="1"/>
              <a:r>
                <a:rPr lang="zh-TW" altLang="en-US" sz="2585" b="1" dirty="0" smtClean="0">
                  <a:solidFill>
                    <a:srgbClr val="532476"/>
                  </a:solidFill>
                  <a:latin typeface="微軟正黑體" panose="020B0604030504040204" pitchFamily="34" charset="-120"/>
                  <a:ea typeface="微軟正黑體" panose="020B0604030504040204" pitchFamily="34" charset="-120"/>
                </a:rPr>
                <a:t>機構管理辦法</a:t>
              </a:r>
              <a:endParaRPr lang="zh-TW" altLang="en-US" sz="2585" b="1" dirty="0">
                <a:solidFill>
                  <a:srgbClr val="532476"/>
                </a:solidFill>
                <a:latin typeface="微軟正黑體" panose="020B0604030504040204" pitchFamily="34" charset="-120"/>
                <a:ea typeface="微軟正黑體" panose="020B0604030504040204" pitchFamily="34" charset="-120"/>
              </a:endParaRPr>
            </a:p>
          </p:txBody>
        </p:sp>
        <p:pic>
          <p:nvPicPr>
            <p:cNvPr id="11" name="圖片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804" y="2768542"/>
              <a:ext cx="420835" cy="420835"/>
            </a:xfrm>
            <a:prstGeom prst="rect">
              <a:avLst/>
            </a:prstGeom>
            <a:grpFill/>
          </p:spPr>
        </p:pic>
      </p:grpSp>
      <p:sp>
        <p:nvSpPr>
          <p:cNvPr id="15" name="圓角矩形 14"/>
          <p:cNvSpPr/>
          <p:nvPr/>
        </p:nvSpPr>
        <p:spPr>
          <a:xfrm>
            <a:off x="628293" y="4021456"/>
            <a:ext cx="8004531" cy="1711800"/>
          </a:xfrm>
          <a:prstGeom prst="roundRect">
            <a:avLst>
              <a:gd name="adj" fmla="val 4745"/>
            </a:avLst>
          </a:prstGeom>
          <a:noFill/>
          <a:ln>
            <a:solidFill>
              <a:srgbClr val="A4B4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lnSpc>
                <a:spcPts val="1800"/>
              </a:lnSpc>
            </a:pPr>
            <a:endParaRPr lang="zh-TW" altLang="en-US" sz="1662" dirty="0">
              <a:solidFill>
                <a:prstClr val="white"/>
              </a:solidFill>
            </a:endParaRPr>
          </a:p>
        </p:txBody>
      </p:sp>
      <p:sp>
        <p:nvSpPr>
          <p:cNvPr id="3" name="文字方塊 2"/>
          <p:cNvSpPr txBox="1"/>
          <p:nvPr/>
        </p:nvSpPr>
        <p:spPr>
          <a:xfrm>
            <a:off x="724790" y="4221088"/>
            <a:ext cx="7807650" cy="1384995"/>
          </a:xfrm>
          <a:prstGeom prst="rect">
            <a:avLst/>
          </a:prstGeom>
          <a:noFill/>
        </p:spPr>
        <p:txBody>
          <a:bodyPr wrap="square" rtlCol="0">
            <a:spAutoFit/>
          </a:bodyPr>
          <a:lstStyle/>
          <a:p>
            <a:r>
              <a:rPr lang="zh-TW" altLang="en-US" sz="2800" dirty="0" smtClean="0">
                <a:latin typeface="微軟正黑體" pitchFamily="34" charset="-120"/>
                <a:ea typeface="微軟正黑體" pitchFamily="34" charset="-120"/>
              </a:rPr>
              <a:t>簽署預立醫療決定之意願人為住院病人者</a:t>
            </a:r>
            <a:r>
              <a:rPr lang="zh-TW" altLang="en-US" sz="2800" dirty="0" smtClean="0">
                <a:latin typeface="新細明體"/>
                <a:ea typeface="新細明體"/>
              </a:rPr>
              <a:t>，</a:t>
            </a:r>
            <a:r>
              <a:rPr lang="zh-TW" altLang="en-US" sz="2800" dirty="0" smtClean="0">
                <a:latin typeface="微軟正黑體" pitchFamily="34" charset="-120"/>
                <a:ea typeface="微軟正黑體" pitchFamily="34" charset="-120"/>
              </a:rPr>
              <a:t>其直接負責該意願人照護之</a:t>
            </a:r>
            <a:r>
              <a:rPr lang="zh-TW" altLang="en-US" sz="2800" b="1" dirty="0" smtClean="0">
                <a:solidFill>
                  <a:srgbClr val="C00000"/>
                </a:solidFill>
                <a:latin typeface="微軟正黑體" pitchFamily="34" charset="-120"/>
                <a:ea typeface="微軟正黑體" pitchFamily="34" charset="-120"/>
              </a:rPr>
              <a:t>主治醫師及護理人員</a:t>
            </a:r>
            <a:r>
              <a:rPr lang="zh-TW" altLang="en-US" sz="2800" dirty="0" smtClean="0">
                <a:latin typeface="新細明體"/>
                <a:ea typeface="新細明體"/>
              </a:rPr>
              <a:t>，</a:t>
            </a:r>
            <a:r>
              <a:rPr lang="zh-TW" altLang="en-US" sz="2800" dirty="0" smtClean="0">
                <a:latin typeface="微軟正黑體" pitchFamily="34" charset="-120"/>
                <a:ea typeface="微軟正黑體" pitchFamily="34" charset="-120"/>
              </a:rPr>
              <a:t>依本法第九條第四項規定</a:t>
            </a:r>
            <a:r>
              <a:rPr lang="zh-TW" altLang="en-US" sz="2800" dirty="0" smtClean="0">
                <a:latin typeface="新細明體"/>
                <a:ea typeface="新細明體"/>
              </a:rPr>
              <a:t>，</a:t>
            </a:r>
            <a:r>
              <a:rPr lang="zh-TW" altLang="en-US" sz="2800" dirty="0" smtClean="0">
                <a:latin typeface="微軟正黑體" pitchFamily="34" charset="-120"/>
                <a:ea typeface="微軟正黑體" pitchFamily="34" charset="-120"/>
              </a:rPr>
              <a:t>不得為見證人</a:t>
            </a:r>
            <a:r>
              <a:rPr lang="zh-TW" altLang="en-US" sz="2800" dirty="0" smtClean="0">
                <a:latin typeface="新細明體"/>
                <a:ea typeface="新細明體"/>
              </a:rPr>
              <a:t>。</a:t>
            </a:r>
            <a:endParaRPr lang="zh-TW" altLang="en-US" sz="2800" dirty="0">
              <a:latin typeface="微軟正黑體" pitchFamily="34" charset="-120"/>
              <a:ea typeface="微軟正黑體" pitchFamily="34" charset="-120"/>
            </a:endParaRPr>
          </a:p>
        </p:txBody>
      </p:sp>
      <p:sp>
        <p:nvSpPr>
          <p:cNvPr id="4" name="弧形箭號 (左彎) 3"/>
          <p:cNvSpPr/>
          <p:nvPr/>
        </p:nvSpPr>
        <p:spPr>
          <a:xfrm>
            <a:off x="8028384" y="2276871"/>
            <a:ext cx="864096" cy="3197251"/>
          </a:xfrm>
          <a:prstGeom prst="curvedLeftArrow">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2921454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a:xfrm>
            <a:off x="827584" y="1968628"/>
            <a:ext cx="6984776" cy="1440160"/>
          </a:xfrm>
        </p:spPr>
        <p:txBody>
          <a:bodyPr/>
          <a:lstStyle/>
          <a:p>
            <a:pPr algn="ctr"/>
            <a:r>
              <a:rPr lang="zh-TW" altLang="en-US" sz="4800" dirty="0" smtClean="0">
                <a:solidFill>
                  <a:schemeClr val="tx1"/>
                </a:solidFill>
                <a:latin typeface="微軟正黑體" panose="020B0604030504040204" pitchFamily="34" charset="-120"/>
                <a:ea typeface="微軟正黑體" panose="020B0604030504040204" pitchFamily="34" charset="-120"/>
              </a:rPr>
              <a:t>誰需要醫療委任代理人</a:t>
            </a:r>
            <a:r>
              <a:rPr lang="en-US" altLang="zh-TW" sz="4800" dirty="0" smtClean="0">
                <a:solidFill>
                  <a:schemeClr val="tx1"/>
                </a:solidFill>
                <a:latin typeface="微軟正黑體" panose="020B0604030504040204" pitchFamily="34" charset="-120"/>
                <a:ea typeface="微軟正黑體" panose="020B0604030504040204" pitchFamily="34" charset="-120"/>
              </a:rPr>
              <a:t>?</a:t>
            </a:r>
            <a:endParaRPr lang="zh-TW" altLang="en-US" sz="4800" dirty="0">
              <a:solidFill>
                <a:schemeClr val="tx1"/>
              </a:solidFill>
              <a:latin typeface="微軟正黑體" panose="020B0604030504040204" pitchFamily="34" charset="-120"/>
              <a:ea typeface="微軟正黑體" panose="020B0604030504040204" pitchFamily="34" charset="-120"/>
            </a:endParaRPr>
          </a:p>
        </p:txBody>
      </p:sp>
      <p:grpSp>
        <p:nvGrpSpPr>
          <p:cNvPr id="4" name="群組 3"/>
          <p:cNvGrpSpPr/>
          <p:nvPr/>
        </p:nvGrpSpPr>
        <p:grpSpPr>
          <a:xfrm>
            <a:off x="5756" y="6188563"/>
            <a:ext cx="9138462" cy="672075"/>
            <a:chOff x="5538" y="6186385"/>
            <a:chExt cx="9138462" cy="672075"/>
          </a:xfrm>
        </p:grpSpPr>
        <p:pic>
          <p:nvPicPr>
            <p:cNvPr id="5" name="Picture 2" descr="N:\2018活動\2018病主法計畫\05-ACP訓練課程\課程海報\預立醫療照護諮商人員訓練課程海報-6_空白.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538" y="6546461"/>
              <a:ext cx="9138462" cy="3105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8618" y="6186385"/>
              <a:ext cx="2102511" cy="6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3415" y="3448857"/>
            <a:ext cx="2457169" cy="2457169"/>
          </a:xfrm>
          <a:prstGeom prst="rect">
            <a:avLst/>
          </a:prstGeom>
        </p:spPr>
      </p:pic>
    </p:spTree>
    <p:extLst>
      <p:ext uri="{BB962C8B-B14F-4D97-AF65-F5344CB8AC3E}">
        <p14:creationId xmlns:p14="http://schemas.microsoft.com/office/powerpoint/2010/main" val="19759726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511175" y="2033153"/>
            <a:ext cx="8381305" cy="3970318"/>
          </a:xfrm>
          <a:prstGeom prst="rect">
            <a:avLst/>
          </a:prstGeom>
          <a:noFill/>
        </p:spPr>
        <p:txBody>
          <a:bodyPr wrap="square" rtlCol="0">
            <a:spAutoFit/>
          </a:bodyPr>
          <a:lstStyle/>
          <a:p>
            <a:pPr latinLnBrk="1"/>
            <a:r>
              <a:rPr lang="zh-TW" altLang="zh-TW" sz="2800" dirty="0">
                <a:solidFill>
                  <a:prstClr val="black"/>
                </a:solidFill>
                <a:latin typeface="微軟正黑體" panose="020B0604030504040204" pitchFamily="34" charset="-120"/>
                <a:ea typeface="微軟正黑體" panose="020B0604030504040204" pitchFamily="34" charset="-120"/>
              </a:rPr>
              <a:t>醫療委任代理人於意願人意識昏迷或無法清楚表達意願時，代理意願人表達醫療意願，其權限如下：</a:t>
            </a:r>
          </a:p>
          <a:p>
            <a:pPr latinLnBrk="1"/>
            <a:r>
              <a:rPr lang="zh-TW" altLang="zh-TW" sz="2800" u="heavy" dirty="0">
                <a:solidFill>
                  <a:prstClr val="black"/>
                </a:solidFill>
                <a:uFill>
                  <a:solidFill>
                    <a:srgbClr val="C00000"/>
                  </a:solidFill>
                </a:uFill>
                <a:latin typeface="微軟正黑體" panose="020B0604030504040204" pitchFamily="34" charset="-120"/>
                <a:ea typeface="微軟正黑體" panose="020B0604030504040204" pitchFamily="34" charset="-120"/>
              </a:rPr>
              <a:t>一、聽取第五條之告知。</a:t>
            </a:r>
          </a:p>
          <a:p>
            <a:pPr latinLnBrk="1"/>
            <a:r>
              <a:rPr lang="zh-TW" altLang="zh-TW" sz="2800" u="heavy" dirty="0">
                <a:solidFill>
                  <a:prstClr val="black"/>
                </a:solidFill>
                <a:uFill>
                  <a:solidFill>
                    <a:srgbClr val="C00000"/>
                  </a:solidFill>
                </a:uFill>
                <a:latin typeface="微軟正黑體" panose="020B0604030504040204" pitchFamily="34" charset="-120"/>
                <a:ea typeface="微軟正黑體" panose="020B0604030504040204" pitchFamily="34" charset="-120"/>
              </a:rPr>
              <a:t>二、簽具第六條之同意書。</a:t>
            </a:r>
          </a:p>
          <a:p>
            <a:pPr latinLnBrk="1"/>
            <a:r>
              <a:rPr lang="zh-TW" altLang="zh-TW" sz="2800" u="heavy" dirty="0">
                <a:solidFill>
                  <a:prstClr val="black"/>
                </a:solidFill>
                <a:uFill>
                  <a:solidFill>
                    <a:srgbClr val="C00000"/>
                  </a:solidFill>
                </a:uFill>
                <a:latin typeface="微軟正黑體" panose="020B0604030504040204" pitchFamily="34" charset="-120"/>
                <a:ea typeface="微軟正黑體" panose="020B0604030504040204" pitchFamily="34" charset="-120"/>
              </a:rPr>
              <a:t>三、依病人預立醫療決定內容，代理病人表達醫療意願。</a:t>
            </a:r>
          </a:p>
          <a:p>
            <a:pPr latinLnBrk="1"/>
            <a:r>
              <a:rPr lang="zh-TW" altLang="zh-TW" sz="2800" dirty="0">
                <a:solidFill>
                  <a:prstClr val="black"/>
                </a:solidFill>
                <a:latin typeface="微軟正黑體" panose="020B0604030504040204" pitchFamily="34" charset="-120"/>
                <a:ea typeface="微軟正黑體" panose="020B0604030504040204" pitchFamily="34" charset="-120"/>
              </a:rPr>
              <a:t>醫療委任代理人有</a:t>
            </a:r>
            <a:r>
              <a:rPr lang="zh-TW" altLang="zh-TW" sz="2800" u="heavy" dirty="0">
                <a:solidFill>
                  <a:prstClr val="black"/>
                </a:solidFill>
                <a:uFill>
                  <a:solidFill>
                    <a:srgbClr val="C00000"/>
                  </a:solidFill>
                </a:uFill>
                <a:latin typeface="微軟正黑體" panose="020B0604030504040204" pitchFamily="34" charset="-120"/>
                <a:ea typeface="微軟正黑體" panose="020B0604030504040204" pitchFamily="34" charset="-120"/>
              </a:rPr>
              <a:t>二人以上者，均得單獨代理意願人。</a:t>
            </a:r>
          </a:p>
          <a:p>
            <a:pPr latinLnBrk="1"/>
            <a:r>
              <a:rPr lang="zh-TW" altLang="zh-TW" sz="2800" dirty="0">
                <a:solidFill>
                  <a:prstClr val="black"/>
                </a:solidFill>
                <a:latin typeface="微軟正黑體" panose="020B0604030504040204" pitchFamily="34" charset="-120"/>
                <a:ea typeface="微軟正黑體" panose="020B0604030504040204" pitchFamily="34" charset="-120"/>
              </a:rPr>
              <a:t>醫療委任代理人處理委任事務，應</a:t>
            </a:r>
            <a:r>
              <a:rPr lang="zh-TW" altLang="zh-TW" sz="2800" u="heavy" dirty="0">
                <a:solidFill>
                  <a:prstClr val="black"/>
                </a:solidFill>
                <a:uFill>
                  <a:solidFill>
                    <a:srgbClr val="C00000"/>
                  </a:solidFill>
                </a:uFill>
                <a:latin typeface="微軟正黑體" panose="020B0604030504040204" pitchFamily="34" charset="-120"/>
                <a:ea typeface="微軟正黑體" panose="020B0604030504040204" pitchFamily="34" charset="-120"/>
              </a:rPr>
              <a:t>向醫療機構或醫師出具身分證明</a:t>
            </a:r>
            <a:r>
              <a:rPr lang="zh-TW" altLang="zh-TW" sz="2800" dirty="0">
                <a:solidFill>
                  <a:prstClr val="black"/>
                </a:solidFill>
                <a:latin typeface="微軟正黑體" panose="020B0604030504040204" pitchFamily="34" charset="-120"/>
                <a:ea typeface="微軟正黑體" panose="020B0604030504040204" pitchFamily="34" charset="-120"/>
              </a:rPr>
              <a:t>。</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xmlns="" id="{56215031-5A6D-440A-8830-338789974D98}"/>
              </a:ext>
            </a:extLst>
          </p:cNvPr>
          <p:cNvSpPr txBox="1"/>
          <p:nvPr/>
        </p:nvSpPr>
        <p:spPr>
          <a:xfrm>
            <a:off x="1979712" y="1459506"/>
            <a:ext cx="5583390" cy="568489"/>
          </a:xfrm>
          <a:prstGeom prst="rect">
            <a:avLst/>
          </a:prstGeom>
          <a:noFill/>
        </p:spPr>
        <p:txBody>
          <a:bodyPr wrap="square" rtlCol="0">
            <a:spAutoFit/>
          </a:bodyPr>
          <a:lstStyle/>
          <a:p>
            <a:pPr latinLnBrk="1"/>
            <a:r>
              <a:rPr lang="zh-TW" altLang="en-US" sz="3094" b="1" dirty="0">
                <a:solidFill>
                  <a:srgbClr val="002060"/>
                </a:solidFill>
                <a:latin typeface="微軟正黑體" panose="020B0604030504040204" pitchFamily="34" charset="-120"/>
                <a:ea typeface="微軟正黑體" panose="020B0604030504040204" pitchFamily="34" charset="-120"/>
              </a:rPr>
              <a:t>第十條</a:t>
            </a:r>
            <a:r>
              <a:rPr lang="en-US" altLang="zh-TW" sz="3094" b="1" dirty="0">
                <a:solidFill>
                  <a:srgbClr val="002060"/>
                </a:solidFill>
                <a:latin typeface="微軟正黑體" panose="020B0604030504040204" pitchFamily="34" charset="-120"/>
                <a:ea typeface="微軟正黑體" panose="020B0604030504040204" pitchFamily="34" charset="-120"/>
              </a:rPr>
              <a:t>(</a:t>
            </a:r>
            <a:r>
              <a:rPr lang="zh-TW" altLang="en-US" sz="3094" b="1" dirty="0">
                <a:solidFill>
                  <a:srgbClr val="002060"/>
                </a:solidFill>
                <a:latin typeface="微軟正黑體" panose="020B0604030504040204" pitchFamily="34" charset="-120"/>
                <a:ea typeface="微軟正黑體" panose="020B0604030504040204" pitchFamily="34" charset="-120"/>
              </a:rPr>
              <a:t>第三～五項</a:t>
            </a:r>
            <a:r>
              <a:rPr lang="en-US" altLang="zh-TW" sz="3094" b="1" dirty="0">
                <a:solidFill>
                  <a:srgbClr val="002060"/>
                </a:solidFill>
                <a:latin typeface="微軟正黑體" panose="020B0604030504040204" pitchFamily="34" charset="-120"/>
                <a:ea typeface="微軟正黑體" panose="020B0604030504040204" pitchFamily="34" charset="-120"/>
              </a:rPr>
              <a:t>)</a:t>
            </a:r>
            <a:r>
              <a:rPr lang="zh-TW" altLang="en-US" sz="3094" b="1" dirty="0">
                <a:solidFill>
                  <a:srgbClr val="002060"/>
                </a:solidFill>
                <a:latin typeface="微軟正黑體" panose="020B0604030504040204" pitchFamily="34" charset="-120"/>
                <a:ea typeface="微軟正黑體" panose="020B0604030504040204" pitchFamily="34" charset="-120"/>
              </a:rPr>
              <a:t> </a:t>
            </a:r>
            <a:endParaRPr lang="en-US" altLang="zh-TW" sz="3094" b="1" dirty="0">
              <a:solidFill>
                <a:srgbClr val="002060"/>
              </a:solidFill>
              <a:latin typeface="微軟正黑體" panose="020B0604030504040204" pitchFamily="34" charset="-120"/>
              <a:ea typeface="微軟正黑體" panose="020B0604030504040204" pitchFamily="34" charset="-120"/>
            </a:endParaRPr>
          </a:p>
        </p:txBody>
      </p:sp>
      <p:grpSp>
        <p:nvGrpSpPr>
          <p:cNvPr id="8" name="群組 7"/>
          <p:cNvGrpSpPr/>
          <p:nvPr/>
        </p:nvGrpSpPr>
        <p:grpSpPr>
          <a:xfrm>
            <a:off x="720761" y="1338304"/>
            <a:ext cx="1289083" cy="582925"/>
            <a:chOff x="326205" y="508933"/>
            <a:chExt cx="1396507" cy="631502"/>
          </a:xfrm>
        </p:grpSpPr>
        <p:sp>
          <p:nvSpPr>
            <p:cNvPr id="10" name="文字方塊 9">
              <a:extLst>
                <a:ext uri="{FF2B5EF4-FFF2-40B4-BE49-F238E27FC236}">
                  <a16:creationId xmlns:a16="http://schemas.microsoft.com/office/drawing/2014/main" xmlns="" id="{E6E41DFE-C23E-4BF5-B005-651AD301BAA3}"/>
                </a:ext>
              </a:extLst>
            </p:cNvPr>
            <p:cNvSpPr txBox="1"/>
            <p:nvPr/>
          </p:nvSpPr>
          <p:spPr>
            <a:xfrm>
              <a:off x="786608" y="609457"/>
              <a:ext cx="936104" cy="530978"/>
            </a:xfrm>
            <a:prstGeom prst="rect">
              <a:avLst/>
            </a:prstGeom>
            <a:noFill/>
          </p:spPr>
          <p:txBody>
            <a:bodyPr wrap="square" rtlCol="0">
              <a:spAutoFit/>
            </a:bodyPr>
            <a:lstStyle/>
            <a:p>
              <a:pPr latinLnBrk="1"/>
              <a:r>
                <a:rPr lang="zh-TW" altLang="en-US" sz="2585" b="1" dirty="0">
                  <a:solidFill>
                    <a:srgbClr val="002060"/>
                  </a:solidFill>
                  <a:latin typeface="微軟正黑體" panose="020B0604030504040204" pitchFamily="34" charset="-120"/>
                  <a:ea typeface="微軟正黑體" panose="020B0604030504040204" pitchFamily="34" charset="-120"/>
                </a:rPr>
                <a:t>本法</a:t>
              </a:r>
            </a:p>
          </p:txBody>
        </p:sp>
        <p:pic>
          <p:nvPicPr>
            <p:cNvPr id="11" name="圖片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205" y="508933"/>
              <a:ext cx="554336" cy="554336"/>
            </a:xfrm>
            <a:prstGeom prst="rect">
              <a:avLst/>
            </a:prstGeom>
          </p:spPr>
        </p:pic>
      </p:grpSp>
      <p:sp>
        <p:nvSpPr>
          <p:cNvPr id="24" name="標題 23"/>
          <p:cNvSpPr>
            <a:spLocks noGrp="1"/>
          </p:cNvSpPr>
          <p:nvPr>
            <p:ph type="title"/>
          </p:nvPr>
        </p:nvSpPr>
        <p:spPr/>
        <p:txBody>
          <a:bodyPr/>
          <a:lstStyle/>
          <a:p>
            <a:r>
              <a:rPr lang="zh-TW" altLang="zh-TW" b="1" dirty="0">
                <a:solidFill>
                  <a:prstClr val="black"/>
                </a:solidFill>
                <a:uFill>
                  <a:solidFill>
                    <a:srgbClr val="C00000"/>
                  </a:solidFill>
                </a:uFill>
                <a:latin typeface="微軟正黑體" panose="020B0604030504040204" pitchFamily="34" charset="-120"/>
                <a:ea typeface="微軟正黑體" panose="020B0604030504040204" pitchFamily="34" charset="-120"/>
              </a:rPr>
              <a:t>醫療委任代理人</a:t>
            </a:r>
            <a:r>
              <a:rPr lang="en-US" altLang="zh-TW" b="1" dirty="0">
                <a:solidFill>
                  <a:prstClr val="black"/>
                </a:solidFill>
                <a:uFill>
                  <a:solidFill>
                    <a:srgbClr val="C00000"/>
                  </a:solidFill>
                </a:uFill>
                <a:latin typeface="微軟正黑體" panose="020B0604030504040204" pitchFamily="34" charset="-120"/>
                <a:ea typeface="微軟正黑體" panose="020B0604030504040204" pitchFamily="34" charset="-120"/>
              </a:rPr>
              <a:t>(HCA)</a:t>
            </a:r>
            <a:r>
              <a:rPr lang="zh-TW" altLang="en-US" b="1" dirty="0" smtClean="0">
                <a:latin typeface="微軟正黑體" panose="020B0604030504040204" pitchFamily="34" charset="-120"/>
                <a:ea typeface="微軟正黑體" panose="020B0604030504040204" pitchFamily="34" charset="-120"/>
              </a:rPr>
              <a:t>之權限</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011423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539552" y="2073350"/>
            <a:ext cx="8424936" cy="4091954"/>
          </a:xfrm>
          <a:prstGeom prst="rect">
            <a:avLst/>
          </a:prstGeom>
          <a:noFill/>
        </p:spPr>
        <p:txBody>
          <a:bodyPr wrap="square" rtlCol="0">
            <a:spAutoFit/>
          </a:bodyPr>
          <a:lstStyle/>
          <a:p>
            <a:pPr latinLnBrk="1">
              <a:lnSpc>
                <a:spcPct val="120000"/>
              </a:lnSpc>
            </a:pPr>
            <a:r>
              <a:rPr lang="zh-TW" altLang="zh-TW" sz="3094" dirty="0">
                <a:solidFill>
                  <a:prstClr val="black"/>
                </a:solidFill>
                <a:latin typeface="微軟正黑體" panose="020B0604030504040204" pitchFamily="34" charset="-120"/>
                <a:ea typeface="微軟正黑體" panose="020B0604030504040204" pitchFamily="34" charset="-120"/>
              </a:rPr>
              <a:t>意願人指定之</a:t>
            </a:r>
            <a:r>
              <a:rPr lang="zh-TW" altLang="zh-TW" sz="3094" u="heavy" dirty="0">
                <a:solidFill>
                  <a:prstClr val="black"/>
                </a:solidFill>
                <a:uFill>
                  <a:solidFill>
                    <a:srgbClr val="C00000"/>
                  </a:solidFill>
                </a:uFill>
                <a:latin typeface="微軟正黑體" panose="020B0604030504040204" pitchFamily="34" charset="-120"/>
                <a:ea typeface="微軟正黑體" panose="020B0604030504040204" pitchFamily="34" charset="-120"/>
              </a:rPr>
              <a:t>醫療委任代理人</a:t>
            </a:r>
            <a:r>
              <a:rPr lang="zh-TW" altLang="zh-TW" sz="3094" dirty="0">
                <a:solidFill>
                  <a:prstClr val="black"/>
                </a:solidFill>
                <a:latin typeface="微軟正黑體" panose="020B0604030504040204" pitchFamily="34" charset="-120"/>
                <a:ea typeface="微軟正黑體" panose="020B0604030504040204" pitchFamily="34" charset="-120"/>
              </a:rPr>
              <a:t>，應以</a:t>
            </a:r>
            <a:r>
              <a:rPr lang="zh-TW" altLang="zh-TW" sz="3094" b="1" dirty="0">
                <a:solidFill>
                  <a:srgbClr val="C00000"/>
                </a:solidFill>
                <a:latin typeface="微軟正黑體" panose="020B0604030504040204" pitchFamily="34" charset="-120"/>
                <a:ea typeface="微軟正黑體" panose="020B0604030504040204" pitchFamily="34" charset="-120"/>
              </a:rPr>
              <a:t>二十歲以上具完全行為能力之人為限</a:t>
            </a:r>
            <a:r>
              <a:rPr lang="zh-TW" altLang="zh-TW" sz="3094" dirty="0">
                <a:solidFill>
                  <a:prstClr val="black"/>
                </a:solidFill>
                <a:latin typeface="微軟正黑體" panose="020B0604030504040204" pitchFamily="34" charset="-120"/>
                <a:ea typeface="微軟正黑體" panose="020B0604030504040204" pitchFamily="34" charset="-120"/>
              </a:rPr>
              <a:t>，並經其書面同意。</a:t>
            </a:r>
          </a:p>
          <a:p>
            <a:pPr latinLnBrk="1">
              <a:lnSpc>
                <a:spcPct val="120000"/>
              </a:lnSpc>
            </a:pPr>
            <a:r>
              <a:rPr lang="zh-TW" altLang="zh-TW" sz="3094" dirty="0">
                <a:solidFill>
                  <a:prstClr val="black"/>
                </a:solidFill>
                <a:latin typeface="微軟正黑體" panose="020B0604030504040204" pitchFamily="34" charset="-120"/>
                <a:ea typeface="微軟正黑體" panose="020B0604030504040204" pitchFamily="34" charset="-120"/>
              </a:rPr>
              <a:t>下列之人，除意願人之繼承人外，</a:t>
            </a:r>
            <a:r>
              <a:rPr lang="zh-TW" altLang="zh-TW" sz="3094" u="heavy" dirty="0">
                <a:solidFill>
                  <a:prstClr val="black"/>
                </a:solidFill>
                <a:uFill>
                  <a:solidFill>
                    <a:srgbClr val="C00000"/>
                  </a:solidFill>
                </a:uFill>
                <a:latin typeface="微軟正黑體" panose="020B0604030504040204" pitchFamily="34" charset="-120"/>
                <a:ea typeface="微軟正黑體" panose="020B0604030504040204" pitchFamily="34" charset="-120"/>
              </a:rPr>
              <a:t>不得為醫療委任代理人</a:t>
            </a:r>
            <a:r>
              <a:rPr lang="zh-TW" altLang="zh-TW" sz="3094" dirty="0">
                <a:solidFill>
                  <a:prstClr val="black"/>
                </a:solidFill>
                <a:uFill>
                  <a:solidFill>
                    <a:srgbClr val="C00000"/>
                  </a:solidFill>
                </a:uFill>
                <a:latin typeface="微軟正黑體" panose="020B0604030504040204" pitchFamily="34" charset="-120"/>
                <a:ea typeface="微軟正黑體" panose="020B0604030504040204" pitchFamily="34" charset="-120"/>
              </a:rPr>
              <a:t>：</a:t>
            </a:r>
          </a:p>
          <a:p>
            <a:pPr latinLnBrk="1">
              <a:lnSpc>
                <a:spcPct val="120000"/>
              </a:lnSpc>
            </a:pPr>
            <a:r>
              <a:rPr lang="zh-TW" altLang="zh-TW" sz="3094" b="1" dirty="0">
                <a:solidFill>
                  <a:srgbClr val="C00000"/>
                </a:solidFill>
                <a:latin typeface="微軟正黑體" panose="020B0604030504040204" pitchFamily="34" charset="-120"/>
                <a:ea typeface="微軟正黑體" panose="020B0604030504040204" pitchFamily="34" charset="-120"/>
              </a:rPr>
              <a:t>一、意願人之受遺贈人。</a:t>
            </a:r>
          </a:p>
          <a:p>
            <a:pPr latinLnBrk="1">
              <a:lnSpc>
                <a:spcPct val="120000"/>
              </a:lnSpc>
            </a:pPr>
            <a:r>
              <a:rPr lang="zh-TW" altLang="zh-TW" sz="3094" b="1" dirty="0">
                <a:solidFill>
                  <a:srgbClr val="C00000"/>
                </a:solidFill>
                <a:latin typeface="微軟正黑體" panose="020B0604030504040204" pitchFamily="34" charset="-120"/>
                <a:ea typeface="微軟正黑體" panose="020B0604030504040204" pitchFamily="34" charset="-120"/>
              </a:rPr>
              <a:t>二、意願人遺體或器官指定之受贈人。</a:t>
            </a:r>
          </a:p>
          <a:p>
            <a:pPr latinLnBrk="1">
              <a:lnSpc>
                <a:spcPct val="120000"/>
              </a:lnSpc>
            </a:pPr>
            <a:r>
              <a:rPr lang="zh-TW" altLang="zh-TW" sz="3094" b="1" dirty="0">
                <a:solidFill>
                  <a:srgbClr val="C00000"/>
                </a:solidFill>
                <a:latin typeface="微軟正黑體" panose="020B0604030504040204" pitchFamily="34" charset="-120"/>
                <a:ea typeface="微軟正黑體" panose="020B0604030504040204" pitchFamily="34" charset="-120"/>
              </a:rPr>
              <a:t>三、其他因意願人死亡而獲得利益之人。</a:t>
            </a:r>
          </a:p>
        </p:txBody>
      </p:sp>
      <p:sp>
        <p:nvSpPr>
          <p:cNvPr id="3" name="文字方塊 2">
            <a:extLst>
              <a:ext uri="{FF2B5EF4-FFF2-40B4-BE49-F238E27FC236}">
                <a16:creationId xmlns:a16="http://schemas.microsoft.com/office/drawing/2014/main" xmlns="" id="{56215031-5A6D-440A-8830-338789974D98}"/>
              </a:ext>
            </a:extLst>
          </p:cNvPr>
          <p:cNvSpPr txBox="1"/>
          <p:nvPr/>
        </p:nvSpPr>
        <p:spPr>
          <a:xfrm>
            <a:off x="1976547" y="1503548"/>
            <a:ext cx="5516921" cy="568489"/>
          </a:xfrm>
          <a:prstGeom prst="rect">
            <a:avLst/>
          </a:prstGeom>
          <a:noFill/>
        </p:spPr>
        <p:txBody>
          <a:bodyPr wrap="square" rtlCol="0">
            <a:spAutoFit/>
          </a:bodyPr>
          <a:lstStyle/>
          <a:p>
            <a:pPr latinLnBrk="1"/>
            <a:r>
              <a:rPr lang="zh-TW" altLang="en-US" sz="3094" b="1" dirty="0">
                <a:solidFill>
                  <a:srgbClr val="002060"/>
                </a:solidFill>
                <a:latin typeface="微軟正黑體" panose="020B0604030504040204" pitchFamily="34" charset="-120"/>
                <a:ea typeface="微軟正黑體" panose="020B0604030504040204" pitchFamily="34" charset="-120"/>
              </a:rPr>
              <a:t>第十條</a:t>
            </a:r>
            <a:r>
              <a:rPr lang="en-US" altLang="zh-TW" sz="3094" b="1" dirty="0">
                <a:solidFill>
                  <a:srgbClr val="002060"/>
                </a:solidFill>
                <a:latin typeface="微軟正黑體" panose="020B0604030504040204" pitchFamily="34" charset="-120"/>
                <a:ea typeface="微軟正黑體" panose="020B0604030504040204" pitchFamily="34" charset="-120"/>
              </a:rPr>
              <a:t> (</a:t>
            </a:r>
            <a:r>
              <a:rPr lang="zh-TW" altLang="en-US" sz="3094" b="1" dirty="0">
                <a:solidFill>
                  <a:srgbClr val="002060"/>
                </a:solidFill>
                <a:latin typeface="微軟正黑體" panose="020B0604030504040204" pitchFamily="34" charset="-120"/>
                <a:ea typeface="微軟正黑體" panose="020B0604030504040204" pitchFamily="34" charset="-120"/>
              </a:rPr>
              <a:t>第一、二項</a:t>
            </a:r>
            <a:r>
              <a:rPr lang="en-US" altLang="zh-TW" sz="3094" b="1" dirty="0">
                <a:solidFill>
                  <a:srgbClr val="002060"/>
                </a:solidFill>
                <a:latin typeface="微軟正黑體" panose="020B0604030504040204" pitchFamily="34" charset="-120"/>
                <a:ea typeface="微軟正黑體" panose="020B0604030504040204" pitchFamily="34" charset="-120"/>
              </a:rPr>
              <a:t>)</a:t>
            </a:r>
            <a:endParaRPr lang="zh-TW" altLang="en-US" sz="3094" b="1" dirty="0">
              <a:solidFill>
                <a:srgbClr val="002060"/>
              </a:solidFill>
              <a:latin typeface="微軟正黑體" panose="020B0604030504040204" pitchFamily="34" charset="-120"/>
              <a:ea typeface="微軟正黑體" panose="020B0604030504040204" pitchFamily="34" charset="-120"/>
            </a:endParaRPr>
          </a:p>
        </p:txBody>
      </p:sp>
      <p:grpSp>
        <p:nvGrpSpPr>
          <p:cNvPr id="11" name="群組 10"/>
          <p:cNvGrpSpPr/>
          <p:nvPr/>
        </p:nvGrpSpPr>
        <p:grpSpPr>
          <a:xfrm>
            <a:off x="720761" y="1338304"/>
            <a:ext cx="1289083" cy="582925"/>
            <a:chOff x="326205" y="508933"/>
            <a:chExt cx="1396507" cy="631502"/>
          </a:xfrm>
        </p:grpSpPr>
        <p:sp>
          <p:nvSpPr>
            <p:cNvPr id="12" name="文字方塊 11">
              <a:extLst>
                <a:ext uri="{FF2B5EF4-FFF2-40B4-BE49-F238E27FC236}">
                  <a16:creationId xmlns:a16="http://schemas.microsoft.com/office/drawing/2014/main" xmlns="" id="{E6E41DFE-C23E-4BF5-B005-651AD301BAA3}"/>
                </a:ext>
              </a:extLst>
            </p:cNvPr>
            <p:cNvSpPr txBox="1"/>
            <p:nvPr/>
          </p:nvSpPr>
          <p:spPr>
            <a:xfrm>
              <a:off x="786608" y="609457"/>
              <a:ext cx="936104" cy="530978"/>
            </a:xfrm>
            <a:prstGeom prst="rect">
              <a:avLst/>
            </a:prstGeom>
            <a:noFill/>
          </p:spPr>
          <p:txBody>
            <a:bodyPr wrap="square" rtlCol="0">
              <a:spAutoFit/>
            </a:bodyPr>
            <a:lstStyle/>
            <a:p>
              <a:pPr latinLnBrk="1"/>
              <a:r>
                <a:rPr lang="zh-TW" altLang="en-US" sz="2585" b="1" dirty="0">
                  <a:solidFill>
                    <a:srgbClr val="002060"/>
                  </a:solidFill>
                  <a:latin typeface="微軟正黑體" panose="020B0604030504040204" pitchFamily="34" charset="-120"/>
                  <a:ea typeface="微軟正黑體" panose="020B0604030504040204" pitchFamily="34" charset="-120"/>
                </a:rPr>
                <a:t>本法</a:t>
              </a:r>
            </a:p>
          </p:txBody>
        </p:sp>
        <p:pic>
          <p:nvPicPr>
            <p:cNvPr id="13" name="圖片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205" y="508933"/>
              <a:ext cx="554336" cy="554336"/>
            </a:xfrm>
            <a:prstGeom prst="rect">
              <a:avLst/>
            </a:prstGeom>
          </p:spPr>
        </p:pic>
      </p:grpSp>
      <p:sp>
        <p:nvSpPr>
          <p:cNvPr id="26" name="標題 25"/>
          <p:cNvSpPr>
            <a:spLocks noGrp="1"/>
          </p:cNvSpPr>
          <p:nvPr>
            <p:ph type="title"/>
          </p:nvPr>
        </p:nvSpPr>
        <p:spPr>
          <a:xfrm>
            <a:off x="251521" y="461599"/>
            <a:ext cx="8381304" cy="697231"/>
          </a:xfrm>
        </p:spPr>
        <p:txBody>
          <a:bodyPr/>
          <a:lstStyle/>
          <a:p>
            <a:r>
              <a:rPr lang="zh-TW" altLang="zh-TW" b="1" dirty="0" smtClean="0">
                <a:solidFill>
                  <a:prstClr val="black"/>
                </a:solidFill>
                <a:uFill>
                  <a:solidFill>
                    <a:srgbClr val="C00000"/>
                  </a:solidFill>
                </a:uFill>
                <a:latin typeface="微軟正黑體" panose="020B0604030504040204" pitchFamily="34" charset="-120"/>
                <a:ea typeface="微軟正黑體" panose="020B0604030504040204" pitchFamily="34" charset="-120"/>
              </a:rPr>
              <a:t>醫療</a:t>
            </a:r>
            <a:r>
              <a:rPr lang="zh-TW" altLang="zh-TW" b="1" dirty="0">
                <a:solidFill>
                  <a:prstClr val="black"/>
                </a:solidFill>
                <a:uFill>
                  <a:solidFill>
                    <a:srgbClr val="C00000"/>
                  </a:solidFill>
                </a:uFill>
                <a:latin typeface="微軟正黑體" panose="020B0604030504040204" pitchFamily="34" charset="-120"/>
                <a:ea typeface="微軟正黑體" panose="020B0604030504040204" pitchFamily="34" charset="-120"/>
              </a:rPr>
              <a:t>委任</a:t>
            </a:r>
            <a:r>
              <a:rPr lang="zh-TW" altLang="zh-TW" b="1" dirty="0" smtClean="0">
                <a:solidFill>
                  <a:prstClr val="black"/>
                </a:solidFill>
                <a:uFill>
                  <a:solidFill>
                    <a:srgbClr val="C00000"/>
                  </a:solidFill>
                </a:uFill>
                <a:latin typeface="微軟正黑體" panose="020B0604030504040204" pitchFamily="34" charset="-120"/>
                <a:ea typeface="微軟正黑體" panose="020B0604030504040204" pitchFamily="34" charset="-120"/>
              </a:rPr>
              <a:t>代理人</a:t>
            </a:r>
            <a:r>
              <a:rPr lang="en-US" altLang="zh-TW" b="1" dirty="0" smtClean="0">
                <a:solidFill>
                  <a:prstClr val="black"/>
                </a:solidFill>
                <a:uFill>
                  <a:solidFill>
                    <a:srgbClr val="C00000"/>
                  </a:solidFill>
                </a:uFill>
                <a:latin typeface="微軟正黑體" panose="020B0604030504040204" pitchFamily="34" charset="-120"/>
                <a:ea typeface="微軟正黑體" panose="020B0604030504040204" pitchFamily="34" charset="-120"/>
              </a:rPr>
              <a:t>(HCA)</a:t>
            </a:r>
            <a:r>
              <a:rPr lang="zh-TW" altLang="en-US" b="1" dirty="0" smtClean="0"/>
              <a:t>之要件</a:t>
            </a:r>
            <a:endParaRPr lang="zh-TW" altLang="en-US" b="1" dirty="0"/>
          </a:p>
        </p:txBody>
      </p:sp>
    </p:spTree>
    <p:extLst>
      <p:ext uri="{BB962C8B-B14F-4D97-AF65-F5344CB8AC3E}">
        <p14:creationId xmlns:p14="http://schemas.microsoft.com/office/powerpoint/2010/main" val="23809038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rot="16200000">
            <a:off x="2771800" y="548680"/>
            <a:ext cx="6552728" cy="5688632"/>
          </a:xfrm>
          <a:prstGeom prst="rect">
            <a:avLst/>
          </a:prstGeom>
          <a:ln>
            <a:solidFill>
              <a:schemeClr val="tx1"/>
            </a:solidFill>
          </a:ln>
        </p:spPr>
      </p:pic>
      <p:sp>
        <p:nvSpPr>
          <p:cNvPr id="3" name="文字方塊 2"/>
          <p:cNvSpPr txBox="1"/>
          <p:nvPr/>
        </p:nvSpPr>
        <p:spPr>
          <a:xfrm>
            <a:off x="683568" y="222896"/>
            <a:ext cx="2232248" cy="3170099"/>
          </a:xfrm>
          <a:prstGeom prst="rect">
            <a:avLst/>
          </a:prstGeom>
          <a:noFill/>
        </p:spPr>
        <p:txBody>
          <a:bodyPr wrap="square" rtlCol="0">
            <a:spAutoFit/>
          </a:bodyPr>
          <a:lstStyle/>
          <a:p>
            <a:r>
              <a:rPr lang="zh-TW" altLang="en-US" sz="4000" dirty="0" smtClean="0"/>
              <a:t>有指定</a:t>
            </a:r>
            <a:r>
              <a:rPr lang="en-US" altLang="zh-TW" sz="4000" dirty="0" smtClean="0"/>
              <a:t>HCA</a:t>
            </a:r>
            <a:r>
              <a:rPr lang="zh-TW" altLang="en-US" sz="4000" dirty="0" smtClean="0"/>
              <a:t>者，須上傳</a:t>
            </a:r>
            <a:endParaRPr lang="en-US" altLang="zh-TW" sz="4000" dirty="0" smtClean="0"/>
          </a:p>
          <a:p>
            <a:r>
              <a:rPr lang="zh-TW" altLang="en-US" sz="4000" dirty="0" smtClean="0"/>
              <a:t>委任書</a:t>
            </a:r>
            <a:endParaRPr lang="en-US" altLang="zh-TW" sz="4000" dirty="0" smtClean="0"/>
          </a:p>
          <a:p>
            <a:r>
              <a:rPr lang="zh-TW" altLang="en-US" sz="4000" dirty="0" smtClean="0"/>
              <a:t>附件</a:t>
            </a:r>
            <a:endParaRPr lang="zh-TW" altLang="en-US" sz="4000" dirty="0"/>
          </a:p>
        </p:txBody>
      </p:sp>
    </p:spTree>
    <p:extLst>
      <p:ext uri="{BB962C8B-B14F-4D97-AF65-F5344CB8AC3E}">
        <p14:creationId xmlns:p14="http://schemas.microsoft.com/office/powerpoint/2010/main" val="1981191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3">
            <a:extLst>
              <a:ext uri="{FF2B5EF4-FFF2-40B4-BE49-F238E27FC236}">
                <a16:creationId xmlns:a16="http://schemas.microsoft.com/office/drawing/2014/main" xmlns="" id="{F6143C6F-E633-4064-9917-8713E87CB059}"/>
              </a:ext>
            </a:extLst>
          </p:cNvPr>
          <p:cNvSpPr txBox="1">
            <a:spLocks/>
          </p:cNvSpPr>
          <p:nvPr/>
        </p:nvSpPr>
        <p:spPr>
          <a:xfrm>
            <a:off x="251521" y="1052736"/>
            <a:ext cx="8381304" cy="4392488"/>
          </a:xfrm>
          <a:prstGeom prst="rect">
            <a:avLst/>
          </a:prstGeom>
        </p:spPr>
        <p:txBody>
          <a:bodyPr lIns="365538"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zh-TW" sz="2215" dirty="0">
              <a:solidFill>
                <a:prstClr val="black">
                  <a:lumMod val="75000"/>
                  <a:lumOff val="25000"/>
                </a:prstClr>
              </a:solidFill>
              <a:latin typeface="微軟正黑體" panose="020B0604030504040204" pitchFamily="34" charset="-120"/>
              <a:ea typeface="微軟正黑體" panose="020B0604030504040204" pitchFamily="34" charset="-120"/>
            </a:endParaRPr>
          </a:p>
          <a:p>
            <a:r>
              <a:rPr lang="zh-TW" altLang="zh-TW" sz="2800" b="1" dirty="0">
                <a:solidFill>
                  <a:srgbClr val="2A2A7E"/>
                </a:solidFill>
                <a:latin typeface="微軟正黑體" panose="020B0604030504040204" pitchFamily="34" charset="-120"/>
                <a:ea typeface="微軟正黑體" panose="020B0604030504040204" pitchFamily="34" charset="-120"/>
              </a:rPr>
              <a:t>第</a:t>
            </a:r>
            <a:r>
              <a:rPr lang="zh-TW" altLang="en-US" sz="2800" b="1" dirty="0">
                <a:solidFill>
                  <a:srgbClr val="2A2A7E"/>
                </a:solidFill>
                <a:latin typeface="微軟正黑體" panose="020B0604030504040204" pitchFamily="34" charset="-120"/>
                <a:ea typeface="微軟正黑體" panose="020B0604030504040204" pitchFamily="34" charset="-120"/>
              </a:rPr>
              <a:t>七</a:t>
            </a:r>
            <a:r>
              <a:rPr lang="zh-TW" altLang="zh-TW" sz="2800" b="1" dirty="0">
                <a:solidFill>
                  <a:srgbClr val="2A2A7E"/>
                </a:solidFill>
                <a:latin typeface="微軟正黑體" panose="020B0604030504040204" pitchFamily="34" charset="-120"/>
                <a:ea typeface="微軟正黑體" panose="020B0604030504040204" pitchFamily="34" charset="-120"/>
              </a:rPr>
              <a:t>條</a:t>
            </a:r>
            <a:r>
              <a:rPr lang="en-US" altLang="zh-TW" sz="2800" b="1" dirty="0">
                <a:solidFill>
                  <a:srgbClr val="2A2A7E"/>
                </a:solidFill>
                <a:latin typeface="微軟正黑體" panose="020B0604030504040204" pitchFamily="34" charset="-120"/>
                <a:ea typeface="微軟正黑體" panose="020B0604030504040204" pitchFamily="34" charset="-120"/>
              </a:rPr>
              <a:t>  </a:t>
            </a:r>
            <a:endParaRPr lang="zh-TW" altLang="zh-TW" sz="2800" dirty="0">
              <a:solidFill>
                <a:srgbClr val="2A2A7E"/>
              </a:solidFill>
              <a:latin typeface="微軟正黑體" panose="020B0604030504040204" pitchFamily="34" charset="-120"/>
              <a:ea typeface="微軟正黑體" panose="020B0604030504040204" pitchFamily="34" charset="-120"/>
            </a:endParaRPr>
          </a:p>
          <a:p>
            <a:pPr>
              <a:lnSpc>
                <a:spcPct val="120000"/>
              </a:lnSpc>
            </a:pPr>
            <a:r>
              <a:rPr lang="zh-TW" altLang="en-US" sz="2800" dirty="0">
                <a:solidFill>
                  <a:srgbClr val="2A2A7E"/>
                </a:solidFill>
                <a:latin typeface="微軟正黑體" panose="020B0604030504040204" pitchFamily="34" charset="-120"/>
                <a:ea typeface="微軟正黑體" panose="020B0604030504040204" pitchFamily="34" charset="-120"/>
              </a:rPr>
              <a:t>醫療委任代理人不為本法第十條第三項第三款代理意願人表達醫療意願，或經醫療機構確認無法聯繫時，意願人之預立醫療決定，不予執行。</a:t>
            </a:r>
            <a:endParaRPr lang="en-US" altLang="zh-TW" sz="2800" dirty="0">
              <a:solidFill>
                <a:srgbClr val="2A2A7E"/>
              </a:solidFill>
              <a:latin typeface="微軟正黑體" panose="020B0604030504040204" pitchFamily="34" charset="-120"/>
              <a:ea typeface="微軟正黑體" panose="020B0604030504040204" pitchFamily="34" charset="-120"/>
            </a:endParaRPr>
          </a:p>
          <a:p>
            <a:pPr>
              <a:lnSpc>
                <a:spcPct val="120000"/>
              </a:lnSpc>
            </a:pPr>
            <a:r>
              <a:rPr lang="zh-TW" altLang="en-US" sz="2800" dirty="0" smtClean="0">
                <a:solidFill>
                  <a:srgbClr val="2A2A7E"/>
                </a:solidFill>
                <a:latin typeface="微軟正黑體" panose="020B0604030504040204" pitchFamily="34" charset="-120"/>
                <a:ea typeface="微軟正黑體" panose="020B0604030504040204" pitchFamily="34" charset="-120"/>
              </a:rPr>
              <a:t>意願</a:t>
            </a:r>
            <a:r>
              <a:rPr lang="zh-TW" altLang="en-US" sz="2800" dirty="0">
                <a:solidFill>
                  <a:srgbClr val="2A2A7E"/>
                </a:solidFill>
                <a:latin typeface="微軟正黑體" panose="020B0604030504040204" pitchFamily="34" charset="-120"/>
                <a:ea typeface="微軟正黑體" panose="020B0604030504040204" pitchFamily="34" charset="-120"/>
              </a:rPr>
              <a:t>人委任醫療委任代理人二人以上者，得就本法第十條第三項第三款預立醫療決定所定權限，指定順位；先順位者不為意思表示或無法聯繫時，由後順位者行使之。後順位者已為意思表示後，先順位者不得提出不同意思表示。 </a:t>
            </a:r>
            <a:endParaRPr lang="en-US" altLang="zh-TW" sz="2800" u="sng" dirty="0">
              <a:solidFill>
                <a:srgbClr val="2A2A7E"/>
              </a:solidFill>
              <a:uFill>
                <a:solidFill>
                  <a:srgbClr val="C00000"/>
                </a:solidFill>
              </a:uFill>
              <a:latin typeface="微軟正黑體" panose="020B0604030504040204" pitchFamily="34" charset="-120"/>
              <a:ea typeface="微軟正黑體" panose="020B0604030504040204" pitchFamily="34" charset="-120"/>
            </a:endParaRPr>
          </a:p>
        </p:txBody>
      </p:sp>
      <p:sp>
        <p:nvSpPr>
          <p:cNvPr id="10" name="圓角矩形 9"/>
          <p:cNvSpPr/>
          <p:nvPr/>
        </p:nvSpPr>
        <p:spPr>
          <a:xfrm>
            <a:off x="251521" y="1412777"/>
            <a:ext cx="8640959" cy="4896543"/>
          </a:xfrm>
          <a:prstGeom prst="roundRect">
            <a:avLst>
              <a:gd name="adj" fmla="val 4745"/>
            </a:avLst>
          </a:prstGeom>
          <a:noFill/>
          <a:ln>
            <a:solidFill>
              <a:srgbClr val="A4B4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zh-TW" altLang="en-US" sz="1662">
              <a:solidFill>
                <a:prstClr val="white"/>
              </a:solidFill>
            </a:endParaRPr>
          </a:p>
        </p:txBody>
      </p:sp>
      <p:grpSp>
        <p:nvGrpSpPr>
          <p:cNvPr id="11" name="群組 10"/>
          <p:cNvGrpSpPr/>
          <p:nvPr/>
        </p:nvGrpSpPr>
        <p:grpSpPr>
          <a:xfrm>
            <a:off x="3384435" y="1165392"/>
            <a:ext cx="2555718" cy="584775"/>
            <a:chOff x="606854" y="2451789"/>
            <a:chExt cx="5175067" cy="633506"/>
          </a:xfrm>
          <a:solidFill>
            <a:schemeClr val="bg1"/>
          </a:solidFill>
        </p:grpSpPr>
        <p:sp>
          <p:nvSpPr>
            <p:cNvPr id="12" name="文字方塊 11">
              <a:extLst>
                <a:ext uri="{FF2B5EF4-FFF2-40B4-BE49-F238E27FC236}">
                  <a16:creationId xmlns:a16="http://schemas.microsoft.com/office/drawing/2014/main" xmlns="" id="{4DC8A95D-AD1C-4830-A324-CD3B8094958C}"/>
                </a:ext>
              </a:extLst>
            </p:cNvPr>
            <p:cNvSpPr txBox="1"/>
            <p:nvPr/>
          </p:nvSpPr>
          <p:spPr>
            <a:xfrm>
              <a:off x="1553464" y="2451789"/>
              <a:ext cx="4228457" cy="633506"/>
            </a:xfrm>
            <a:prstGeom prst="rect">
              <a:avLst/>
            </a:prstGeom>
            <a:grpFill/>
          </p:spPr>
          <p:txBody>
            <a:bodyPr wrap="square" rtlCol="0">
              <a:spAutoFit/>
            </a:bodyPr>
            <a:lstStyle/>
            <a:p>
              <a:pPr latinLnBrk="1"/>
              <a:r>
                <a:rPr lang="zh-TW" altLang="en-US" sz="3200" b="1" dirty="0">
                  <a:solidFill>
                    <a:srgbClr val="532476"/>
                  </a:solidFill>
                  <a:latin typeface="微軟正黑體" panose="020B0604030504040204" pitchFamily="34" charset="-120"/>
                  <a:ea typeface="微軟正黑體" panose="020B0604030504040204" pitchFamily="34" charset="-120"/>
                </a:rPr>
                <a:t>施行細則</a:t>
              </a:r>
            </a:p>
          </p:txBody>
        </p:sp>
        <p:pic>
          <p:nvPicPr>
            <p:cNvPr id="13" name="圖片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6854" y="2509370"/>
              <a:ext cx="420834" cy="420835"/>
            </a:xfrm>
            <a:prstGeom prst="rect">
              <a:avLst/>
            </a:prstGeom>
            <a:grpFill/>
          </p:spPr>
        </p:pic>
      </p:grpSp>
      <p:sp>
        <p:nvSpPr>
          <p:cNvPr id="18" name="標題 17"/>
          <p:cNvSpPr>
            <a:spLocks noGrp="1"/>
          </p:cNvSpPr>
          <p:nvPr>
            <p:ph type="title"/>
          </p:nvPr>
        </p:nvSpPr>
        <p:spPr/>
        <p:txBody>
          <a:bodyPr/>
          <a:lstStyle/>
          <a:p>
            <a:r>
              <a:rPr lang="en-US" altLang="zh-TW" b="1" dirty="0" smtClean="0">
                <a:solidFill>
                  <a:prstClr val="black"/>
                </a:solidFill>
                <a:uFill>
                  <a:solidFill>
                    <a:srgbClr val="C00000"/>
                  </a:solidFill>
                </a:uFill>
                <a:latin typeface="微軟正黑體" panose="020B0604030504040204" pitchFamily="34" charset="-120"/>
                <a:ea typeface="微軟正黑體" panose="020B0604030504040204" pitchFamily="34" charset="-120"/>
              </a:rPr>
              <a:t>HCA</a:t>
            </a:r>
            <a:r>
              <a:rPr lang="zh-TW" altLang="en-US" b="1" dirty="0" smtClean="0">
                <a:solidFill>
                  <a:prstClr val="black"/>
                </a:solidFill>
                <a:uFill>
                  <a:solidFill>
                    <a:srgbClr val="C00000"/>
                  </a:solidFill>
                </a:uFill>
                <a:latin typeface="微軟正黑體" panose="020B0604030504040204" pitchFamily="34" charset="-120"/>
                <a:ea typeface="微軟正黑體" panose="020B0604030504040204" pitchFamily="34" charset="-120"/>
              </a:rPr>
              <a:t>代理順位與無法聯繫時</a:t>
            </a:r>
            <a:r>
              <a:rPr lang="en-US" altLang="zh-TW" b="1" dirty="0" smtClean="0">
                <a:solidFill>
                  <a:prstClr val="black"/>
                </a:solidFill>
                <a:uFill>
                  <a:solidFill>
                    <a:srgbClr val="C00000"/>
                  </a:solidFill>
                </a:uFill>
                <a:latin typeface="微軟正黑體" panose="020B0604030504040204" pitchFamily="34" charset="-120"/>
                <a:ea typeface="微軟正黑體" panose="020B0604030504040204" pitchFamily="34" charset="-120"/>
              </a:rPr>
              <a:t>……</a:t>
            </a:r>
            <a:endParaRPr lang="zh-TW" altLang="en-US" b="1" dirty="0"/>
          </a:p>
        </p:txBody>
      </p:sp>
    </p:spTree>
    <p:extLst>
      <p:ext uri="{BB962C8B-B14F-4D97-AF65-F5344CB8AC3E}">
        <p14:creationId xmlns:p14="http://schemas.microsoft.com/office/powerpoint/2010/main" val="36020889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b="1" dirty="0">
                <a:latin typeface="微軟正黑體" pitchFamily="34" charset="-120"/>
                <a:ea typeface="微軟正黑體" pitchFamily="34" charset="-120"/>
              </a:rPr>
              <a:t>HCA</a:t>
            </a:r>
            <a:r>
              <a:rPr lang="zh-TW" altLang="en-US" b="1" dirty="0">
                <a:latin typeface="微軟正黑體" pitchFamily="34" charset="-120"/>
                <a:ea typeface="微軟正黑體" pitchFamily="34" charset="-120"/>
              </a:rPr>
              <a:t>無法代理時的</a:t>
            </a:r>
            <a:r>
              <a:rPr lang="en-US" altLang="zh-TW" b="1" dirty="0">
                <a:latin typeface="微軟正黑體" pitchFamily="34" charset="-120"/>
                <a:ea typeface="微軟正黑體" pitchFamily="34" charset="-120"/>
              </a:rPr>
              <a:t>AD</a:t>
            </a:r>
            <a:r>
              <a:rPr lang="zh-TW" altLang="en-US" b="1" dirty="0">
                <a:latin typeface="微軟正黑體" pitchFamily="34" charset="-120"/>
                <a:ea typeface="微軟正黑體" pitchFamily="34" charset="-120"/>
              </a:rPr>
              <a:t>效力</a:t>
            </a:r>
            <a:br>
              <a:rPr lang="zh-TW" altLang="en-US" b="1" dirty="0">
                <a:latin typeface="微軟正黑體" pitchFamily="34" charset="-120"/>
                <a:ea typeface="微軟正黑體" pitchFamily="34" charset="-120"/>
              </a:rPr>
            </a:br>
            <a:endParaRPr lang="zh-TW" altLang="en-US" b="1" dirty="0">
              <a:latin typeface="微軟正黑體" pitchFamily="34" charset="-120"/>
              <a:ea typeface="微軟正黑體" pitchFamily="34" charset="-12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195" y="1292510"/>
            <a:ext cx="8450293" cy="4955846"/>
          </a:xfrm>
          <a:prstGeom prst="rect">
            <a:avLst/>
          </a:prstGeom>
          <a:solidFill>
            <a:schemeClr val="accent4">
              <a:lumMod val="60000"/>
              <a:lumOff val="40000"/>
            </a:schemeClr>
          </a:solidFill>
          <a:ln>
            <a:noFill/>
          </a:ln>
          <a:effectLst/>
          <a:extLst/>
        </p:spPr>
      </p:pic>
      <p:cxnSp>
        <p:nvCxnSpPr>
          <p:cNvPr id="5" name="直線接點 4"/>
          <p:cNvCxnSpPr/>
          <p:nvPr/>
        </p:nvCxnSpPr>
        <p:spPr>
          <a:xfrm>
            <a:off x="5796136" y="5517232"/>
            <a:ext cx="24482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1403648" y="5877272"/>
            <a:ext cx="684076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1403648" y="6248356"/>
            <a:ext cx="3600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009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50B77AC7-3944-4C62-9443-D9EEBCCBB673}" type="datetime1">
              <a:rPr lang="zh-TW" altLang="en-US" smtClean="0"/>
              <a:t>2019/4/3</a:t>
            </a:fld>
            <a:endParaRPr lang="zh-TW" altLang="en-US"/>
          </a:p>
        </p:txBody>
      </p:sp>
      <p:sp>
        <p:nvSpPr>
          <p:cNvPr id="5" name="投影片編號版面配置區 4"/>
          <p:cNvSpPr>
            <a:spLocks noGrp="1"/>
          </p:cNvSpPr>
          <p:nvPr>
            <p:ph type="sldNum" sz="quarter" idx="12"/>
          </p:nvPr>
        </p:nvSpPr>
        <p:spPr/>
        <p:txBody>
          <a:bodyPr/>
          <a:lstStyle/>
          <a:p>
            <a:fld id="{D74C474B-AAF2-4CEB-B723-2385F645685F}" type="slidenum">
              <a:rPr lang="zh-TW" altLang="en-US" smtClean="0"/>
              <a:t>6</a:t>
            </a:fld>
            <a:endParaRPr lang="zh-TW" altLang="en-US"/>
          </a:p>
        </p:txBody>
      </p:sp>
      <p:sp>
        <p:nvSpPr>
          <p:cNvPr id="6" name="文字方塊 5"/>
          <p:cNvSpPr txBox="1"/>
          <p:nvPr/>
        </p:nvSpPr>
        <p:spPr>
          <a:xfrm>
            <a:off x="362534" y="260648"/>
            <a:ext cx="8283509" cy="6370975"/>
          </a:xfrm>
          <a:prstGeom prst="rect">
            <a:avLst/>
          </a:prstGeom>
          <a:noFill/>
        </p:spPr>
        <p:txBody>
          <a:bodyPr wrap="square" rtlCol="0">
            <a:spAutoFit/>
          </a:bodyPr>
          <a:lstStyle/>
          <a:p>
            <a:r>
              <a:rPr lang="zh-TW" altLang="en-US" sz="2400" dirty="0" smtClean="0">
                <a:latin typeface="微軟正黑體" pitchFamily="34" charset="-120"/>
                <a:ea typeface="微軟正黑體" pitchFamily="34" charset="-120"/>
              </a:rPr>
              <a:t>天下</a:t>
            </a:r>
            <a:r>
              <a:rPr lang="zh-TW" altLang="en-US" sz="2400" dirty="0">
                <a:latin typeface="微軟正黑體" pitchFamily="34" charset="-120"/>
                <a:ea typeface="微軟正黑體" pitchFamily="34" charset="-120"/>
              </a:rPr>
              <a:t>雜誌</a:t>
            </a:r>
            <a:r>
              <a:rPr lang="zh-TW" altLang="en-US" sz="2400" dirty="0" smtClean="0">
                <a:latin typeface="微軟正黑體" pitchFamily="34" charset="-120"/>
                <a:ea typeface="微軟正黑體" pitchFamily="34" charset="-120"/>
              </a:rPr>
              <a:t>電訪 </a:t>
            </a:r>
            <a:r>
              <a:rPr lang="en-US" altLang="zh-TW" sz="2400" dirty="0">
                <a:latin typeface="微軟正黑體" pitchFamily="34" charset="-120"/>
                <a:ea typeface="微軟正黑體" pitchFamily="34" charset="-120"/>
              </a:rPr>
              <a:t>1,865 </a:t>
            </a:r>
            <a:r>
              <a:rPr lang="zh-TW" altLang="en-US" sz="2400" dirty="0">
                <a:latin typeface="微軟正黑體" pitchFamily="34" charset="-120"/>
                <a:ea typeface="微軟正黑體" pitchFamily="34" charset="-120"/>
              </a:rPr>
              <a:t>名台灣民眾，</a:t>
            </a:r>
            <a:r>
              <a:rPr lang="zh-TW" altLang="en-US" sz="2400" dirty="0" smtClean="0">
                <a:latin typeface="微軟正黑體" pitchFamily="34" charset="-120"/>
                <a:ea typeface="微軟正黑體" pitchFamily="34" charset="-120"/>
              </a:rPr>
              <a:t>調查民眾在</a:t>
            </a:r>
            <a:r>
              <a:rPr lang="zh-TW" altLang="en-US" sz="2400" dirty="0">
                <a:latin typeface="微軟正黑體" pitchFamily="34" charset="-120"/>
                <a:ea typeface="微軟正黑體" pitchFamily="34" charset="-120"/>
              </a:rPr>
              <a:t>不同</a:t>
            </a:r>
            <a:r>
              <a:rPr lang="zh-TW" altLang="en-US" sz="2400" dirty="0" smtClean="0">
                <a:latin typeface="微軟正黑體" pitchFamily="34" charset="-120"/>
                <a:ea typeface="微軟正黑體" pitchFamily="34" charset="-120"/>
              </a:rPr>
              <a:t>情境下的醫療意願</a:t>
            </a:r>
            <a:endParaRPr lang="en-US" altLang="zh-TW" sz="2400" dirty="0" smtClean="0">
              <a:latin typeface="微軟正黑體" pitchFamily="34" charset="-120"/>
              <a:ea typeface="微軟正黑體" pitchFamily="34" charset="-120"/>
            </a:endParaRPr>
          </a:p>
          <a:p>
            <a:endParaRPr lang="en-US" altLang="zh-TW" sz="2400" dirty="0" smtClean="0">
              <a:latin typeface="微軟正黑體" pitchFamily="34" charset="-120"/>
              <a:ea typeface="微軟正黑體" pitchFamily="34" charset="-120"/>
            </a:endParaRPr>
          </a:p>
          <a:p>
            <a:r>
              <a:rPr lang="zh-TW" altLang="en-US" sz="2400" b="1" dirty="0">
                <a:latin typeface="微軟正黑體" pitchFamily="34" charset="-120"/>
                <a:ea typeface="微軟正黑體" pitchFamily="34" charset="-120"/>
              </a:rPr>
              <a:t>情境</a:t>
            </a:r>
            <a:r>
              <a:rPr lang="zh-TW" altLang="en-US" sz="2400" b="1" dirty="0" smtClean="0">
                <a:latin typeface="微軟正黑體" pitchFamily="34" charset="-120"/>
                <a:ea typeface="微軟正黑體" pitchFamily="34" charset="-120"/>
              </a:rPr>
              <a:t>一</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 把</a:t>
            </a:r>
            <a:r>
              <a:rPr lang="zh-TW" altLang="en-US" sz="2400" dirty="0">
                <a:latin typeface="微軟正黑體" pitchFamily="34" charset="-120"/>
                <a:ea typeface="微軟正黑體" pitchFamily="34" charset="-120"/>
              </a:rPr>
              <a:t>你急救治療以後，你要完全臥床，生活完全依賴家人 </a:t>
            </a:r>
            <a:r>
              <a:rPr lang="en-US" altLang="zh-TW" sz="2400" dirty="0" smtClean="0">
                <a:latin typeface="微軟正黑體" pitchFamily="34" charset="-120"/>
                <a:ea typeface="微軟正黑體" pitchFamily="34" charset="-120"/>
              </a:rPr>
              <a:t>24</a:t>
            </a:r>
            <a:r>
              <a:rPr lang="zh-TW" altLang="en-US" sz="2400" dirty="0" smtClean="0">
                <a:latin typeface="微軟正黑體" pitchFamily="34" charset="-120"/>
                <a:ea typeface="微軟正黑體" pitchFamily="34" charset="-120"/>
              </a:rPr>
              <a:t>小時</a:t>
            </a:r>
            <a:r>
              <a:rPr lang="zh-TW" altLang="en-US" sz="2400" dirty="0">
                <a:latin typeface="微軟正黑體" pitchFamily="34" charset="-120"/>
                <a:ea typeface="微軟正黑體" pitchFamily="34" charset="-120"/>
              </a:rPr>
              <a:t>照顧時，你要不要繼續</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r>
              <a:rPr lang="en-US" altLang="zh-TW" sz="2400" dirty="0" smtClean="0">
                <a:latin typeface="微軟正黑體" pitchFamily="34" charset="-120"/>
                <a:ea typeface="微軟正黑體" pitchFamily="34" charset="-120"/>
                <a:sym typeface="Wingdings" pitchFamily="2" charset="2"/>
              </a:rPr>
              <a:t></a:t>
            </a:r>
            <a:r>
              <a:rPr lang="zh-TW" altLang="en-US" sz="2400" dirty="0" smtClean="0">
                <a:latin typeface="微軟正黑體" pitchFamily="34" charset="-120"/>
                <a:ea typeface="微軟正黑體" pitchFamily="34" charset="-120"/>
              </a:rPr>
              <a:t>因為</a:t>
            </a:r>
            <a:r>
              <a:rPr lang="zh-TW" altLang="en-US" sz="2400" dirty="0">
                <a:latin typeface="微軟正黑體" pitchFamily="34" charset="-120"/>
                <a:ea typeface="微軟正黑體" pitchFamily="34" charset="-120"/>
              </a:rPr>
              <a:t>不想拖累家人，有 </a:t>
            </a:r>
            <a:r>
              <a:rPr lang="en-US" altLang="zh-TW" sz="2400" dirty="0">
                <a:latin typeface="微軟正黑體" pitchFamily="34" charset="-120"/>
                <a:ea typeface="微軟正黑體" pitchFamily="34" charset="-120"/>
              </a:rPr>
              <a:t>77.3%</a:t>
            </a:r>
            <a:r>
              <a:rPr lang="zh-TW" altLang="en-US" sz="2400" dirty="0">
                <a:latin typeface="微軟正黑體" pitchFamily="34" charset="-120"/>
                <a:ea typeface="微軟正黑體" pitchFamily="34" charset="-120"/>
              </a:rPr>
              <a:t>的人會認為自己</a:t>
            </a:r>
            <a:r>
              <a:rPr lang="zh-TW" altLang="en-US" sz="2400" dirty="0" smtClean="0">
                <a:latin typeface="微軟正黑體" pitchFamily="34" charset="-120"/>
                <a:ea typeface="微軟正黑體" pitchFamily="34" charset="-120"/>
              </a:rPr>
              <a:t>的部分</a:t>
            </a:r>
            <a:r>
              <a:rPr lang="zh-TW" altLang="en-US" sz="2400" dirty="0">
                <a:latin typeface="微軟正黑體" pitchFamily="34" charset="-120"/>
                <a:ea typeface="微軟正黑體" pitchFamily="34" charset="-120"/>
              </a:rPr>
              <a:t>就不要治療了；但如果要幫家人做決定，比率馬上降低下來，變成 </a:t>
            </a:r>
            <a:r>
              <a:rPr lang="en-US" altLang="zh-TW" sz="2400" dirty="0">
                <a:latin typeface="微軟正黑體" pitchFamily="34" charset="-120"/>
                <a:ea typeface="微軟正黑體" pitchFamily="34" charset="-120"/>
              </a:rPr>
              <a:t>51</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不要治療；</a:t>
            </a:r>
            <a:endParaRPr lang="en-US" altLang="zh-TW" sz="2400" dirty="0" smtClean="0">
              <a:latin typeface="微軟正黑體" pitchFamily="34" charset="-120"/>
              <a:ea typeface="微軟正黑體" pitchFamily="34" charset="-120"/>
            </a:endParaRPr>
          </a:p>
          <a:p>
            <a:r>
              <a:rPr lang="zh-TW" altLang="en-US" sz="2400" b="1" dirty="0">
                <a:latin typeface="微軟正黑體" pitchFamily="34" charset="-120"/>
                <a:ea typeface="微軟正黑體" pitchFamily="34" charset="-120"/>
              </a:rPr>
              <a:t>情境</a:t>
            </a:r>
            <a:r>
              <a:rPr lang="zh-TW" altLang="en-US" sz="2400" b="1" dirty="0" smtClean="0">
                <a:latin typeface="微軟正黑體" pitchFamily="34" charset="-120"/>
                <a:ea typeface="微軟正黑體" pitchFamily="34" charset="-120"/>
              </a:rPr>
              <a:t>二</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如果</a:t>
            </a:r>
            <a:r>
              <a:rPr lang="zh-TW" altLang="en-US" sz="2400" dirty="0">
                <a:latin typeface="微軟正黑體" pitchFamily="34" charset="-120"/>
                <a:ea typeface="微軟正黑體" pitchFamily="34" charset="-120"/>
              </a:rPr>
              <a:t>治療以後</a:t>
            </a:r>
            <a:r>
              <a:rPr lang="zh-TW" altLang="en-US" sz="2400" dirty="0" smtClean="0">
                <a:latin typeface="微軟正黑體" pitchFamily="34" charset="-120"/>
                <a:ea typeface="微軟正黑體" pitchFamily="34" charset="-120"/>
              </a:rPr>
              <a:t>，你</a:t>
            </a:r>
            <a:r>
              <a:rPr lang="zh-TW" altLang="en-US" sz="2400" dirty="0">
                <a:latin typeface="微軟正黑體" pitchFamily="34" charset="-120"/>
                <a:ea typeface="微軟正黑體" pitchFamily="34" charset="-120"/>
              </a:rPr>
              <a:t>稍微有點意識，不過要靠機器維持生命時，你要不要繼續</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r>
              <a:rPr lang="en-US" altLang="zh-TW" sz="2400" dirty="0" smtClean="0">
                <a:latin typeface="微軟正黑體" pitchFamily="34" charset="-120"/>
                <a:ea typeface="微軟正黑體" pitchFamily="34" charset="-120"/>
                <a:sym typeface="Wingdings" pitchFamily="2" charset="2"/>
              </a:rPr>
              <a:t></a:t>
            </a:r>
            <a:r>
              <a:rPr lang="zh-TW" altLang="en-US" sz="2400" dirty="0" smtClean="0">
                <a:latin typeface="微軟正黑體" pitchFamily="34" charset="-120"/>
                <a:ea typeface="微軟正黑體" pitchFamily="34" charset="-120"/>
              </a:rPr>
              <a:t>有 </a:t>
            </a:r>
            <a:r>
              <a:rPr lang="en-US" altLang="zh-TW" sz="2400" dirty="0">
                <a:latin typeface="微軟正黑體" pitchFamily="34" charset="-120"/>
                <a:ea typeface="微軟正黑體" pitchFamily="34" charset="-120"/>
              </a:rPr>
              <a:t>81%</a:t>
            </a:r>
            <a:r>
              <a:rPr lang="zh-TW" altLang="en-US" sz="2400" dirty="0">
                <a:latin typeface="微軟正黑體" pitchFamily="34" charset="-120"/>
                <a:ea typeface="微軟正黑體" pitchFamily="34" charset="-120"/>
              </a:rPr>
              <a:t>的人也說不要治療了，而且有意識更慘</a:t>
            </a:r>
            <a:r>
              <a:rPr lang="zh-TW" altLang="en-US" sz="2400" dirty="0" smtClean="0">
                <a:latin typeface="微軟正黑體" pitchFamily="34" charset="-120"/>
                <a:ea typeface="微軟正黑體" pitchFamily="34" charset="-120"/>
              </a:rPr>
              <a:t>；可是</a:t>
            </a:r>
            <a:r>
              <a:rPr lang="zh-TW" altLang="en-US" sz="2400" dirty="0">
                <a:latin typeface="微軟正黑體" pitchFamily="34" charset="-120"/>
                <a:ea typeface="微軟正黑體" pitchFamily="34" charset="-120"/>
              </a:rPr>
              <a:t>，如果是家人，比率就只剩下 </a:t>
            </a:r>
            <a:r>
              <a:rPr lang="en-US" altLang="zh-TW" sz="2400" dirty="0">
                <a:latin typeface="微軟正黑體" pitchFamily="34" charset="-120"/>
                <a:ea typeface="微軟正黑體" pitchFamily="34" charset="-120"/>
              </a:rPr>
              <a:t>57</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不要治療。</a:t>
            </a:r>
            <a:endParaRPr lang="en-US" altLang="zh-TW" sz="2400" dirty="0" smtClean="0">
              <a:latin typeface="微軟正黑體" pitchFamily="34" charset="-120"/>
              <a:ea typeface="微軟正黑體" pitchFamily="34" charset="-120"/>
            </a:endParaRPr>
          </a:p>
          <a:p>
            <a:r>
              <a:rPr lang="zh-TW" altLang="en-US" sz="2400" b="1" dirty="0">
                <a:latin typeface="微軟正黑體" pitchFamily="34" charset="-120"/>
                <a:ea typeface="微軟正黑體" pitchFamily="34" charset="-120"/>
              </a:rPr>
              <a:t>情境</a:t>
            </a:r>
            <a:r>
              <a:rPr lang="zh-TW" altLang="en-US" sz="2400" b="1" dirty="0" smtClean="0">
                <a:latin typeface="微軟正黑體" pitchFamily="34" charset="-120"/>
                <a:ea typeface="微軟正黑體" pitchFamily="34" charset="-120"/>
              </a:rPr>
              <a:t>三</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治療</a:t>
            </a:r>
            <a:r>
              <a:rPr lang="zh-TW" altLang="en-US" sz="2400" dirty="0">
                <a:latin typeface="微軟正黑體" pitchFamily="34" charset="-120"/>
                <a:ea typeface="微軟正黑體" pitchFamily="34" charset="-120"/>
              </a:rPr>
              <a:t>之後如果變成植物人，你要不要繼續</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r>
              <a:rPr lang="en-US" altLang="zh-TW" sz="2400" dirty="0" smtClean="0">
                <a:latin typeface="微軟正黑體" pitchFamily="34" charset="-120"/>
                <a:ea typeface="微軟正黑體" pitchFamily="34" charset="-120"/>
                <a:sym typeface="Wingdings" pitchFamily="2" charset="2"/>
              </a:rPr>
              <a:t></a:t>
            </a:r>
            <a:r>
              <a:rPr lang="en-US" altLang="zh-TW" sz="2400" dirty="0" smtClean="0">
                <a:latin typeface="微軟正黑體" pitchFamily="34" charset="-120"/>
                <a:ea typeface="微軟正黑體" pitchFamily="34" charset="-120"/>
              </a:rPr>
              <a:t>92.3</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的受訪者表示自己</a:t>
            </a:r>
            <a:r>
              <a:rPr lang="zh-TW" altLang="en-US" sz="2400" dirty="0" smtClean="0">
                <a:latin typeface="微軟正黑體" pitchFamily="34" charset="-120"/>
                <a:ea typeface="微軟正黑體" pitchFamily="34" charset="-120"/>
              </a:rPr>
              <a:t>不要</a:t>
            </a:r>
            <a:r>
              <a:rPr lang="zh-TW" altLang="en-US" sz="2400" dirty="0">
                <a:latin typeface="微軟正黑體" pitchFamily="34" charset="-120"/>
                <a:ea typeface="微軟正黑體" pitchFamily="34" charset="-120"/>
              </a:rPr>
              <a:t>這樣子，可是換成家人的話，就剩下 </a:t>
            </a:r>
            <a:r>
              <a:rPr lang="en-US" altLang="zh-TW" sz="2400" dirty="0">
                <a:latin typeface="微軟正黑體" pitchFamily="34" charset="-120"/>
                <a:ea typeface="微軟正黑體" pitchFamily="34" charset="-120"/>
              </a:rPr>
              <a:t>75.54</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不要治療。</a:t>
            </a:r>
            <a:endParaRPr lang="en-US" altLang="zh-TW" sz="2400" dirty="0" smtClean="0">
              <a:latin typeface="微軟正黑體" pitchFamily="34" charset="-120"/>
              <a:ea typeface="微軟正黑體" pitchFamily="34" charset="-120"/>
            </a:endParaRPr>
          </a:p>
          <a:p>
            <a:r>
              <a:rPr lang="en-US" altLang="zh-TW" sz="2400" dirty="0" smtClean="0">
                <a:latin typeface="微軟正黑體" pitchFamily="34" charset="-120"/>
                <a:ea typeface="微軟正黑體" pitchFamily="34" charset="-120"/>
              </a:rPr>
              <a:t>                                                                          </a:t>
            </a:r>
          </a:p>
          <a:p>
            <a:r>
              <a:rPr lang="zh-TW" altLang="en-US" sz="2400" dirty="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                                                                         </a:t>
            </a:r>
            <a:r>
              <a:rPr lang="en-US" altLang="zh-TW" sz="2400" dirty="0" smtClean="0">
                <a:latin typeface="微軟正黑體" pitchFamily="34" charset="-120"/>
                <a:ea typeface="微軟正黑體" pitchFamily="34" charset="-120"/>
              </a:rPr>
              <a:t> 393</a:t>
            </a:r>
            <a:r>
              <a:rPr lang="zh-TW" altLang="en-US" sz="2400" dirty="0" smtClean="0">
                <a:latin typeface="微軟正黑體" pitchFamily="34" charset="-120"/>
                <a:ea typeface="微軟正黑體" pitchFamily="34" charset="-120"/>
              </a:rPr>
              <a:t>公民平台研究</a:t>
            </a:r>
            <a:endParaRPr lang="zh-TW" altLang="en-US" sz="2400" dirty="0">
              <a:latin typeface="微軟正黑體" pitchFamily="34" charset="-120"/>
              <a:ea typeface="微軟正黑體" pitchFamily="34" charset="-120"/>
            </a:endParaRPr>
          </a:p>
        </p:txBody>
      </p:sp>
      <p:sp>
        <p:nvSpPr>
          <p:cNvPr id="8" name="文字方塊 7"/>
          <p:cNvSpPr txBox="1"/>
          <p:nvPr/>
        </p:nvSpPr>
        <p:spPr>
          <a:xfrm>
            <a:off x="470545" y="3266267"/>
            <a:ext cx="8067486" cy="2739211"/>
          </a:xfrm>
          <a:prstGeom prst="rect">
            <a:avLst/>
          </a:prstGeom>
          <a:solidFill>
            <a:srgbClr val="00B0F0"/>
          </a:solidFill>
          <a:scene3d>
            <a:camera prst="orthographicFront"/>
            <a:lightRig rig="threePt" dir="t"/>
          </a:scene3d>
          <a:sp3d>
            <a:bevelT w="114300" prst="artDeco"/>
          </a:sp3d>
        </p:spPr>
        <p:txBody>
          <a:bodyPr wrap="square" rtlCol="0">
            <a:spAutoFit/>
          </a:bodyPr>
          <a:lstStyle/>
          <a:p>
            <a:pPr algn="ctr"/>
            <a:endParaRPr lang="en-US" altLang="zh-TW" sz="3800" b="1" dirty="0" smtClean="0">
              <a:solidFill>
                <a:srgbClr val="FF0000"/>
              </a:solidFill>
              <a:latin typeface="標楷體" pitchFamily="65" charset="-120"/>
              <a:ea typeface="標楷體" pitchFamily="65" charset="-120"/>
            </a:endParaRPr>
          </a:p>
          <a:p>
            <a:pPr algn="ctr"/>
            <a:r>
              <a:rPr lang="zh-TW" altLang="en-US" sz="4800" b="1" dirty="0" smtClean="0">
                <a:solidFill>
                  <a:srgbClr val="FF0000"/>
                </a:solidFill>
                <a:latin typeface="標楷體" pitchFamily="65" charset="-120"/>
                <a:ea typeface="標楷體" pitchFamily="65" charset="-120"/>
              </a:rPr>
              <a:t>家人</a:t>
            </a:r>
            <a:r>
              <a:rPr lang="zh-TW" altLang="en-US" sz="4800" b="1" dirty="0">
                <a:solidFill>
                  <a:srgbClr val="FF0000"/>
                </a:solidFill>
                <a:latin typeface="標楷體" pitchFamily="65" charset="-120"/>
                <a:ea typeface="標楷體" pitchFamily="65" charset="-120"/>
              </a:rPr>
              <a:t>的</a:t>
            </a:r>
            <a:r>
              <a:rPr lang="zh-TW" altLang="en-US" sz="4800" b="1" dirty="0" smtClean="0">
                <a:solidFill>
                  <a:srgbClr val="FF0000"/>
                </a:solidFill>
                <a:latin typeface="標楷體" pitchFamily="65" charset="-120"/>
                <a:ea typeface="標楷體" pitchFamily="65" charset="-120"/>
              </a:rPr>
              <a:t>生死</a:t>
            </a:r>
            <a:endParaRPr lang="en-US" altLang="zh-TW" sz="4800" b="1" dirty="0" smtClean="0">
              <a:solidFill>
                <a:srgbClr val="FF0000"/>
              </a:solidFill>
              <a:latin typeface="標楷體" pitchFamily="65" charset="-120"/>
              <a:ea typeface="標楷體" pitchFamily="65" charset="-120"/>
            </a:endParaRPr>
          </a:p>
          <a:p>
            <a:pPr algn="ctr"/>
            <a:r>
              <a:rPr lang="zh-TW" altLang="en-US" sz="4800" b="1" dirty="0" smtClean="0">
                <a:solidFill>
                  <a:srgbClr val="FF0000"/>
                </a:solidFill>
                <a:latin typeface="標楷體" pitchFamily="65" charset="-120"/>
                <a:ea typeface="標楷體" pitchFamily="65" charset="-120"/>
              </a:rPr>
              <a:t>比</a:t>
            </a:r>
            <a:r>
              <a:rPr lang="zh-TW" altLang="en-US" sz="4800" b="1" dirty="0">
                <a:solidFill>
                  <a:srgbClr val="FF0000"/>
                </a:solidFill>
                <a:latin typeface="標楷體" pitchFamily="65" charset="-120"/>
                <a:ea typeface="標楷體" pitchFamily="65" charset="-120"/>
              </a:rPr>
              <a:t>自己的生死更難做</a:t>
            </a:r>
            <a:r>
              <a:rPr lang="zh-TW" altLang="en-US" sz="4800" b="1" dirty="0" smtClean="0">
                <a:solidFill>
                  <a:srgbClr val="FF0000"/>
                </a:solidFill>
                <a:latin typeface="標楷體" pitchFamily="65" charset="-120"/>
                <a:ea typeface="標楷體" pitchFamily="65" charset="-120"/>
              </a:rPr>
              <a:t>決定</a:t>
            </a:r>
            <a:endParaRPr lang="en-US" altLang="zh-TW" sz="4800" b="1" dirty="0" smtClean="0">
              <a:solidFill>
                <a:srgbClr val="FF0000"/>
              </a:solidFill>
              <a:latin typeface="標楷體" pitchFamily="65" charset="-120"/>
              <a:ea typeface="標楷體" pitchFamily="65" charset="-120"/>
            </a:endParaRPr>
          </a:p>
          <a:p>
            <a:pPr algn="ctr"/>
            <a:endParaRPr lang="en-US" altLang="zh-TW" sz="3800" b="1" dirty="0" smtClean="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79101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ppt_x"/>
                                          </p:val>
                                        </p:tav>
                                        <p:tav tm="100000">
                                          <p:val>
                                            <p:strVal val="#ppt_x"/>
                                          </p:val>
                                        </p:tav>
                                      </p:tavLst>
                                    </p:anim>
                                    <p:anim calcmode="lin" valueType="num">
                                      <p:cBhvr additive="base">
                                        <p:cTn id="3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783272" y="1966687"/>
            <a:ext cx="7510988" cy="4209357"/>
          </a:xfrm>
          <a:prstGeom prst="rect">
            <a:avLst/>
          </a:prstGeom>
          <a:noFill/>
        </p:spPr>
        <p:txBody>
          <a:bodyPr wrap="square" rtlCol="0">
            <a:spAutoFit/>
          </a:bodyPr>
          <a:lstStyle/>
          <a:p>
            <a:pPr latinLnBrk="1">
              <a:spcBef>
                <a:spcPts val="554"/>
              </a:spcBef>
            </a:pPr>
            <a:r>
              <a:rPr lang="zh-TW" altLang="en-US" sz="3094" b="1" dirty="0">
                <a:solidFill>
                  <a:srgbClr val="002060"/>
                </a:solidFill>
                <a:latin typeface="微軟正黑體" panose="020B0604030504040204" pitchFamily="34" charset="-120"/>
                <a:ea typeface="微軟正黑體" panose="020B0604030504040204" pitchFamily="34" charset="-120"/>
              </a:rPr>
              <a:t>第十一條</a:t>
            </a:r>
            <a:r>
              <a:rPr lang="zh-TW" altLang="en-US" sz="3094" dirty="0">
                <a:solidFill>
                  <a:prstClr val="black"/>
                </a:solidFill>
                <a:latin typeface="微軟正黑體" panose="020B0604030504040204" pitchFamily="34" charset="-120"/>
                <a:ea typeface="微軟正黑體" panose="020B0604030504040204" pitchFamily="34" charset="-120"/>
              </a:rPr>
              <a:t>  </a:t>
            </a:r>
            <a:r>
              <a:rPr lang="zh-TW" altLang="zh-TW" sz="3094" dirty="0">
                <a:solidFill>
                  <a:prstClr val="black"/>
                </a:solidFill>
                <a:latin typeface="微軟正黑體" panose="020B0604030504040204" pitchFamily="34" charset="-120"/>
                <a:ea typeface="微軟正黑體" panose="020B0604030504040204" pitchFamily="34" charset="-120"/>
              </a:rPr>
              <a:t>醫療委任代理人得隨時以書面終止委任。</a:t>
            </a:r>
          </a:p>
          <a:p>
            <a:pPr latinLnBrk="1">
              <a:spcBef>
                <a:spcPts val="554"/>
              </a:spcBef>
            </a:pPr>
            <a:r>
              <a:rPr lang="zh-TW" altLang="zh-TW" sz="3094" dirty="0">
                <a:solidFill>
                  <a:prstClr val="black"/>
                </a:solidFill>
                <a:latin typeface="微軟正黑體" panose="020B0604030504040204" pitchFamily="34" charset="-120"/>
                <a:ea typeface="微軟正黑體" panose="020B0604030504040204" pitchFamily="34" charset="-120"/>
              </a:rPr>
              <a:t>醫療委任代理人有下列情事之一者，當然解任：</a:t>
            </a:r>
          </a:p>
          <a:p>
            <a:pPr latinLnBrk="1">
              <a:spcBef>
                <a:spcPts val="554"/>
              </a:spcBef>
            </a:pPr>
            <a:r>
              <a:rPr lang="zh-TW" altLang="zh-TW" sz="3094" dirty="0">
                <a:solidFill>
                  <a:prstClr val="black"/>
                </a:solidFill>
                <a:latin typeface="微軟正黑體" panose="020B0604030504040204" pitchFamily="34" charset="-120"/>
                <a:ea typeface="微軟正黑體" panose="020B0604030504040204" pitchFamily="34" charset="-120"/>
              </a:rPr>
              <a:t>一、因疾病或意外，經相關醫學或精神</a:t>
            </a:r>
            <a:r>
              <a:rPr lang="zh-TW" altLang="zh-TW" sz="3094" dirty="0" smtClean="0">
                <a:solidFill>
                  <a:prstClr val="black"/>
                </a:solidFill>
                <a:latin typeface="微軟正黑體" panose="020B0604030504040204" pitchFamily="34" charset="-120"/>
                <a:ea typeface="微軟正黑體" panose="020B0604030504040204" pitchFamily="34" charset="-120"/>
              </a:rPr>
              <a:t>鑑</a:t>
            </a:r>
            <a:endParaRPr lang="en-US" altLang="zh-TW" sz="3094" dirty="0" smtClean="0">
              <a:solidFill>
                <a:prstClr val="black"/>
              </a:solidFill>
              <a:latin typeface="微軟正黑體" panose="020B0604030504040204" pitchFamily="34" charset="-120"/>
              <a:ea typeface="微軟正黑體" panose="020B0604030504040204" pitchFamily="34" charset="-120"/>
            </a:endParaRPr>
          </a:p>
          <a:p>
            <a:pPr latinLnBrk="1">
              <a:spcBef>
                <a:spcPts val="554"/>
              </a:spcBef>
            </a:pPr>
            <a:r>
              <a:rPr lang="zh-TW" altLang="en-US" sz="3094" dirty="0">
                <a:solidFill>
                  <a:prstClr val="black"/>
                </a:solidFill>
                <a:latin typeface="微軟正黑體" panose="020B0604030504040204" pitchFamily="34" charset="-120"/>
                <a:ea typeface="微軟正黑體" panose="020B0604030504040204" pitchFamily="34" charset="-120"/>
              </a:rPr>
              <a:t> </a:t>
            </a:r>
            <a:r>
              <a:rPr lang="zh-TW" altLang="en-US" sz="3094" dirty="0" smtClean="0">
                <a:solidFill>
                  <a:prstClr val="black"/>
                </a:solidFill>
                <a:latin typeface="微軟正黑體" panose="020B0604030504040204" pitchFamily="34" charset="-120"/>
                <a:ea typeface="微軟正黑體" panose="020B0604030504040204" pitchFamily="34" charset="-120"/>
              </a:rPr>
              <a:t>       </a:t>
            </a:r>
            <a:r>
              <a:rPr lang="zh-TW" altLang="zh-TW" sz="3094" dirty="0" smtClean="0">
                <a:solidFill>
                  <a:prstClr val="black"/>
                </a:solidFill>
                <a:latin typeface="微軟正黑體" panose="020B0604030504040204" pitchFamily="34" charset="-120"/>
                <a:ea typeface="微軟正黑體" panose="020B0604030504040204" pitchFamily="34" charset="-120"/>
              </a:rPr>
              <a:t>定</a:t>
            </a:r>
            <a:r>
              <a:rPr lang="zh-TW" altLang="zh-TW" sz="3094" dirty="0">
                <a:solidFill>
                  <a:prstClr val="black"/>
                </a:solidFill>
                <a:latin typeface="微軟正黑體" panose="020B0604030504040204" pitchFamily="34" charset="-120"/>
                <a:ea typeface="微軟正黑體" panose="020B0604030504040204" pitchFamily="34" charset="-120"/>
              </a:rPr>
              <a:t>，認定心智</a:t>
            </a:r>
            <a:r>
              <a:rPr lang="zh-TW" altLang="zh-TW" sz="3094" dirty="0" smtClean="0">
                <a:solidFill>
                  <a:prstClr val="black"/>
                </a:solidFill>
                <a:latin typeface="微軟正黑體" panose="020B0604030504040204" pitchFamily="34" charset="-120"/>
                <a:ea typeface="微軟正黑體" panose="020B0604030504040204" pitchFamily="34" charset="-120"/>
              </a:rPr>
              <a:t>能力受</a:t>
            </a:r>
            <a:r>
              <a:rPr lang="zh-TW" altLang="zh-TW" sz="3094" dirty="0">
                <a:solidFill>
                  <a:prstClr val="black"/>
                </a:solidFill>
                <a:latin typeface="微軟正黑體" panose="020B0604030504040204" pitchFamily="34" charset="-120"/>
                <a:ea typeface="微軟正黑體" panose="020B0604030504040204" pitchFamily="34" charset="-120"/>
              </a:rPr>
              <a:t>損。</a:t>
            </a:r>
          </a:p>
          <a:p>
            <a:pPr latinLnBrk="1">
              <a:spcBef>
                <a:spcPts val="554"/>
              </a:spcBef>
            </a:pPr>
            <a:r>
              <a:rPr lang="zh-TW" altLang="zh-TW" sz="3094" dirty="0">
                <a:solidFill>
                  <a:prstClr val="black"/>
                </a:solidFill>
                <a:latin typeface="微軟正黑體" panose="020B0604030504040204" pitchFamily="34" charset="-120"/>
                <a:ea typeface="微軟正黑體" panose="020B0604030504040204" pitchFamily="34" charset="-120"/>
              </a:rPr>
              <a:t>二、受輔助宣告或監護宣告。</a:t>
            </a:r>
          </a:p>
          <a:p>
            <a:pPr latinLnBrk="1"/>
            <a:endParaRPr lang="en-US" altLang="zh-TW" sz="3094" dirty="0">
              <a:solidFill>
                <a:prstClr val="black"/>
              </a:solidFill>
              <a:latin typeface="微軟正黑體" panose="020B0604030504040204" pitchFamily="34" charset="-120"/>
              <a:ea typeface="微軟正黑體" panose="020B0604030504040204" pitchFamily="34" charset="-120"/>
            </a:endParaRPr>
          </a:p>
        </p:txBody>
      </p:sp>
      <p:grpSp>
        <p:nvGrpSpPr>
          <p:cNvPr id="8" name="群組 7"/>
          <p:cNvGrpSpPr/>
          <p:nvPr/>
        </p:nvGrpSpPr>
        <p:grpSpPr>
          <a:xfrm>
            <a:off x="720761" y="1338304"/>
            <a:ext cx="1289083" cy="582925"/>
            <a:chOff x="326205" y="508933"/>
            <a:chExt cx="1396507" cy="631502"/>
          </a:xfrm>
        </p:grpSpPr>
        <p:sp>
          <p:nvSpPr>
            <p:cNvPr id="10" name="文字方塊 9">
              <a:extLst>
                <a:ext uri="{FF2B5EF4-FFF2-40B4-BE49-F238E27FC236}">
                  <a16:creationId xmlns:a16="http://schemas.microsoft.com/office/drawing/2014/main" xmlns="" id="{E6E41DFE-C23E-4BF5-B005-651AD301BAA3}"/>
                </a:ext>
              </a:extLst>
            </p:cNvPr>
            <p:cNvSpPr txBox="1"/>
            <p:nvPr/>
          </p:nvSpPr>
          <p:spPr>
            <a:xfrm>
              <a:off x="786608" y="609457"/>
              <a:ext cx="936104" cy="530978"/>
            </a:xfrm>
            <a:prstGeom prst="rect">
              <a:avLst/>
            </a:prstGeom>
            <a:noFill/>
          </p:spPr>
          <p:txBody>
            <a:bodyPr wrap="square" rtlCol="0">
              <a:spAutoFit/>
            </a:bodyPr>
            <a:lstStyle/>
            <a:p>
              <a:pPr latinLnBrk="1"/>
              <a:r>
                <a:rPr lang="zh-TW" altLang="en-US" sz="2585" b="1" dirty="0">
                  <a:solidFill>
                    <a:srgbClr val="002060"/>
                  </a:solidFill>
                  <a:latin typeface="微軟正黑體" panose="020B0604030504040204" pitchFamily="34" charset="-120"/>
                  <a:ea typeface="微軟正黑體" panose="020B0604030504040204" pitchFamily="34" charset="-120"/>
                </a:rPr>
                <a:t>本法</a:t>
              </a:r>
            </a:p>
          </p:txBody>
        </p:sp>
        <p:pic>
          <p:nvPicPr>
            <p:cNvPr id="11" name="圖片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205" y="508933"/>
              <a:ext cx="554336" cy="554336"/>
            </a:xfrm>
            <a:prstGeom prst="rect">
              <a:avLst/>
            </a:prstGeom>
          </p:spPr>
        </p:pic>
      </p:grpSp>
      <p:sp>
        <p:nvSpPr>
          <p:cNvPr id="19" name="標題 18"/>
          <p:cNvSpPr>
            <a:spLocks noGrp="1"/>
          </p:cNvSpPr>
          <p:nvPr>
            <p:ph type="title"/>
          </p:nvPr>
        </p:nvSpPr>
        <p:spPr/>
        <p:txBody>
          <a:bodyPr/>
          <a:lstStyle/>
          <a:p>
            <a:r>
              <a:rPr lang="zh-TW" altLang="zh-TW" b="1" dirty="0">
                <a:solidFill>
                  <a:prstClr val="black"/>
                </a:solidFill>
                <a:uFill>
                  <a:solidFill>
                    <a:srgbClr val="C00000"/>
                  </a:solidFill>
                </a:uFill>
                <a:latin typeface="微軟正黑體" panose="020B0604030504040204" pitchFamily="34" charset="-120"/>
                <a:ea typeface="微軟正黑體" panose="020B0604030504040204" pitchFamily="34" charset="-120"/>
              </a:rPr>
              <a:t>醫療委任</a:t>
            </a:r>
            <a:r>
              <a:rPr lang="zh-TW" altLang="zh-TW" b="1" dirty="0" smtClean="0">
                <a:solidFill>
                  <a:prstClr val="black"/>
                </a:solidFill>
                <a:uFill>
                  <a:solidFill>
                    <a:srgbClr val="C00000"/>
                  </a:solidFill>
                </a:uFill>
                <a:latin typeface="微軟正黑體" panose="020B0604030504040204" pitchFamily="34" charset="-120"/>
                <a:ea typeface="微軟正黑體" panose="020B0604030504040204" pitchFamily="34" charset="-120"/>
              </a:rPr>
              <a:t>代理人</a:t>
            </a:r>
            <a:r>
              <a:rPr lang="zh-TW" altLang="en-US" b="1" dirty="0" smtClean="0"/>
              <a:t>之終止</a:t>
            </a:r>
            <a:endParaRPr lang="zh-TW" altLang="en-US" b="1" dirty="0"/>
          </a:p>
        </p:txBody>
      </p:sp>
    </p:spTree>
    <p:extLst>
      <p:ext uri="{BB962C8B-B14F-4D97-AF65-F5344CB8AC3E}">
        <p14:creationId xmlns:p14="http://schemas.microsoft.com/office/powerpoint/2010/main" val="36085180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720371" y="1560735"/>
            <a:ext cx="8172108" cy="1044645"/>
          </a:xfrm>
          <a:prstGeom prst="rect">
            <a:avLst/>
          </a:prstGeom>
          <a:noFill/>
        </p:spPr>
        <p:txBody>
          <a:bodyPr wrap="square" rtlCol="0">
            <a:spAutoFit/>
          </a:bodyPr>
          <a:lstStyle/>
          <a:p>
            <a:pPr latinLnBrk="1"/>
            <a:r>
              <a:rPr lang="zh-TW" altLang="en-US" sz="3094" dirty="0">
                <a:solidFill>
                  <a:prstClr val="black"/>
                </a:solidFill>
                <a:latin typeface="微軟正黑體" panose="020B0604030504040204" pitchFamily="34" charset="-120"/>
                <a:ea typeface="微軟正黑體" panose="020B0604030504040204" pitchFamily="34" charset="-120"/>
              </a:rPr>
              <a:t>前項各款應由二位具相關專科醫師資格之醫師確診，並經緩和醫療團隊</a:t>
            </a:r>
            <a:r>
              <a:rPr lang="zh-TW" altLang="en-US" sz="3094" b="1" dirty="0">
                <a:solidFill>
                  <a:srgbClr val="800000"/>
                </a:solidFill>
                <a:latin typeface="微軟正黑體" panose="020B0604030504040204" pitchFamily="34" charset="-120"/>
                <a:ea typeface="微軟正黑體" panose="020B0604030504040204" pitchFamily="34" charset="-120"/>
              </a:rPr>
              <a:t>至少二次照會確認</a:t>
            </a:r>
            <a:r>
              <a:rPr lang="zh-TW" altLang="en-US" sz="3094" dirty="0">
                <a:solidFill>
                  <a:prstClr val="black"/>
                </a:solidFill>
                <a:latin typeface="微軟正黑體" panose="020B0604030504040204" pitchFamily="34" charset="-120"/>
                <a:ea typeface="微軟正黑體" panose="020B0604030504040204" pitchFamily="34" charset="-120"/>
              </a:rPr>
              <a:t>。 </a:t>
            </a:r>
            <a:endParaRPr lang="en-US" altLang="zh-TW" sz="3094" dirty="0">
              <a:solidFill>
                <a:prstClr val="black"/>
              </a:solidFill>
              <a:latin typeface="微軟正黑體" panose="020B0604030504040204" pitchFamily="34" charset="-120"/>
              <a:ea typeface="微軟正黑體" panose="020B0604030504040204" pitchFamily="34" charset="-120"/>
            </a:endParaRPr>
          </a:p>
        </p:txBody>
      </p:sp>
      <p:sp>
        <p:nvSpPr>
          <p:cNvPr id="6" name="標題 5"/>
          <p:cNvSpPr>
            <a:spLocks noGrp="1"/>
          </p:cNvSpPr>
          <p:nvPr>
            <p:ph type="title"/>
          </p:nvPr>
        </p:nvSpPr>
        <p:spPr>
          <a:xfrm>
            <a:off x="511175" y="286988"/>
            <a:ext cx="8121649" cy="697231"/>
          </a:xfrm>
          <a:prstGeom prst="rect">
            <a:avLst/>
          </a:prstGeom>
        </p:spPr>
        <p:txBody>
          <a:bodyPr/>
          <a:lstStyle/>
          <a:p>
            <a:r>
              <a:rPr lang="en-US" altLang="zh-TW" dirty="0" smtClean="0"/>
              <a:t>AD</a:t>
            </a:r>
            <a:r>
              <a:rPr lang="zh-TW" altLang="en-US" dirty="0" smtClean="0"/>
              <a:t>啟動其他要件</a:t>
            </a:r>
            <a:endParaRPr lang="zh-TW" altLang="en-US" dirty="0"/>
          </a:p>
        </p:txBody>
      </p:sp>
      <p:sp>
        <p:nvSpPr>
          <p:cNvPr id="5" name="內容版面配置區 3">
            <a:extLst>
              <a:ext uri="{FF2B5EF4-FFF2-40B4-BE49-F238E27FC236}">
                <a16:creationId xmlns="" xmlns:a16="http://schemas.microsoft.com/office/drawing/2014/main" id="{72230120-65A2-4C68-AE00-605970695B2A}"/>
              </a:ext>
            </a:extLst>
          </p:cNvPr>
          <p:cNvSpPr>
            <a:spLocks noGrp="1"/>
          </p:cNvSpPr>
          <p:nvPr>
            <p:ph type="body" sz="quarter" idx="4294967295"/>
          </p:nvPr>
        </p:nvSpPr>
        <p:spPr>
          <a:xfrm>
            <a:off x="380979" y="3819668"/>
            <a:ext cx="8251845" cy="768350"/>
          </a:xfrm>
          <a:prstGeom prst="rect">
            <a:avLst/>
          </a:prstGeom>
        </p:spPr>
        <p:txBody>
          <a:bodyPr>
            <a:noAutofit/>
          </a:bodyPr>
          <a:lstStyle/>
          <a:p>
            <a:r>
              <a:rPr lang="zh-TW" altLang="zh-TW" sz="2400" b="1" dirty="0">
                <a:solidFill>
                  <a:srgbClr val="2A2A7E"/>
                </a:solidFill>
                <a:latin typeface="微軟正黑體" panose="020B0604030504040204" pitchFamily="34" charset="-120"/>
                <a:ea typeface="微軟正黑體" panose="020B0604030504040204" pitchFamily="34" charset="-120"/>
              </a:rPr>
              <a:t>第十五條</a:t>
            </a:r>
            <a:r>
              <a:rPr lang="en-US" altLang="zh-TW" sz="2400" b="1" dirty="0">
                <a:solidFill>
                  <a:srgbClr val="2A2A7E"/>
                </a:solidFill>
                <a:latin typeface="微軟正黑體" panose="020B0604030504040204" pitchFamily="34" charset="-120"/>
                <a:ea typeface="微軟正黑體" panose="020B0604030504040204" pitchFamily="34" charset="-120"/>
              </a:rPr>
              <a:t>  </a:t>
            </a:r>
            <a:r>
              <a:rPr lang="zh-TW" altLang="zh-TW" sz="2400" dirty="0">
                <a:solidFill>
                  <a:srgbClr val="2A2A7E"/>
                </a:solidFill>
                <a:latin typeface="微軟正黑體" panose="020B0604030504040204" pitchFamily="34" charset="-120"/>
                <a:ea typeface="微軟正黑體" panose="020B0604030504040204" pitchFamily="34" charset="-120"/>
              </a:rPr>
              <a:t>本法第十四條第二項所定緩和醫療團隊至少二次照會確認</a:t>
            </a:r>
            <a:r>
              <a:rPr lang="zh-TW" altLang="zh-TW" sz="2400" dirty="0" smtClean="0">
                <a:solidFill>
                  <a:srgbClr val="2A2A7E"/>
                </a:solidFill>
                <a:latin typeface="微軟正黑體" panose="020B0604030504040204" pitchFamily="34" charset="-120"/>
                <a:ea typeface="微軟正黑體" panose="020B0604030504040204" pitchFamily="34" charset="-120"/>
              </a:rPr>
              <a:t>，</a:t>
            </a:r>
            <a:r>
              <a:rPr lang="en-US" altLang="zh-TW" sz="2400" dirty="0" smtClean="0">
                <a:solidFill>
                  <a:srgbClr val="2A2A7E"/>
                </a:solidFill>
                <a:latin typeface="微軟正黑體" panose="020B0604030504040204" pitchFamily="34" charset="-120"/>
                <a:ea typeface="微軟正黑體" panose="020B0604030504040204" pitchFamily="34" charset="-120"/>
              </a:rPr>
              <a:t> </a:t>
            </a:r>
            <a:r>
              <a:rPr lang="zh-TW" altLang="en-US" sz="2400" dirty="0">
                <a:solidFill>
                  <a:srgbClr val="2A2A7E"/>
                </a:solidFill>
                <a:latin typeface="微軟正黑體" panose="020B0604030504040204" pitchFamily="34" charset="-120"/>
                <a:ea typeface="微軟正黑體" panose="020B0604030504040204" pitchFamily="34" charset="-120"/>
              </a:rPr>
              <a:t>為在</a:t>
            </a:r>
            <a:r>
              <a:rPr lang="zh-TW" altLang="zh-TW" sz="2400" dirty="0">
                <a:solidFill>
                  <a:srgbClr val="2A2A7E"/>
                </a:solidFill>
                <a:latin typeface="微軟正黑體" panose="020B0604030504040204" pitchFamily="34" charset="-120"/>
                <a:ea typeface="微軟正黑體" panose="020B0604030504040204" pitchFamily="34" charset="-120"/>
              </a:rPr>
              <a:t>相關專科醫師確診</a:t>
            </a:r>
            <a:r>
              <a:rPr lang="zh-TW" altLang="en-US" sz="2400" dirty="0">
                <a:solidFill>
                  <a:srgbClr val="2A2A7E"/>
                </a:solidFill>
                <a:latin typeface="微軟正黑體" panose="020B0604030504040204" pitchFamily="34" charset="-120"/>
                <a:ea typeface="微軟正黑體" panose="020B0604030504040204" pitchFamily="34" charset="-120"/>
              </a:rPr>
              <a:t>後</a:t>
            </a:r>
            <a:r>
              <a:rPr lang="zh-TW" altLang="zh-TW" sz="2400" dirty="0">
                <a:solidFill>
                  <a:srgbClr val="2A2A7E"/>
                </a:solidFill>
                <a:latin typeface="微軟正黑體" panose="020B0604030504040204" pitchFamily="34" charset="-120"/>
                <a:ea typeface="微軟正黑體" panose="020B0604030504040204" pitchFamily="34" charset="-120"/>
              </a:rPr>
              <a:t>，</a:t>
            </a:r>
            <a:r>
              <a:rPr lang="zh-TW" altLang="en-US" sz="2400" dirty="0">
                <a:solidFill>
                  <a:srgbClr val="2A2A7E"/>
                </a:solidFill>
                <a:latin typeface="微軟正黑體" panose="020B0604030504040204" pitchFamily="34" charset="-120"/>
                <a:ea typeface="微軟正黑體" panose="020B0604030504040204" pitchFamily="34" charset="-120"/>
              </a:rPr>
              <a:t>協助確認本法</a:t>
            </a:r>
            <a:r>
              <a:rPr lang="zh-TW" altLang="en-US" sz="2400" u="sng" dirty="0">
                <a:solidFill>
                  <a:srgbClr val="2A2A7E"/>
                </a:solidFill>
                <a:latin typeface="微軟正黑體" panose="020B0604030504040204" pitchFamily="34" charset="-120"/>
                <a:ea typeface="微軟正黑體" panose="020B0604030504040204" pitchFamily="34" charset="-120"/>
              </a:rPr>
              <a:t>第八條第二項</a:t>
            </a:r>
            <a:r>
              <a:rPr lang="zh-TW" altLang="en-US" sz="2400" dirty="0">
                <a:solidFill>
                  <a:srgbClr val="2A2A7E"/>
                </a:solidFill>
                <a:latin typeface="微軟正黑體" panose="020B0604030504040204" pitchFamily="34" charset="-120"/>
                <a:ea typeface="微軟正黑體" panose="020B0604030504040204" pitchFamily="34" charset="-120"/>
              </a:rPr>
              <a:t>病人</a:t>
            </a:r>
            <a:r>
              <a:rPr lang="zh-TW" altLang="en-US" sz="2400" dirty="0" smtClean="0">
                <a:solidFill>
                  <a:srgbClr val="2A2A7E"/>
                </a:solidFill>
                <a:latin typeface="微軟正黑體" panose="020B0604030504040204" pitchFamily="34" charset="-120"/>
                <a:ea typeface="微軟正黑體" panose="020B0604030504040204" pitchFamily="34" charset="-120"/>
              </a:rPr>
              <a:t>之預</a:t>
            </a:r>
            <a:r>
              <a:rPr lang="zh-TW" altLang="en-US" sz="2400" dirty="0">
                <a:solidFill>
                  <a:srgbClr val="2A2A7E"/>
                </a:solidFill>
                <a:latin typeface="微軟正黑體" panose="020B0604030504040204" pitchFamily="34" charset="-120"/>
                <a:ea typeface="微軟正黑體" panose="020B0604030504040204" pitchFamily="34" charset="-120"/>
              </a:rPr>
              <a:t>立醫療決定及其內容</a:t>
            </a:r>
            <a:r>
              <a:rPr lang="zh-TW" altLang="en-US" sz="2400" dirty="0" smtClean="0">
                <a:solidFill>
                  <a:srgbClr val="2A2A7E"/>
                </a:solidFill>
                <a:latin typeface="微軟正黑體" panose="020B0604030504040204" pitchFamily="34" charset="-120"/>
                <a:ea typeface="微軟正黑體" panose="020B0604030504040204" pitchFamily="34" charset="-120"/>
              </a:rPr>
              <a:t>。</a:t>
            </a:r>
            <a:r>
              <a:rPr lang="zh-TW" altLang="en-US" sz="2400" dirty="0" smtClean="0">
                <a:solidFill>
                  <a:schemeClr val="tx1"/>
                </a:solidFill>
                <a:latin typeface="微軟正黑體" panose="020B0604030504040204" pitchFamily="34" charset="-120"/>
                <a:ea typeface="微軟正黑體" panose="020B0604030504040204" pitchFamily="34" charset="-120"/>
              </a:rPr>
              <a:t>（</a:t>
            </a:r>
            <a:r>
              <a:rPr lang="zh-TW" altLang="en-US" sz="2400" dirty="0">
                <a:solidFill>
                  <a:schemeClr val="tx1"/>
                </a:solidFill>
                <a:latin typeface="微軟正黑體" panose="020B0604030504040204" pitchFamily="34" charset="-120"/>
                <a:ea typeface="微軟正黑體" panose="020B0604030504040204" pitchFamily="34" charset="-120"/>
              </a:rPr>
              <a:t>原草案：</a:t>
            </a:r>
            <a:r>
              <a:rPr lang="mr-IN" altLang="zh-TW" sz="2400" dirty="0">
                <a:solidFill>
                  <a:schemeClr val="tx1"/>
                </a:solidFill>
                <a:latin typeface="微軟正黑體" panose="020B0604030504040204" pitchFamily="34" charset="-120"/>
                <a:ea typeface="微軟正黑體" panose="020B0604030504040204" pitchFamily="34" charset="-120"/>
              </a:rPr>
              <a:t>…</a:t>
            </a:r>
            <a:r>
              <a:rPr lang="zh-TW" altLang="en-US" sz="2400" dirty="0">
                <a:solidFill>
                  <a:schemeClr val="tx1"/>
                </a:solidFill>
                <a:latin typeface="微軟正黑體" panose="020B0604030504040204" pitchFamily="34" charset="-120"/>
                <a:ea typeface="微軟正黑體" panose="020B0604030504040204" pitchFamily="34" charset="-120"/>
              </a:rPr>
              <a:t>確認之目的，</a:t>
            </a:r>
            <a:r>
              <a:rPr lang="zh-TW" altLang="zh-TW" sz="2400" dirty="0">
                <a:solidFill>
                  <a:schemeClr val="tx1"/>
                </a:solidFill>
                <a:latin typeface="微軟正黑體"/>
                <a:ea typeface="微軟正黑體"/>
                <a:cs typeface="微軟正黑體"/>
              </a:rPr>
              <a:t>係指在相關專科醫師確診過程中輔助其有關病人生理、心理及靈性痛苦之評估，並判斷確診後啟動緩和醫療照護之時機與方式。 </a:t>
            </a:r>
            <a:r>
              <a:rPr lang="zh-TW" altLang="en-US" sz="2400" dirty="0">
                <a:solidFill>
                  <a:schemeClr val="tx1"/>
                </a:solidFill>
                <a:latin typeface="微軟正黑體"/>
                <a:ea typeface="微軟正黑體"/>
                <a:cs typeface="微軟正黑體"/>
              </a:rPr>
              <a:t>）</a:t>
            </a:r>
            <a:endParaRPr lang="zh-TW" altLang="zh-TW" sz="2400" dirty="0">
              <a:solidFill>
                <a:schemeClr val="tx1"/>
              </a:solidFill>
              <a:latin typeface="微軟正黑體"/>
              <a:ea typeface="微軟正黑體"/>
              <a:cs typeface="微軟正黑體"/>
            </a:endParaRPr>
          </a:p>
          <a:p>
            <a:r>
              <a:rPr lang="zh-TW" altLang="en-US" sz="2400" dirty="0">
                <a:solidFill>
                  <a:srgbClr val="2A2A7E"/>
                </a:solidFill>
                <a:latin typeface="微軟正黑體" panose="020B0604030504040204" pitchFamily="34" charset="-120"/>
                <a:ea typeface="微軟正黑體" panose="020B0604030504040204" pitchFamily="34" charset="-120"/>
              </a:rPr>
              <a:t> </a:t>
            </a:r>
            <a:endParaRPr lang="en-US" altLang="zh-TW" sz="2400" dirty="0">
              <a:solidFill>
                <a:srgbClr val="2A2A7E"/>
              </a:solidFill>
              <a:latin typeface="微軟正黑體" panose="020B0604030504040204" pitchFamily="34" charset="-120"/>
              <a:ea typeface="微軟正黑體" panose="020B0604030504040204" pitchFamily="34" charset="-120"/>
            </a:endParaRPr>
          </a:p>
        </p:txBody>
      </p:sp>
      <p:grpSp>
        <p:nvGrpSpPr>
          <p:cNvPr id="11" name="群組 10"/>
          <p:cNvGrpSpPr/>
          <p:nvPr/>
        </p:nvGrpSpPr>
        <p:grpSpPr>
          <a:xfrm>
            <a:off x="577620" y="984219"/>
            <a:ext cx="1289083" cy="582925"/>
            <a:chOff x="326205" y="508933"/>
            <a:chExt cx="1396507" cy="631502"/>
          </a:xfrm>
        </p:grpSpPr>
        <p:sp>
          <p:nvSpPr>
            <p:cNvPr id="12" name="文字方塊 11">
              <a:extLst>
                <a:ext uri="{FF2B5EF4-FFF2-40B4-BE49-F238E27FC236}">
                  <a16:creationId xmlns="" xmlns:a16="http://schemas.microsoft.com/office/drawing/2014/main" id="{E6E41DFE-C23E-4BF5-B005-651AD301BAA3}"/>
                </a:ext>
              </a:extLst>
            </p:cNvPr>
            <p:cNvSpPr txBox="1"/>
            <p:nvPr/>
          </p:nvSpPr>
          <p:spPr>
            <a:xfrm>
              <a:off x="786608" y="609457"/>
              <a:ext cx="936104" cy="530978"/>
            </a:xfrm>
            <a:prstGeom prst="rect">
              <a:avLst/>
            </a:prstGeom>
            <a:noFill/>
          </p:spPr>
          <p:txBody>
            <a:bodyPr wrap="square" rtlCol="0">
              <a:spAutoFit/>
            </a:bodyPr>
            <a:lstStyle/>
            <a:p>
              <a:pPr latinLnBrk="1"/>
              <a:r>
                <a:rPr lang="zh-TW" altLang="en-US" sz="2585" b="1" dirty="0">
                  <a:solidFill>
                    <a:srgbClr val="002060"/>
                  </a:solidFill>
                  <a:latin typeface="微軟正黑體" panose="020B0604030504040204" pitchFamily="34" charset="-120"/>
                  <a:ea typeface="微軟正黑體" panose="020B0604030504040204" pitchFamily="34" charset="-120"/>
                </a:rPr>
                <a:t>本法</a:t>
              </a:r>
            </a:p>
          </p:txBody>
        </p:sp>
        <p:pic>
          <p:nvPicPr>
            <p:cNvPr id="13" name="圖片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205" y="508933"/>
              <a:ext cx="554336" cy="554336"/>
            </a:xfrm>
            <a:prstGeom prst="rect">
              <a:avLst/>
            </a:prstGeom>
          </p:spPr>
        </p:pic>
      </p:grpSp>
      <p:sp>
        <p:nvSpPr>
          <p:cNvPr id="2" name="矩形 1"/>
          <p:cNvSpPr/>
          <p:nvPr/>
        </p:nvSpPr>
        <p:spPr>
          <a:xfrm>
            <a:off x="1866704" y="1105423"/>
            <a:ext cx="3858689" cy="568489"/>
          </a:xfrm>
          <a:prstGeom prst="rect">
            <a:avLst/>
          </a:prstGeom>
        </p:spPr>
        <p:txBody>
          <a:bodyPr wrap="square">
            <a:spAutoFit/>
          </a:bodyPr>
          <a:lstStyle/>
          <a:p>
            <a:pPr latinLnBrk="1"/>
            <a:r>
              <a:rPr lang="zh-TW" altLang="en-US" sz="3094" b="1" dirty="0">
                <a:solidFill>
                  <a:srgbClr val="002060"/>
                </a:solidFill>
                <a:latin typeface="微軟正黑體" panose="020B0604030504040204" pitchFamily="34" charset="-120"/>
                <a:ea typeface="微軟正黑體" panose="020B0604030504040204" pitchFamily="34" charset="-120"/>
              </a:rPr>
              <a:t>第十四條</a:t>
            </a:r>
            <a:r>
              <a:rPr lang="zh-TW" altLang="en-US" sz="3094" dirty="0">
                <a:solidFill>
                  <a:prstClr val="black"/>
                </a:solidFill>
                <a:latin typeface="微軟正黑體" panose="020B0604030504040204" pitchFamily="34" charset="-120"/>
                <a:ea typeface="微軟正黑體" panose="020B0604030504040204" pitchFamily="34" charset="-120"/>
              </a:rPr>
              <a:t> </a:t>
            </a:r>
            <a:r>
              <a:rPr lang="en-US" altLang="zh-TW" sz="3094" b="1" dirty="0">
                <a:solidFill>
                  <a:srgbClr val="002060"/>
                </a:solidFill>
                <a:latin typeface="微軟正黑體" panose="020B0604030504040204" pitchFamily="34" charset="-120"/>
                <a:ea typeface="微軟正黑體" panose="020B0604030504040204" pitchFamily="34" charset="-120"/>
              </a:rPr>
              <a:t>(</a:t>
            </a:r>
            <a:r>
              <a:rPr lang="zh-TW" altLang="en-US" sz="3094" b="1" dirty="0">
                <a:solidFill>
                  <a:srgbClr val="002060"/>
                </a:solidFill>
                <a:latin typeface="微軟正黑體" panose="020B0604030504040204" pitchFamily="34" charset="-120"/>
                <a:ea typeface="微軟正黑體" panose="020B0604030504040204" pitchFamily="34" charset="-120"/>
              </a:rPr>
              <a:t>第二項</a:t>
            </a:r>
            <a:r>
              <a:rPr lang="en-US" altLang="zh-TW" sz="3094" b="1" dirty="0">
                <a:solidFill>
                  <a:srgbClr val="002060"/>
                </a:solidFill>
                <a:latin typeface="微軟正黑體" panose="020B0604030504040204" pitchFamily="34" charset="-120"/>
                <a:ea typeface="微軟正黑體" panose="020B0604030504040204" pitchFamily="34" charset="-120"/>
              </a:rPr>
              <a:t>)</a:t>
            </a:r>
          </a:p>
        </p:txBody>
      </p:sp>
      <p:sp>
        <p:nvSpPr>
          <p:cNvPr id="14" name="圓角矩形 13"/>
          <p:cNvSpPr/>
          <p:nvPr/>
        </p:nvSpPr>
        <p:spPr>
          <a:xfrm>
            <a:off x="351290" y="3513507"/>
            <a:ext cx="8541189" cy="2795813"/>
          </a:xfrm>
          <a:prstGeom prst="roundRect">
            <a:avLst>
              <a:gd name="adj" fmla="val 4745"/>
            </a:avLst>
          </a:prstGeom>
          <a:noFill/>
          <a:ln>
            <a:solidFill>
              <a:srgbClr val="A4B4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zh-TW" altLang="en-US" sz="1662">
              <a:solidFill>
                <a:prstClr val="white"/>
              </a:solidFill>
            </a:endParaRPr>
          </a:p>
        </p:txBody>
      </p:sp>
      <p:grpSp>
        <p:nvGrpSpPr>
          <p:cNvPr id="15" name="群組 14"/>
          <p:cNvGrpSpPr/>
          <p:nvPr/>
        </p:nvGrpSpPr>
        <p:grpSpPr>
          <a:xfrm>
            <a:off x="814502" y="3296935"/>
            <a:ext cx="1879314" cy="490134"/>
            <a:chOff x="532804" y="2744339"/>
            <a:chExt cx="2035923" cy="530978"/>
          </a:xfrm>
          <a:solidFill>
            <a:schemeClr val="bg1"/>
          </a:solidFill>
        </p:grpSpPr>
        <p:sp>
          <p:nvSpPr>
            <p:cNvPr id="16" name="文字方塊 15">
              <a:extLst>
                <a:ext uri="{FF2B5EF4-FFF2-40B4-BE49-F238E27FC236}">
                  <a16:creationId xmlns="" xmlns:a16="http://schemas.microsoft.com/office/drawing/2014/main" id="{4DC8A95D-AD1C-4830-A324-CD3B8094958C}"/>
                </a:ext>
              </a:extLst>
            </p:cNvPr>
            <p:cNvSpPr txBox="1"/>
            <p:nvPr/>
          </p:nvSpPr>
          <p:spPr>
            <a:xfrm>
              <a:off x="912543" y="2744339"/>
              <a:ext cx="1656184" cy="530978"/>
            </a:xfrm>
            <a:prstGeom prst="rect">
              <a:avLst/>
            </a:prstGeom>
            <a:grpFill/>
          </p:spPr>
          <p:txBody>
            <a:bodyPr wrap="square" rtlCol="0">
              <a:spAutoFit/>
            </a:bodyPr>
            <a:lstStyle/>
            <a:p>
              <a:pPr latinLnBrk="1"/>
              <a:r>
                <a:rPr lang="zh-TW" altLang="en-US" sz="2585" b="1" dirty="0">
                  <a:solidFill>
                    <a:srgbClr val="532476"/>
                  </a:solidFill>
                  <a:latin typeface="微軟正黑體" panose="020B0604030504040204" pitchFamily="34" charset="-120"/>
                  <a:ea typeface="微軟正黑體" panose="020B0604030504040204" pitchFamily="34" charset="-120"/>
                </a:rPr>
                <a:t>施行細則</a:t>
              </a:r>
            </a:p>
          </p:txBody>
        </p:sp>
        <p:pic>
          <p:nvPicPr>
            <p:cNvPr id="17" name="圖片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804" y="2768542"/>
              <a:ext cx="420835" cy="420835"/>
            </a:xfrm>
            <a:prstGeom prst="rect">
              <a:avLst/>
            </a:prstGeom>
            <a:grpFill/>
          </p:spPr>
        </p:pic>
      </p:grpSp>
      <p:sp>
        <p:nvSpPr>
          <p:cNvPr id="3" name="直線圖說文字 1 2"/>
          <p:cNvSpPr/>
          <p:nvPr/>
        </p:nvSpPr>
        <p:spPr>
          <a:xfrm>
            <a:off x="3923927" y="2708920"/>
            <a:ext cx="4968552" cy="998819"/>
          </a:xfrm>
          <a:prstGeom prst="borderCallout1">
            <a:avLst>
              <a:gd name="adj1" fmla="val 101508"/>
              <a:gd name="adj2" fmla="val 50310"/>
              <a:gd name="adj3" fmla="val 203850"/>
              <a:gd name="adj4" fmla="val 43903"/>
            </a:avLst>
          </a:prstGeom>
          <a:solidFill>
            <a:srgbClr val="F9E2D3">
              <a:alpha val="70000"/>
            </a:srgb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latinLnBrk="1"/>
            <a:r>
              <a:rPr lang="zh-TW" altLang="zh-TW" sz="2000" dirty="0">
                <a:solidFill>
                  <a:srgbClr val="800000"/>
                </a:solidFill>
                <a:latin typeface="微軟正黑體" panose="020B0604030504040204" pitchFamily="34" charset="-120"/>
                <a:ea typeface="微軟正黑體" panose="020B0604030504040204" pitchFamily="34" charset="-120"/>
              </a:rPr>
              <a:t>預立醫療決定應包括意願人於第十四條特定臨床條件時，接受或拒絕維持生命治療或人工營養及流體餵養之</a:t>
            </a:r>
            <a:r>
              <a:rPr lang="zh-TW" altLang="zh-TW" sz="2000" b="1" dirty="0">
                <a:solidFill>
                  <a:srgbClr val="800000"/>
                </a:solidFill>
                <a:latin typeface="微軟正黑體" panose="020B0604030504040204" pitchFamily="34" charset="-120"/>
                <a:ea typeface="微軟正黑體" panose="020B0604030504040204" pitchFamily="34" charset="-120"/>
              </a:rPr>
              <a:t>全部或一部</a:t>
            </a:r>
            <a:r>
              <a:rPr lang="zh-TW" altLang="zh-TW" sz="2000" dirty="0">
                <a:solidFill>
                  <a:srgbClr val="800000"/>
                </a:solidFill>
                <a:latin typeface="微軟正黑體" panose="020B0604030504040204" pitchFamily="34" charset="-120"/>
                <a:ea typeface="微軟正黑體" panose="020B0604030504040204" pitchFamily="34" charset="-120"/>
              </a:rPr>
              <a:t>。</a:t>
            </a:r>
            <a:endParaRPr kumimoji="1" lang="zh-TW" altLang="en-US" sz="2000" dirty="0">
              <a:solidFill>
                <a:srgbClr val="800000"/>
              </a:solidFill>
            </a:endParaRPr>
          </a:p>
        </p:txBody>
      </p:sp>
    </p:spTree>
    <p:extLst>
      <p:ext uri="{BB962C8B-B14F-4D97-AF65-F5344CB8AC3E}">
        <p14:creationId xmlns:p14="http://schemas.microsoft.com/office/powerpoint/2010/main" val="400259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507288" cy="1143000"/>
          </a:xfrm>
        </p:spPr>
        <p:txBody>
          <a:bodyPr>
            <a:noAutofit/>
          </a:bodyPr>
          <a:lstStyle/>
          <a:p>
            <a:r>
              <a:rPr lang="zh-TW" altLang="en-US" sz="3600" b="1" dirty="0" smtClean="0">
                <a:latin typeface="微軟正黑體" pitchFamily="34" charset="-120"/>
                <a:ea typeface="微軟正黑體" pitchFamily="34" charset="-120"/>
              </a:rPr>
              <a:t>有位病人，病況嚴重</a:t>
            </a:r>
            <a:r>
              <a:rPr lang="en-US" altLang="zh-TW" sz="3600" b="1" dirty="0" smtClean="0">
                <a:latin typeface="微軟正黑體" pitchFamily="34" charset="-120"/>
                <a:ea typeface="微軟正黑體" pitchFamily="34" charset="-120"/>
              </a:rPr>
              <a:t/>
            </a:r>
            <a:br>
              <a:rPr lang="en-US" altLang="zh-TW" sz="3600" b="1" dirty="0" smtClean="0">
                <a:latin typeface="微軟正黑體" pitchFamily="34" charset="-120"/>
                <a:ea typeface="微軟正黑體" pitchFamily="34" charset="-120"/>
              </a:rPr>
            </a:br>
            <a:r>
              <a:rPr lang="zh-TW" altLang="en-US" sz="3600" b="1" dirty="0" smtClean="0">
                <a:latin typeface="微軟正黑體" pitchFamily="34" charset="-120"/>
                <a:ea typeface="微軟正黑體" pitchFamily="34" charset="-120"/>
              </a:rPr>
              <a:t>醫師與病人</a:t>
            </a:r>
            <a:r>
              <a:rPr lang="en-US" altLang="zh-TW" sz="3600" b="1" dirty="0" smtClean="0">
                <a:latin typeface="微軟正黑體" pitchFamily="34" charset="-120"/>
                <a:ea typeface="微軟正黑體" pitchFamily="34" charset="-120"/>
              </a:rPr>
              <a:t>/</a:t>
            </a:r>
            <a:r>
              <a:rPr lang="zh-TW" altLang="en-US" sz="3600" b="1" dirty="0" smtClean="0">
                <a:latin typeface="微軟正黑體" pitchFamily="34" charset="-120"/>
                <a:ea typeface="微軟正黑體" pitchFamily="34" charset="-120"/>
              </a:rPr>
              <a:t>家人討論眼前的醫療決策</a:t>
            </a:r>
            <a:endParaRPr lang="zh-TW" altLang="en-US" sz="3600" b="1" dirty="0">
              <a:latin typeface="微軟正黑體" pitchFamily="34" charset="-120"/>
              <a:ea typeface="微軟正黑體" pitchFamily="34" charset="-120"/>
            </a:endParaRPr>
          </a:p>
        </p:txBody>
      </p:sp>
      <p:sp>
        <p:nvSpPr>
          <p:cNvPr id="4" name="文字版面配置區 3"/>
          <p:cNvSpPr>
            <a:spLocks noGrp="1"/>
          </p:cNvSpPr>
          <p:nvPr>
            <p:ph type="body" idx="1"/>
          </p:nvPr>
        </p:nvSpPr>
        <p:spPr>
          <a:solidFill>
            <a:schemeClr val="accent4">
              <a:lumMod val="60000"/>
              <a:lumOff val="40000"/>
            </a:schemeClr>
          </a:solidFill>
        </p:spPr>
        <p:txBody>
          <a:bodyPr/>
          <a:lstStyle/>
          <a:p>
            <a:pPr algn="ctr"/>
            <a:r>
              <a:rPr lang="zh-TW" altLang="en-US" dirty="0" smtClean="0">
                <a:latin typeface="微軟正黑體" pitchFamily="34" charset="-120"/>
                <a:ea typeface="微軟正黑體" pitchFamily="34" charset="-120"/>
              </a:rPr>
              <a:t>場景一</a:t>
            </a:r>
            <a:endParaRPr lang="zh-TW" altLang="en-US" dirty="0">
              <a:latin typeface="微軟正黑體" pitchFamily="34" charset="-120"/>
              <a:ea typeface="微軟正黑體" pitchFamily="34" charset="-120"/>
            </a:endParaRPr>
          </a:p>
        </p:txBody>
      </p:sp>
      <p:sp>
        <p:nvSpPr>
          <p:cNvPr id="5" name="內容版面配置區 4"/>
          <p:cNvSpPr>
            <a:spLocks noGrp="1"/>
          </p:cNvSpPr>
          <p:nvPr>
            <p:ph sz="half" idx="2"/>
          </p:nvPr>
        </p:nvSpPr>
        <p:spPr/>
        <p:txBody>
          <a:bodyPr/>
          <a:lstStyle/>
          <a:p>
            <a:pPr marL="0" indent="0">
              <a:buNone/>
            </a:pPr>
            <a:r>
              <a:rPr lang="zh-TW" altLang="en-US" sz="2800" b="1" dirty="0" smtClean="0">
                <a:latin typeface="微軟正黑體" pitchFamily="34" charset="-120"/>
                <a:ea typeface="微軟正黑體" pitchFamily="34" charset="-120"/>
              </a:rPr>
              <a:t>醫師認為</a:t>
            </a:r>
            <a:r>
              <a:rPr lang="en-US" altLang="zh-TW" sz="2800" b="1" dirty="0" smtClean="0">
                <a:latin typeface="微軟正黑體" pitchFamily="34" charset="-120"/>
                <a:ea typeface="微軟正黑體" pitchFamily="34" charset="-120"/>
              </a:rPr>
              <a:t>:</a:t>
            </a:r>
          </a:p>
          <a:p>
            <a:pPr marL="0" indent="0">
              <a:buNone/>
            </a:pPr>
            <a:r>
              <a:rPr lang="zh-TW" altLang="en-US" sz="2800" b="1" dirty="0" smtClean="0">
                <a:latin typeface="微軟正黑體" pitchFamily="34" charset="-120"/>
                <a:ea typeface="微軟正黑體" pitchFamily="34" charset="-120"/>
              </a:rPr>
              <a:t>病人病況符合五款特定臨床條件之一</a:t>
            </a:r>
            <a:endParaRPr lang="en-US" altLang="zh-TW" sz="2800" b="1" dirty="0" smtClean="0">
              <a:latin typeface="微軟正黑體" pitchFamily="34" charset="-120"/>
              <a:ea typeface="微軟正黑體" pitchFamily="34" charset="-120"/>
            </a:endParaRPr>
          </a:p>
          <a:p>
            <a:pPr marL="0" indent="0">
              <a:buNone/>
            </a:pPr>
            <a:r>
              <a:rPr lang="zh-TW" altLang="en-US" sz="2800" b="1" dirty="0">
                <a:latin typeface="微軟正黑體" pitchFamily="34" charset="-120"/>
                <a:ea typeface="微軟正黑體" pitchFamily="34" charset="-120"/>
              </a:rPr>
              <a:t>醫師詢問</a:t>
            </a:r>
            <a:r>
              <a:rPr lang="zh-TW" altLang="en-US" sz="2800" b="1" dirty="0" smtClean="0">
                <a:latin typeface="微軟正黑體" pitchFamily="34" charset="-120"/>
                <a:ea typeface="微軟正黑體" pitchFamily="34" charset="-120"/>
              </a:rPr>
              <a:t>病人</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家人</a:t>
            </a:r>
            <a:r>
              <a:rPr lang="en-US" altLang="zh-TW" sz="2800" b="1" dirty="0" smtClean="0">
                <a:latin typeface="微軟正黑體" pitchFamily="34" charset="-120"/>
                <a:ea typeface="微軟正黑體" pitchFamily="34" charset="-120"/>
              </a:rPr>
              <a:t>:</a:t>
            </a:r>
          </a:p>
          <a:p>
            <a:pPr marL="0" indent="0">
              <a:buNone/>
            </a:pPr>
            <a:endParaRPr lang="zh-TW" altLang="en-US" dirty="0"/>
          </a:p>
        </p:txBody>
      </p:sp>
      <p:sp>
        <p:nvSpPr>
          <p:cNvPr id="6" name="文字版面配置區 5"/>
          <p:cNvSpPr>
            <a:spLocks noGrp="1"/>
          </p:cNvSpPr>
          <p:nvPr>
            <p:ph type="body" sz="quarter" idx="3"/>
          </p:nvPr>
        </p:nvSpPr>
        <p:spPr>
          <a:solidFill>
            <a:schemeClr val="tx2">
              <a:lumMod val="20000"/>
              <a:lumOff val="80000"/>
            </a:schemeClr>
          </a:solidFill>
        </p:spPr>
        <p:txBody>
          <a:bodyPr/>
          <a:lstStyle/>
          <a:p>
            <a:pPr algn="ctr"/>
            <a:r>
              <a:rPr lang="zh-TW" altLang="en-US" dirty="0" smtClean="0">
                <a:latin typeface="微軟正黑體" pitchFamily="34" charset="-120"/>
                <a:ea typeface="微軟正黑體" pitchFamily="34" charset="-120"/>
              </a:rPr>
              <a:t>場景二</a:t>
            </a:r>
            <a:endParaRPr lang="zh-TW" altLang="en-US" dirty="0">
              <a:latin typeface="微軟正黑體" pitchFamily="34" charset="-120"/>
              <a:ea typeface="微軟正黑體" pitchFamily="34" charset="-120"/>
            </a:endParaRPr>
          </a:p>
        </p:txBody>
      </p:sp>
      <p:sp>
        <p:nvSpPr>
          <p:cNvPr id="7" name="內容版面配置區 6"/>
          <p:cNvSpPr>
            <a:spLocks noGrp="1"/>
          </p:cNvSpPr>
          <p:nvPr>
            <p:ph sz="quarter" idx="4"/>
          </p:nvPr>
        </p:nvSpPr>
        <p:spPr/>
        <p:txBody>
          <a:bodyPr>
            <a:normAutofit/>
          </a:bodyPr>
          <a:lstStyle/>
          <a:p>
            <a:pPr marL="0" indent="0">
              <a:buNone/>
            </a:pPr>
            <a:r>
              <a:rPr lang="zh-TW" altLang="en-US" sz="2800" b="1" dirty="0" smtClean="0">
                <a:latin typeface="微軟正黑體" pitchFamily="34" charset="-120"/>
                <a:ea typeface="微軟正黑體" pitchFamily="34" charset="-120"/>
              </a:rPr>
              <a:t>病人</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家人想起</a:t>
            </a:r>
            <a:endParaRPr lang="en-US" altLang="zh-TW" sz="2800" b="1" dirty="0" smtClean="0">
              <a:latin typeface="微軟正黑體" pitchFamily="34" charset="-120"/>
              <a:ea typeface="微軟正黑體" pitchFamily="34" charset="-120"/>
            </a:endParaRPr>
          </a:p>
          <a:p>
            <a:pPr marL="0" indent="0">
              <a:buNone/>
            </a:pPr>
            <a:r>
              <a:rPr lang="zh-TW" altLang="en-US" sz="2800" b="1" dirty="0">
                <a:latin typeface="微軟正黑體" pitchFamily="34" charset="-120"/>
                <a:ea typeface="微軟正黑體" pitchFamily="34" charset="-120"/>
              </a:rPr>
              <a:t>以前曾經對未來的疾病註記</a:t>
            </a:r>
            <a:r>
              <a:rPr lang="zh-TW" altLang="en-US" sz="2800" b="1" dirty="0" smtClean="0">
                <a:latin typeface="微軟正黑體" pitchFamily="34" charset="-120"/>
                <a:ea typeface="微軟正黑體" pitchFamily="34" charset="-120"/>
              </a:rPr>
              <a:t>過</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預</a:t>
            </a:r>
            <a:r>
              <a:rPr lang="zh-TW" altLang="en-US" sz="2800" b="1" dirty="0">
                <a:latin typeface="微軟正黑體" pitchFamily="34" charset="-120"/>
                <a:ea typeface="微軟正黑體" pitchFamily="34" charset="-120"/>
              </a:rPr>
              <a:t>立醫療</a:t>
            </a:r>
            <a:r>
              <a:rPr lang="zh-TW" altLang="en-US" sz="2800" b="1" dirty="0" smtClean="0">
                <a:latin typeface="微軟正黑體" pitchFamily="34" charset="-120"/>
                <a:ea typeface="微軟正黑體" pitchFamily="34" charset="-120"/>
              </a:rPr>
              <a:t>決定」</a:t>
            </a:r>
            <a:r>
              <a:rPr lang="en-US" altLang="zh-TW" sz="2800" b="1" dirty="0" smtClean="0">
                <a:latin typeface="微軟正黑體" pitchFamily="34" charset="-120"/>
                <a:ea typeface="微軟正黑體" pitchFamily="34" charset="-120"/>
              </a:rPr>
              <a:t>AD,</a:t>
            </a:r>
            <a:r>
              <a:rPr lang="zh-TW" altLang="en-US" sz="2800" b="1" dirty="0" smtClean="0">
                <a:latin typeface="微軟正黑體" pitchFamily="34" charset="-120"/>
                <a:ea typeface="微軟正黑體" pitchFamily="34" charset="-120"/>
              </a:rPr>
              <a:t>病人</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家人</a:t>
            </a:r>
            <a:r>
              <a:rPr lang="zh-TW" altLang="en-US" sz="2800" b="1" dirty="0">
                <a:latin typeface="微軟正黑體" pitchFamily="34" charset="-120"/>
                <a:ea typeface="微軟正黑體" pitchFamily="34" charset="-120"/>
              </a:rPr>
              <a:t>詢問醫師</a:t>
            </a:r>
            <a:r>
              <a:rPr lang="en-US" altLang="zh-TW" sz="2800" b="1" dirty="0">
                <a:latin typeface="微軟正黑體" pitchFamily="34" charset="-120"/>
                <a:ea typeface="微軟正黑體" pitchFamily="34" charset="-120"/>
              </a:rPr>
              <a:t>:</a:t>
            </a:r>
            <a:endParaRPr lang="zh-TW" altLang="en-US" sz="2800" b="1" dirty="0">
              <a:latin typeface="微軟正黑體" pitchFamily="34" charset="-120"/>
              <a:ea typeface="微軟正黑體" pitchFamily="34" charset="-120"/>
            </a:endParaRPr>
          </a:p>
        </p:txBody>
      </p:sp>
      <p:sp>
        <p:nvSpPr>
          <p:cNvPr id="9" name="圓角矩形圖說文字 8"/>
          <p:cNvSpPr/>
          <p:nvPr/>
        </p:nvSpPr>
        <p:spPr>
          <a:xfrm>
            <a:off x="611560" y="4509120"/>
            <a:ext cx="3888432" cy="1584176"/>
          </a:xfrm>
          <a:prstGeom prst="wedgeRoundRectCallout">
            <a:avLst>
              <a:gd name="adj1" fmla="val -45655"/>
              <a:gd name="adj2" fmla="val -73978"/>
              <a:gd name="adj3" fmla="val 16667"/>
            </a:avLst>
          </a:prstGeom>
          <a:solidFill>
            <a:schemeClr val="accent4">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dirty="0">
                <a:solidFill>
                  <a:schemeClr val="tx1"/>
                </a:solidFill>
              </a:rPr>
              <a:t>病人以前是否曾經對自己的疾病表示過什麼意見</a:t>
            </a:r>
            <a:r>
              <a:rPr lang="en-US" altLang="zh-TW" sz="2800" dirty="0">
                <a:solidFill>
                  <a:schemeClr val="tx1"/>
                </a:solidFill>
              </a:rPr>
              <a:t>?</a:t>
            </a:r>
            <a:endParaRPr lang="zh-TW" altLang="en-US" sz="2800" dirty="0">
              <a:solidFill>
                <a:schemeClr val="tx1"/>
              </a:solidFill>
            </a:endParaRPr>
          </a:p>
        </p:txBody>
      </p:sp>
      <p:sp>
        <p:nvSpPr>
          <p:cNvPr id="10" name="圓角矩形圖說文字 9"/>
          <p:cNvSpPr/>
          <p:nvPr/>
        </p:nvSpPr>
        <p:spPr>
          <a:xfrm>
            <a:off x="4932040" y="4509120"/>
            <a:ext cx="3888432" cy="1584176"/>
          </a:xfrm>
          <a:prstGeom prst="wedgeRoundRectCallout">
            <a:avLst>
              <a:gd name="adj1" fmla="val -49139"/>
              <a:gd name="adj2" fmla="val -75389"/>
              <a:gd name="adj3" fmla="val 16667"/>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dirty="0" smtClean="0">
                <a:solidFill>
                  <a:schemeClr val="tx1"/>
                </a:solidFill>
              </a:rPr>
              <a:t>病人病況是否已經符合適用的條件</a:t>
            </a:r>
            <a:r>
              <a:rPr lang="en-US" altLang="zh-TW" sz="2800" dirty="0" smtClean="0">
                <a:solidFill>
                  <a:schemeClr val="tx1"/>
                </a:solidFill>
              </a:rPr>
              <a:t>?</a:t>
            </a:r>
            <a:endParaRPr lang="zh-TW" altLang="en-US" sz="2800" dirty="0">
              <a:solidFill>
                <a:schemeClr val="tx1"/>
              </a:solidFill>
            </a:endParaRPr>
          </a:p>
        </p:txBody>
      </p:sp>
    </p:spTree>
    <p:extLst>
      <p:ext uri="{BB962C8B-B14F-4D97-AF65-F5344CB8AC3E}">
        <p14:creationId xmlns:p14="http://schemas.microsoft.com/office/powerpoint/2010/main" val="358181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9"/>
                                          </p:stCondLst>
                                        </p:cTn>
                                        <p:tgtEl>
                                          <p:spTgt spid="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9"/>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9"/>
          <p:cNvSpPr txBox="1">
            <a:spLocks/>
          </p:cNvSpPr>
          <p:nvPr/>
        </p:nvSpPr>
        <p:spPr>
          <a:xfrm>
            <a:off x="565091" y="1268760"/>
            <a:ext cx="8121649" cy="697231"/>
          </a:xfrm>
          <a:prstGeom prst="rect">
            <a:avLst/>
          </a:prstGeom>
        </p:spPr>
        <p:txBody>
          <a:bodyPr/>
          <a:lstStyle>
            <a:lvl1pPr algn="ctr" defTabSz="844061" rtl="0" eaLnBrk="1" latinLnBrk="1" hangingPunct="1">
              <a:spcBef>
                <a:spcPct val="0"/>
              </a:spcBef>
              <a:buNone/>
              <a:defRPr sz="4062" kern="1200">
                <a:solidFill>
                  <a:schemeClr val="tx1"/>
                </a:solidFill>
                <a:latin typeface="+mj-lt"/>
                <a:ea typeface="+mj-ea"/>
                <a:cs typeface="+mj-cs"/>
              </a:defRPr>
            </a:lvl1pPr>
          </a:lstStyle>
          <a:p>
            <a:r>
              <a:rPr lang="zh-TW" altLang="en-US" b="1" dirty="0" smtClean="0">
                <a:latin typeface="微軟正黑體" panose="020B0604030504040204" pitchFamily="34" charset="-120"/>
                <a:ea typeface="微軟正黑體" panose="020B0604030504040204" pitchFamily="34" charset="-120"/>
              </a:rPr>
              <a:t>已立</a:t>
            </a:r>
            <a:r>
              <a:rPr lang="en-US" altLang="zh-TW" b="1" dirty="0" smtClean="0">
                <a:latin typeface="微軟正黑體" panose="020B0604030504040204" pitchFamily="34" charset="-120"/>
                <a:ea typeface="微軟正黑體" panose="020B0604030504040204" pitchFamily="34" charset="-120"/>
              </a:rPr>
              <a:t>AD</a:t>
            </a:r>
            <a:r>
              <a:rPr lang="zh-TW" altLang="en-US" b="1" dirty="0" smtClean="0">
                <a:latin typeface="微軟正黑體" panose="020B0604030504040204" pitchFamily="34" charset="-120"/>
                <a:ea typeface="微軟正黑體" panose="020B0604030504040204" pitchFamily="34" charset="-120"/>
              </a:rPr>
              <a:t>者，</a:t>
            </a:r>
            <a:r>
              <a:rPr lang="en-US" altLang="zh-TW" b="1" dirty="0" smtClean="0">
                <a:latin typeface="微軟正黑體" panose="020B0604030504040204" pitchFamily="34" charset="-120"/>
                <a:ea typeface="微軟正黑體" panose="020B0604030504040204" pitchFamily="34" charset="-120"/>
              </a:rPr>
              <a:t>AD</a:t>
            </a:r>
            <a:r>
              <a:rPr lang="zh-TW" altLang="en-US" b="1" dirty="0" smtClean="0">
                <a:latin typeface="微軟正黑體" panose="020B0604030504040204" pitchFamily="34" charset="-120"/>
                <a:ea typeface="微軟正黑體" panose="020B0604030504040204" pitchFamily="34" charset="-120"/>
              </a:rPr>
              <a:t>何時將啟動</a:t>
            </a:r>
            <a:r>
              <a:rPr lang="en-US" altLang="zh-TW" b="1" dirty="0" smtClean="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467544" y="3565798"/>
            <a:ext cx="2268072" cy="144737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b" anchorCtr="1">
            <a:noAutofit/>
          </a:bodyPr>
          <a:lstStyle/>
          <a:p>
            <a:pPr marL="357188" indent="-357188" algn="ctr" defTabSz="457200"/>
            <a:r>
              <a:rPr lang="zh-TW" altLang="en-US" sz="3600" b="1" dirty="0" smtClean="0">
                <a:solidFill>
                  <a:prstClr val="black"/>
                </a:solidFill>
                <a:latin typeface="微軟正黑體" pitchFamily="34" charset="-120"/>
                <a:ea typeface="微軟正黑體" pitchFamily="34" charset="-120"/>
              </a:rPr>
              <a:t>符合</a:t>
            </a:r>
            <a:r>
              <a:rPr lang="zh-TW" altLang="en-US" sz="3600" b="1" dirty="0">
                <a:solidFill>
                  <a:prstClr val="black"/>
                </a:solidFill>
                <a:latin typeface="微軟正黑體" pitchFamily="34" charset="-120"/>
                <a:ea typeface="微軟正黑體" pitchFamily="34" charset="-120"/>
              </a:rPr>
              <a:t>五</a:t>
            </a:r>
            <a:r>
              <a:rPr lang="zh-TW" altLang="en-US" sz="3600" b="1" dirty="0" smtClean="0">
                <a:solidFill>
                  <a:prstClr val="black"/>
                </a:solidFill>
                <a:latin typeface="微軟正黑體" pitchFamily="34" charset="-120"/>
                <a:ea typeface="微軟正黑體" pitchFamily="34" charset="-120"/>
              </a:rPr>
              <a:t>種</a:t>
            </a:r>
            <a:endParaRPr lang="en-US" altLang="zh-TW" sz="3600" b="1" dirty="0" smtClean="0">
              <a:solidFill>
                <a:prstClr val="black"/>
              </a:solidFill>
              <a:latin typeface="微軟正黑體" pitchFamily="34" charset="-120"/>
              <a:ea typeface="微軟正黑體" pitchFamily="34" charset="-120"/>
            </a:endParaRPr>
          </a:p>
          <a:p>
            <a:pPr marL="357188" indent="-357188" algn="ctr" defTabSz="457200"/>
            <a:r>
              <a:rPr lang="zh-TW" altLang="en-US" sz="3600" b="1" dirty="0" smtClean="0">
                <a:solidFill>
                  <a:prstClr val="black"/>
                </a:solidFill>
                <a:latin typeface="微軟正黑體" pitchFamily="34" charset="-120"/>
                <a:ea typeface="微軟正黑體" pitchFamily="34" charset="-120"/>
              </a:rPr>
              <a:t>臨床條件</a:t>
            </a:r>
            <a:endParaRPr lang="zh-TW" altLang="en-US" sz="3600" b="1" dirty="0">
              <a:solidFill>
                <a:prstClr val="black"/>
              </a:solidFill>
              <a:latin typeface="微軟正黑體" pitchFamily="34" charset="-120"/>
              <a:ea typeface="微軟正黑體" pitchFamily="34" charset="-120"/>
            </a:endParaRPr>
          </a:p>
        </p:txBody>
      </p:sp>
      <p:sp>
        <p:nvSpPr>
          <p:cNvPr id="4" name="文字方塊 3"/>
          <p:cNvSpPr txBox="1"/>
          <p:nvPr/>
        </p:nvSpPr>
        <p:spPr>
          <a:xfrm>
            <a:off x="3491880" y="3565798"/>
            <a:ext cx="2268072" cy="144737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b" anchorCtr="1">
            <a:noAutofit/>
          </a:bodyPr>
          <a:lstStyle/>
          <a:p>
            <a:pPr algn="ctr" defTabSz="457200"/>
            <a:r>
              <a:rPr lang="zh-TW" altLang="en-US" sz="3600" b="1" dirty="0" smtClean="0">
                <a:solidFill>
                  <a:prstClr val="black"/>
                </a:solidFill>
                <a:latin typeface="微軟正黑體" pitchFamily="34" charset="-120"/>
                <a:ea typeface="微軟正黑體" pitchFamily="34" charset="-120"/>
              </a:rPr>
              <a:t>兩</a:t>
            </a:r>
            <a:r>
              <a:rPr lang="zh-TW" altLang="en-US" sz="3600" b="1" dirty="0">
                <a:solidFill>
                  <a:prstClr val="black"/>
                </a:solidFill>
                <a:latin typeface="微軟正黑體" pitchFamily="34" charset="-120"/>
                <a:ea typeface="微軟正黑體" pitchFamily="34" charset="-120"/>
              </a:rPr>
              <a:t>位</a:t>
            </a:r>
            <a:r>
              <a:rPr lang="zh-TW" altLang="en-US" sz="3600" b="1" dirty="0" smtClean="0">
                <a:solidFill>
                  <a:prstClr val="black"/>
                </a:solidFill>
                <a:latin typeface="微軟正黑體" pitchFamily="34" charset="-120"/>
                <a:ea typeface="微軟正黑體" pitchFamily="34" charset="-120"/>
              </a:rPr>
              <a:t>專科醫師判定</a:t>
            </a:r>
            <a:endParaRPr lang="zh-TW" altLang="en-US" sz="3600" b="1" dirty="0">
              <a:solidFill>
                <a:prstClr val="black"/>
              </a:solidFill>
              <a:latin typeface="微軟正黑體" pitchFamily="34" charset="-120"/>
              <a:ea typeface="微軟正黑體" pitchFamily="34" charset="-120"/>
            </a:endParaRPr>
          </a:p>
        </p:txBody>
      </p:sp>
      <p:sp>
        <p:nvSpPr>
          <p:cNvPr id="5" name="文字方塊 4"/>
          <p:cNvSpPr txBox="1"/>
          <p:nvPr/>
        </p:nvSpPr>
        <p:spPr>
          <a:xfrm>
            <a:off x="6467040" y="3565798"/>
            <a:ext cx="2268072" cy="144737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b" anchorCtr="1">
            <a:noAutofit/>
          </a:bodyPr>
          <a:lstStyle/>
          <a:p>
            <a:pPr algn="ctr" defTabSz="457200"/>
            <a:r>
              <a:rPr lang="zh-TW" altLang="en-US" sz="3600" b="1" dirty="0" smtClean="0">
                <a:solidFill>
                  <a:prstClr val="black"/>
                </a:solidFill>
                <a:latin typeface="微軟正黑體" pitchFamily="34" charset="-120"/>
                <a:ea typeface="微軟正黑體" pitchFamily="34" charset="-120"/>
              </a:rPr>
              <a:t>兩</a:t>
            </a:r>
            <a:r>
              <a:rPr lang="zh-TW" altLang="en-US" sz="3600" b="1" dirty="0">
                <a:solidFill>
                  <a:prstClr val="black"/>
                </a:solidFill>
                <a:latin typeface="微軟正黑體" pitchFamily="34" charset="-120"/>
                <a:ea typeface="微軟正黑體" pitchFamily="34" charset="-120"/>
              </a:rPr>
              <a:t>次</a:t>
            </a:r>
            <a:r>
              <a:rPr lang="zh-TW" altLang="en-US" sz="3600" b="1" dirty="0" smtClean="0">
                <a:solidFill>
                  <a:prstClr val="black"/>
                </a:solidFill>
                <a:latin typeface="微軟正黑體" pitchFamily="34" charset="-120"/>
                <a:ea typeface="微軟正黑體" pitchFamily="34" charset="-120"/>
              </a:rPr>
              <a:t>安寧照會確認</a:t>
            </a:r>
            <a:endParaRPr lang="zh-TW" altLang="en-US" sz="3600" b="1" dirty="0">
              <a:solidFill>
                <a:prstClr val="black"/>
              </a:solidFill>
              <a:latin typeface="微軟正黑體" pitchFamily="34" charset="-120"/>
              <a:ea typeface="微軟正黑體" pitchFamily="34" charset="-120"/>
            </a:endParaRPr>
          </a:p>
        </p:txBody>
      </p:sp>
      <p:sp>
        <p:nvSpPr>
          <p:cNvPr id="6" name="向右箭號 5"/>
          <p:cNvSpPr/>
          <p:nvPr/>
        </p:nvSpPr>
        <p:spPr>
          <a:xfrm>
            <a:off x="2834595" y="3843567"/>
            <a:ext cx="690460" cy="76882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200"/>
          </a:p>
        </p:txBody>
      </p:sp>
      <p:sp>
        <p:nvSpPr>
          <p:cNvPr id="7" name="向右箭號 6"/>
          <p:cNvSpPr/>
          <p:nvPr/>
        </p:nvSpPr>
        <p:spPr>
          <a:xfrm>
            <a:off x="5776580" y="3905076"/>
            <a:ext cx="690460" cy="76882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200"/>
          </a:p>
        </p:txBody>
      </p:sp>
      <p:grpSp>
        <p:nvGrpSpPr>
          <p:cNvPr id="8" name="群組 7"/>
          <p:cNvGrpSpPr/>
          <p:nvPr/>
        </p:nvGrpSpPr>
        <p:grpSpPr>
          <a:xfrm>
            <a:off x="5756" y="6188563"/>
            <a:ext cx="9138462" cy="672075"/>
            <a:chOff x="5538" y="6186385"/>
            <a:chExt cx="9138462" cy="672075"/>
          </a:xfrm>
        </p:grpSpPr>
        <p:pic>
          <p:nvPicPr>
            <p:cNvPr id="9" name="Picture 2" descr="N:\2018活動\2018病主法計畫\05-ACP訓練課程\課程海報\預立醫療照護諮商人員訓練課程海報-6_空白.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538" y="6546461"/>
              <a:ext cx="9138462" cy="3105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8618" y="6186385"/>
              <a:ext cx="2102511" cy="6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358650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395536" y="1791885"/>
            <a:ext cx="8443989" cy="3108543"/>
          </a:xfrm>
          <a:prstGeom prst="rect">
            <a:avLst/>
          </a:prstGeom>
          <a:noFill/>
        </p:spPr>
        <p:txBody>
          <a:bodyPr wrap="square" rtlCol="0">
            <a:spAutoFit/>
          </a:bodyPr>
          <a:lstStyle/>
          <a:p>
            <a:pPr latinLnBrk="1"/>
            <a:r>
              <a:rPr lang="zh-TW" altLang="en-US" sz="2800" dirty="0">
                <a:solidFill>
                  <a:prstClr val="black"/>
                </a:solidFill>
                <a:latin typeface="微軟正黑體" panose="020B0604030504040204" pitchFamily="34" charset="-120"/>
                <a:ea typeface="微軟正黑體" panose="020B0604030504040204" pitchFamily="34" charset="-120"/>
              </a:rPr>
              <a:t>醫療機構或醫師依其專業或意願，無法執行病人預立醫療決定時，</a:t>
            </a:r>
            <a:r>
              <a:rPr lang="zh-TW" altLang="en-US" sz="2800" dirty="0">
                <a:solidFill>
                  <a:srgbClr val="800000"/>
                </a:solidFill>
                <a:latin typeface="微軟正黑體" panose="020B0604030504040204" pitchFamily="34" charset="-120"/>
                <a:ea typeface="微軟正黑體" panose="020B0604030504040204" pitchFamily="34" charset="-120"/>
              </a:rPr>
              <a:t>得不施行之</a:t>
            </a:r>
            <a:r>
              <a:rPr lang="zh-TW" altLang="en-US" sz="2800" dirty="0">
                <a:solidFill>
                  <a:prstClr val="black"/>
                </a:solidFill>
                <a:latin typeface="微軟正黑體" panose="020B0604030504040204" pitchFamily="34" charset="-120"/>
                <a:ea typeface="微軟正黑體" panose="020B0604030504040204" pitchFamily="34" charset="-120"/>
              </a:rPr>
              <a:t>。 </a:t>
            </a:r>
            <a:endParaRPr lang="en-US" altLang="zh-TW" sz="2800" dirty="0">
              <a:solidFill>
                <a:prstClr val="black"/>
              </a:solidFill>
              <a:latin typeface="微軟正黑體" panose="020B0604030504040204" pitchFamily="34" charset="-120"/>
              <a:ea typeface="微軟正黑體" panose="020B0604030504040204" pitchFamily="34" charset="-120"/>
            </a:endParaRPr>
          </a:p>
          <a:p>
            <a:pPr latinLnBrk="1"/>
            <a:r>
              <a:rPr lang="zh-TW" altLang="en-US" sz="2800" dirty="0">
                <a:solidFill>
                  <a:prstClr val="black"/>
                </a:solidFill>
                <a:latin typeface="微軟正黑體" panose="020B0604030504040204" pitchFamily="34" charset="-120"/>
                <a:ea typeface="微軟正黑體" panose="020B0604030504040204" pitchFamily="34" charset="-120"/>
              </a:rPr>
              <a:t>前項情形，醫療機構或醫師應告知病人或關係人。 </a:t>
            </a:r>
            <a:endParaRPr lang="en-US" altLang="zh-TW" sz="2800" dirty="0">
              <a:solidFill>
                <a:prstClr val="black"/>
              </a:solidFill>
              <a:latin typeface="微軟正黑體" panose="020B0604030504040204" pitchFamily="34" charset="-120"/>
              <a:ea typeface="微軟正黑體" panose="020B0604030504040204" pitchFamily="34" charset="-120"/>
            </a:endParaRPr>
          </a:p>
          <a:p>
            <a:pPr latinLnBrk="1"/>
            <a:r>
              <a:rPr lang="zh-TW" altLang="en-US" sz="2800" dirty="0">
                <a:solidFill>
                  <a:prstClr val="black"/>
                </a:solidFill>
                <a:latin typeface="微軟正黑體" panose="020B0604030504040204" pitchFamily="34" charset="-120"/>
                <a:ea typeface="微軟正黑體" panose="020B0604030504040204" pitchFamily="34" charset="-120"/>
              </a:rPr>
              <a:t>醫療機構或醫師依本條規定終止、撤除或不施行維持生命治療或人工營養及流體餵養之全部或一部，不負刑事與 行政責任</a:t>
            </a:r>
            <a:r>
              <a:rPr lang="en-US" altLang="zh-TW" sz="2800" dirty="0">
                <a:solidFill>
                  <a:prstClr val="black"/>
                </a:solidFill>
                <a:latin typeface="微軟正黑體" panose="020B0604030504040204" pitchFamily="34" charset="-120"/>
                <a:ea typeface="微軟正黑體" panose="020B0604030504040204" pitchFamily="34" charset="-120"/>
              </a:rPr>
              <a:t>;</a:t>
            </a:r>
            <a:r>
              <a:rPr lang="zh-TW" altLang="en-US" sz="2800" dirty="0">
                <a:solidFill>
                  <a:prstClr val="black"/>
                </a:solidFill>
                <a:latin typeface="微軟正黑體" panose="020B0604030504040204" pitchFamily="34" charset="-120"/>
                <a:ea typeface="微軟正黑體" panose="020B0604030504040204" pitchFamily="34" charset="-120"/>
              </a:rPr>
              <a:t>因此所生之損害，除有故意或重大過失，且違反病人預立醫療決定者外，不負賠償責任。 </a:t>
            </a:r>
          </a:p>
        </p:txBody>
      </p:sp>
      <p:sp>
        <p:nvSpPr>
          <p:cNvPr id="3" name="標題 2"/>
          <p:cNvSpPr>
            <a:spLocks noGrp="1"/>
          </p:cNvSpPr>
          <p:nvPr>
            <p:ph type="title"/>
          </p:nvPr>
        </p:nvSpPr>
        <p:spPr>
          <a:prstGeom prst="rect">
            <a:avLst/>
          </a:prstGeom>
        </p:spPr>
        <p:txBody>
          <a:bodyPr/>
          <a:lstStyle/>
          <a:p>
            <a:r>
              <a:rPr lang="zh-TW" altLang="en-US" dirty="0" smtClean="0"/>
              <a:t>若醫療機構或醫師無法執行病人</a:t>
            </a:r>
            <a:r>
              <a:rPr lang="en-US" altLang="zh-TW" dirty="0" smtClean="0"/>
              <a:t>AD</a:t>
            </a:r>
            <a:endParaRPr lang="zh-TW" altLang="en-US" dirty="0"/>
          </a:p>
        </p:txBody>
      </p:sp>
      <p:sp>
        <p:nvSpPr>
          <p:cNvPr id="6" name="內容版面配置區 3">
            <a:extLst>
              <a:ext uri="{FF2B5EF4-FFF2-40B4-BE49-F238E27FC236}">
                <a16:creationId xmlns:a16="http://schemas.microsoft.com/office/drawing/2014/main" xmlns="" id="{72230120-65A2-4C68-AE00-605970695B2A}"/>
              </a:ext>
            </a:extLst>
          </p:cNvPr>
          <p:cNvSpPr>
            <a:spLocks noGrp="1"/>
          </p:cNvSpPr>
          <p:nvPr>
            <p:ph type="body" sz="quarter" idx="4294967295"/>
          </p:nvPr>
        </p:nvSpPr>
        <p:spPr>
          <a:xfrm>
            <a:off x="899592" y="5454650"/>
            <a:ext cx="7733232" cy="1214438"/>
          </a:xfrm>
          <a:prstGeom prst="rect">
            <a:avLst/>
          </a:prstGeom>
        </p:spPr>
        <p:txBody>
          <a:bodyPr/>
          <a:lstStyle/>
          <a:p>
            <a:r>
              <a:rPr lang="en-US" altLang="zh-TW" sz="2400" b="1" dirty="0" smtClean="0">
                <a:solidFill>
                  <a:srgbClr val="2A2A7E"/>
                </a:solidFill>
                <a:latin typeface="微軟正黑體" panose="020B0604030504040204" pitchFamily="34" charset="-120"/>
                <a:ea typeface="微軟正黑體" panose="020B0604030504040204" pitchFamily="34" charset="-120"/>
                <a:cs typeface="+mn-cs"/>
              </a:rPr>
              <a:t> </a:t>
            </a:r>
            <a:r>
              <a:rPr lang="zh-TW" altLang="zh-TW" sz="2400" dirty="0" smtClean="0">
                <a:solidFill>
                  <a:srgbClr val="2A2A7E"/>
                </a:solidFill>
                <a:latin typeface="微軟正黑體" panose="020B0604030504040204" pitchFamily="34" charset="-120"/>
                <a:ea typeface="微軟正黑體" panose="020B0604030504040204" pitchFamily="34" charset="-120"/>
                <a:cs typeface="+mn-cs"/>
              </a:rPr>
              <a:t>醫療機構</a:t>
            </a:r>
            <a:r>
              <a:rPr lang="zh-TW" altLang="zh-TW" sz="2400" dirty="0">
                <a:solidFill>
                  <a:srgbClr val="2A2A7E"/>
                </a:solidFill>
                <a:latin typeface="微軟正黑體" panose="020B0604030504040204" pitchFamily="34" charset="-120"/>
                <a:ea typeface="微軟正黑體" panose="020B0604030504040204" pitchFamily="34" charset="-120"/>
                <a:cs typeface="+mn-cs"/>
              </a:rPr>
              <a:t>或醫師依本法第十四條第三項規定不施行</a:t>
            </a:r>
            <a:r>
              <a:rPr lang="zh-TW" altLang="zh-TW" sz="2400" dirty="0" smtClean="0">
                <a:solidFill>
                  <a:srgbClr val="2A2A7E"/>
                </a:solidFill>
                <a:latin typeface="微軟正黑體" panose="020B0604030504040204" pitchFamily="34" charset="-120"/>
                <a:ea typeface="微軟正黑體" panose="020B0604030504040204" pitchFamily="34" charset="-120"/>
                <a:cs typeface="+mn-cs"/>
              </a:rPr>
              <a:t>病人預</a:t>
            </a:r>
            <a:r>
              <a:rPr lang="zh-TW" altLang="zh-TW" sz="2400" dirty="0">
                <a:solidFill>
                  <a:srgbClr val="2A2A7E"/>
                </a:solidFill>
                <a:latin typeface="微軟正黑體" panose="020B0604030504040204" pitchFamily="34" charset="-120"/>
                <a:ea typeface="微軟正黑體" panose="020B0604030504040204" pitchFamily="34" charset="-120"/>
                <a:cs typeface="+mn-cs"/>
              </a:rPr>
              <a:t>立醫療決定時，應建議病人轉診，並提供協助。</a:t>
            </a:r>
            <a:endParaRPr lang="en-US" altLang="zh-TW" sz="2400" dirty="0">
              <a:solidFill>
                <a:srgbClr val="2A2A7E"/>
              </a:solidFill>
              <a:latin typeface="微軟正黑體" panose="020B0604030504040204" pitchFamily="34" charset="-120"/>
              <a:ea typeface="微軟正黑體" panose="020B0604030504040204" pitchFamily="34" charset="-120"/>
              <a:cs typeface="+mn-cs"/>
            </a:endParaRPr>
          </a:p>
        </p:txBody>
      </p:sp>
      <p:sp>
        <p:nvSpPr>
          <p:cNvPr id="2" name="矩形 1"/>
          <p:cNvSpPr/>
          <p:nvPr/>
        </p:nvSpPr>
        <p:spPr>
          <a:xfrm>
            <a:off x="2031598" y="1267279"/>
            <a:ext cx="4052570" cy="568489"/>
          </a:xfrm>
          <a:prstGeom prst="rect">
            <a:avLst/>
          </a:prstGeom>
        </p:spPr>
        <p:txBody>
          <a:bodyPr wrap="square">
            <a:spAutoFit/>
          </a:bodyPr>
          <a:lstStyle/>
          <a:p>
            <a:pPr latinLnBrk="1"/>
            <a:r>
              <a:rPr lang="zh-TW" altLang="en-US" sz="3094" b="1" dirty="0">
                <a:solidFill>
                  <a:srgbClr val="002060"/>
                </a:solidFill>
                <a:latin typeface="微軟正黑體" panose="020B0604030504040204" pitchFamily="34" charset="-120"/>
                <a:ea typeface="微軟正黑體" panose="020B0604030504040204" pitchFamily="34" charset="-120"/>
              </a:rPr>
              <a:t>第十四條</a:t>
            </a:r>
            <a:r>
              <a:rPr lang="zh-TW" altLang="en-US" sz="3094" dirty="0">
                <a:solidFill>
                  <a:prstClr val="black"/>
                </a:solidFill>
                <a:latin typeface="微軟正黑體" panose="020B0604030504040204" pitchFamily="34" charset="-120"/>
                <a:ea typeface="微軟正黑體" panose="020B0604030504040204" pitchFamily="34" charset="-120"/>
              </a:rPr>
              <a:t> </a:t>
            </a:r>
            <a:r>
              <a:rPr lang="en-US" altLang="zh-TW" sz="3094" b="1" dirty="0">
                <a:solidFill>
                  <a:srgbClr val="002060"/>
                </a:solidFill>
                <a:latin typeface="微軟正黑體" panose="020B0604030504040204" pitchFamily="34" charset="-120"/>
                <a:ea typeface="微軟正黑體" panose="020B0604030504040204" pitchFamily="34" charset="-120"/>
              </a:rPr>
              <a:t>(</a:t>
            </a:r>
            <a:r>
              <a:rPr lang="zh-TW" altLang="en-US" sz="3094" b="1" dirty="0">
                <a:solidFill>
                  <a:srgbClr val="002060"/>
                </a:solidFill>
                <a:latin typeface="微軟正黑體" panose="020B0604030504040204" pitchFamily="34" charset="-120"/>
                <a:ea typeface="微軟正黑體" panose="020B0604030504040204" pitchFamily="34" charset="-120"/>
              </a:rPr>
              <a:t>第三～五項</a:t>
            </a:r>
            <a:r>
              <a:rPr lang="en-US" altLang="zh-TW" sz="3094" b="1" dirty="0">
                <a:solidFill>
                  <a:srgbClr val="002060"/>
                </a:solidFill>
                <a:latin typeface="微軟正黑體" panose="020B0604030504040204" pitchFamily="34" charset="-120"/>
                <a:ea typeface="微軟正黑體" panose="020B0604030504040204" pitchFamily="34" charset="-120"/>
              </a:rPr>
              <a:t>)</a:t>
            </a:r>
          </a:p>
        </p:txBody>
      </p:sp>
      <p:grpSp>
        <p:nvGrpSpPr>
          <p:cNvPr id="12" name="群組 11"/>
          <p:cNvGrpSpPr/>
          <p:nvPr/>
        </p:nvGrpSpPr>
        <p:grpSpPr>
          <a:xfrm>
            <a:off x="742519" y="1146078"/>
            <a:ext cx="1289083" cy="582925"/>
            <a:chOff x="326205" y="508933"/>
            <a:chExt cx="1396507" cy="631502"/>
          </a:xfrm>
        </p:grpSpPr>
        <p:sp>
          <p:nvSpPr>
            <p:cNvPr id="13" name="文字方塊 12">
              <a:extLst>
                <a:ext uri="{FF2B5EF4-FFF2-40B4-BE49-F238E27FC236}">
                  <a16:creationId xmlns:a16="http://schemas.microsoft.com/office/drawing/2014/main" xmlns="" id="{E6E41DFE-C23E-4BF5-B005-651AD301BAA3}"/>
                </a:ext>
              </a:extLst>
            </p:cNvPr>
            <p:cNvSpPr txBox="1"/>
            <p:nvPr/>
          </p:nvSpPr>
          <p:spPr>
            <a:xfrm>
              <a:off x="786608" y="609457"/>
              <a:ext cx="936104" cy="530978"/>
            </a:xfrm>
            <a:prstGeom prst="rect">
              <a:avLst/>
            </a:prstGeom>
            <a:noFill/>
          </p:spPr>
          <p:txBody>
            <a:bodyPr wrap="square" rtlCol="0">
              <a:spAutoFit/>
            </a:bodyPr>
            <a:lstStyle/>
            <a:p>
              <a:pPr latinLnBrk="1"/>
              <a:r>
                <a:rPr lang="zh-TW" altLang="en-US" sz="2585" b="1" dirty="0">
                  <a:solidFill>
                    <a:srgbClr val="002060"/>
                  </a:solidFill>
                  <a:latin typeface="微軟正黑體" panose="020B0604030504040204" pitchFamily="34" charset="-120"/>
                  <a:ea typeface="微軟正黑體" panose="020B0604030504040204" pitchFamily="34" charset="-120"/>
                </a:rPr>
                <a:t>本法</a:t>
              </a:r>
            </a:p>
          </p:txBody>
        </p:sp>
        <p:pic>
          <p:nvPicPr>
            <p:cNvPr id="14" name="圖片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205" y="508933"/>
              <a:ext cx="554336" cy="554336"/>
            </a:xfrm>
            <a:prstGeom prst="rect">
              <a:avLst/>
            </a:prstGeom>
          </p:spPr>
        </p:pic>
      </p:grpSp>
      <p:sp>
        <p:nvSpPr>
          <p:cNvPr id="15" name="圓角矩形 14"/>
          <p:cNvSpPr/>
          <p:nvPr/>
        </p:nvSpPr>
        <p:spPr>
          <a:xfrm>
            <a:off x="674764" y="5157192"/>
            <a:ext cx="7865375" cy="1227953"/>
          </a:xfrm>
          <a:prstGeom prst="roundRect">
            <a:avLst>
              <a:gd name="adj" fmla="val 4745"/>
            </a:avLst>
          </a:prstGeom>
          <a:noFill/>
          <a:ln>
            <a:solidFill>
              <a:srgbClr val="A4B4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zh-TW" altLang="en-US" sz="1662">
              <a:solidFill>
                <a:prstClr val="white"/>
              </a:solidFill>
            </a:endParaRPr>
          </a:p>
        </p:txBody>
      </p:sp>
      <p:grpSp>
        <p:nvGrpSpPr>
          <p:cNvPr id="11" name="群組 10"/>
          <p:cNvGrpSpPr/>
          <p:nvPr/>
        </p:nvGrpSpPr>
        <p:grpSpPr>
          <a:xfrm>
            <a:off x="659897" y="4876165"/>
            <a:ext cx="3552062" cy="490134"/>
            <a:chOff x="532804" y="2744339"/>
            <a:chExt cx="3848066" cy="530978"/>
          </a:xfrm>
          <a:solidFill>
            <a:schemeClr val="bg1"/>
          </a:solidFill>
        </p:grpSpPr>
        <p:sp>
          <p:nvSpPr>
            <p:cNvPr id="16" name="文字方塊 15">
              <a:extLst>
                <a:ext uri="{FF2B5EF4-FFF2-40B4-BE49-F238E27FC236}">
                  <a16:creationId xmlns:a16="http://schemas.microsoft.com/office/drawing/2014/main" xmlns="" id="{4DC8A95D-AD1C-4830-A324-CD3B8094958C}"/>
                </a:ext>
              </a:extLst>
            </p:cNvPr>
            <p:cNvSpPr txBox="1"/>
            <p:nvPr/>
          </p:nvSpPr>
          <p:spPr>
            <a:xfrm>
              <a:off x="912541" y="2744339"/>
              <a:ext cx="3468329" cy="530978"/>
            </a:xfrm>
            <a:prstGeom prst="rect">
              <a:avLst/>
            </a:prstGeom>
            <a:grpFill/>
          </p:spPr>
          <p:txBody>
            <a:bodyPr wrap="square" rtlCol="0">
              <a:spAutoFit/>
            </a:bodyPr>
            <a:lstStyle/>
            <a:p>
              <a:pPr latinLnBrk="1"/>
              <a:r>
                <a:rPr lang="zh-TW" altLang="en-US" sz="2585" b="1" dirty="0">
                  <a:solidFill>
                    <a:srgbClr val="532476"/>
                  </a:solidFill>
                  <a:latin typeface="微軟正黑體" panose="020B0604030504040204" pitchFamily="34" charset="-120"/>
                  <a:ea typeface="微軟正黑體" panose="020B0604030504040204" pitchFamily="34" charset="-120"/>
                </a:rPr>
                <a:t>施行</a:t>
              </a:r>
              <a:r>
                <a:rPr lang="zh-TW" altLang="en-US" sz="2585" b="1" dirty="0" smtClean="0">
                  <a:solidFill>
                    <a:srgbClr val="532476"/>
                  </a:solidFill>
                  <a:latin typeface="微軟正黑體" panose="020B0604030504040204" pitchFamily="34" charset="-120"/>
                  <a:ea typeface="微軟正黑體" panose="020B0604030504040204" pitchFamily="34" charset="-120"/>
                </a:rPr>
                <a:t>細則第十六條</a:t>
              </a:r>
              <a:endParaRPr lang="zh-TW" altLang="en-US" sz="2585" b="1" dirty="0">
                <a:solidFill>
                  <a:srgbClr val="532476"/>
                </a:solidFill>
                <a:latin typeface="微軟正黑體" panose="020B0604030504040204" pitchFamily="34" charset="-120"/>
                <a:ea typeface="微軟正黑體" panose="020B0604030504040204" pitchFamily="34" charset="-120"/>
              </a:endParaRPr>
            </a:p>
          </p:txBody>
        </p:sp>
        <p:pic>
          <p:nvPicPr>
            <p:cNvPr id="18" name="圖片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804" y="2768542"/>
              <a:ext cx="420835" cy="420835"/>
            </a:xfrm>
            <a:prstGeom prst="rect">
              <a:avLst/>
            </a:prstGeom>
            <a:grpFill/>
          </p:spPr>
        </p:pic>
      </p:grpSp>
    </p:spTree>
    <p:extLst>
      <p:ext uri="{BB962C8B-B14F-4D97-AF65-F5344CB8AC3E}">
        <p14:creationId xmlns:p14="http://schemas.microsoft.com/office/powerpoint/2010/main" val="340359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827584" y="1393774"/>
            <a:ext cx="7894118" cy="4714624"/>
          </a:xfrm>
          <a:prstGeom prst="rect">
            <a:avLst/>
          </a:prstGeom>
          <a:noFill/>
        </p:spPr>
        <p:txBody>
          <a:bodyPr wrap="square" rtlCol="0">
            <a:spAutoFit/>
          </a:bodyPr>
          <a:lstStyle/>
          <a:p>
            <a:pPr latinLnBrk="1">
              <a:lnSpc>
                <a:spcPct val="130000"/>
              </a:lnSpc>
            </a:pPr>
            <a:r>
              <a:rPr lang="zh-TW" altLang="en-US" sz="2800" b="1" dirty="0">
                <a:solidFill>
                  <a:srgbClr val="002060"/>
                </a:solidFill>
                <a:latin typeface="微軟正黑體" panose="020B0604030504040204" pitchFamily="34" charset="-120"/>
                <a:ea typeface="微軟正黑體" panose="020B0604030504040204" pitchFamily="34" charset="-120"/>
              </a:rPr>
              <a:t>第十五條</a:t>
            </a:r>
            <a:r>
              <a:rPr lang="zh-TW" altLang="en-US" sz="2800" dirty="0">
                <a:solidFill>
                  <a:prstClr val="black"/>
                </a:solidFill>
                <a:latin typeface="微軟正黑體" panose="020B0604030504040204" pitchFamily="34" charset="-120"/>
                <a:ea typeface="微軟正黑體" panose="020B0604030504040204" pitchFamily="34" charset="-120"/>
              </a:rPr>
              <a:t> </a:t>
            </a:r>
            <a:r>
              <a:rPr lang="zh-TW" altLang="zh-TW" sz="2800" dirty="0">
                <a:solidFill>
                  <a:prstClr val="black"/>
                </a:solidFill>
                <a:latin typeface="微軟正黑體" panose="020B0604030504040204" pitchFamily="34" charset="-120"/>
                <a:ea typeface="微軟正黑體" panose="020B0604030504040204" pitchFamily="34" charset="-120"/>
              </a:rPr>
              <a:t>醫療機構或醫師對前條第一項第五款之病人，於開始執行預立醫療決定前，應向有意思能力之意願人確認該決定之內容及範圍。</a:t>
            </a:r>
            <a:endParaRPr lang="en-US" altLang="zh-TW" sz="2800" dirty="0">
              <a:solidFill>
                <a:prstClr val="black"/>
              </a:solidFill>
              <a:latin typeface="微軟正黑體" panose="020B0604030504040204" pitchFamily="34" charset="-120"/>
              <a:ea typeface="微軟正黑體" panose="020B0604030504040204" pitchFamily="34" charset="-120"/>
            </a:endParaRPr>
          </a:p>
          <a:p>
            <a:pPr latinLnBrk="1">
              <a:lnSpc>
                <a:spcPct val="130000"/>
              </a:lnSpc>
              <a:spcBef>
                <a:spcPts val="1108"/>
              </a:spcBef>
            </a:pPr>
            <a:r>
              <a:rPr lang="zh-TW" altLang="en-US" sz="2800" b="1" dirty="0">
                <a:solidFill>
                  <a:srgbClr val="002060"/>
                </a:solidFill>
                <a:latin typeface="微軟正黑體" panose="020B0604030504040204" pitchFamily="34" charset="-120"/>
                <a:ea typeface="微軟正黑體" panose="020B0604030504040204" pitchFamily="34" charset="-120"/>
              </a:rPr>
              <a:t>第十六條</a:t>
            </a:r>
            <a:r>
              <a:rPr lang="zh-TW" altLang="en-US" sz="2800" dirty="0">
                <a:solidFill>
                  <a:prstClr val="black"/>
                </a:solidFill>
                <a:latin typeface="微軟正黑體" panose="020B0604030504040204" pitchFamily="34" charset="-120"/>
                <a:ea typeface="微軟正黑體" panose="020B0604030504040204" pitchFamily="34" charset="-120"/>
              </a:rPr>
              <a:t> </a:t>
            </a:r>
            <a:r>
              <a:rPr lang="zh-TW" altLang="zh-TW" sz="2800" dirty="0">
                <a:solidFill>
                  <a:prstClr val="black"/>
                </a:solidFill>
                <a:latin typeface="微軟正黑體" panose="020B0604030504040204" pitchFamily="34" charset="-120"/>
                <a:ea typeface="微軟正黑體" panose="020B0604030504040204" pitchFamily="34" charset="-120"/>
              </a:rPr>
              <a:t>醫療機構或醫師終止、撤除或不施行維持生命治療或人工營養及流體餵養時，</a:t>
            </a:r>
            <a:r>
              <a:rPr lang="zh-TW" altLang="zh-TW" sz="2800" b="1" dirty="0">
                <a:solidFill>
                  <a:srgbClr val="FF0000"/>
                </a:solidFill>
                <a:latin typeface="微軟正黑體" panose="020B0604030504040204" pitchFamily="34" charset="-120"/>
                <a:ea typeface="微軟正黑體" panose="020B0604030504040204" pitchFamily="34" charset="-120"/>
              </a:rPr>
              <a:t>應提供病人緩和醫療及其他適當處置</a:t>
            </a:r>
            <a:r>
              <a:rPr lang="zh-TW" altLang="zh-TW" sz="2800" dirty="0">
                <a:solidFill>
                  <a:prstClr val="black"/>
                </a:solidFill>
                <a:latin typeface="微軟正黑體" panose="020B0604030504040204" pitchFamily="34" charset="-120"/>
                <a:ea typeface="微軟正黑體" panose="020B0604030504040204" pitchFamily="34" charset="-120"/>
              </a:rPr>
              <a:t>。醫療機構依其人員、設備及專長能力</a:t>
            </a:r>
            <a:r>
              <a:rPr lang="zh-TW" altLang="zh-TW" sz="2800" b="1" dirty="0">
                <a:solidFill>
                  <a:srgbClr val="7030A0"/>
                </a:solidFill>
                <a:latin typeface="微軟正黑體" panose="020B0604030504040204" pitchFamily="34" charset="-120"/>
                <a:ea typeface="微軟正黑體" panose="020B0604030504040204" pitchFamily="34" charset="-120"/>
              </a:rPr>
              <a:t>無法提供時，應建議病人轉診</a:t>
            </a:r>
            <a:r>
              <a:rPr lang="zh-TW" altLang="zh-TW" sz="2800" dirty="0">
                <a:solidFill>
                  <a:prstClr val="black"/>
                </a:solidFill>
                <a:latin typeface="微軟正黑體" panose="020B0604030504040204" pitchFamily="34" charset="-120"/>
                <a:ea typeface="微軟正黑體" panose="020B0604030504040204" pitchFamily="34" charset="-120"/>
              </a:rPr>
              <a:t>，並提供協助。</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grpSp>
        <p:nvGrpSpPr>
          <p:cNvPr id="12" name="群組 11"/>
          <p:cNvGrpSpPr/>
          <p:nvPr/>
        </p:nvGrpSpPr>
        <p:grpSpPr>
          <a:xfrm>
            <a:off x="571741" y="993949"/>
            <a:ext cx="1289083" cy="582925"/>
            <a:chOff x="326205" y="508933"/>
            <a:chExt cx="1396507" cy="631502"/>
          </a:xfrm>
        </p:grpSpPr>
        <p:sp>
          <p:nvSpPr>
            <p:cNvPr id="13" name="文字方塊 12">
              <a:extLst>
                <a:ext uri="{FF2B5EF4-FFF2-40B4-BE49-F238E27FC236}">
                  <a16:creationId xmlns:a16="http://schemas.microsoft.com/office/drawing/2014/main" xmlns="" id="{E6E41DFE-C23E-4BF5-B005-651AD301BAA3}"/>
                </a:ext>
              </a:extLst>
            </p:cNvPr>
            <p:cNvSpPr txBox="1"/>
            <p:nvPr/>
          </p:nvSpPr>
          <p:spPr>
            <a:xfrm>
              <a:off x="786608" y="609457"/>
              <a:ext cx="936104" cy="530978"/>
            </a:xfrm>
            <a:prstGeom prst="rect">
              <a:avLst/>
            </a:prstGeom>
            <a:noFill/>
          </p:spPr>
          <p:txBody>
            <a:bodyPr wrap="square" rtlCol="0">
              <a:spAutoFit/>
            </a:bodyPr>
            <a:lstStyle/>
            <a:p>
              <a:pPr latinLnBrk="1"/>
              <a:r>
                <a:rPr lang="zh-TW" altLang="en-US" sz="2585" b="1" dirty="0">
                  <a:solidFill>
                    <a:srgbClr val="002060"/>
                  </a:solidFill>
                  <a:latin typeface="微軟正黑體" panose="020B0604030504040204" pitchFamily="34" charset="-120"/>
                  <a:ea typeface="微軟正黑體" panose="020B0604030504040204" pitchFamily="34" charset="-120"/>
                </a:rPr>
                <a:t>本法</a:t>
              </a:r>
            </a:p>
          </p:txBody>
        </p:sp>
        <p:pic>
          <p:nvPicPr>
            <p:cNvPr id="14" name="圖片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205" y="508933"/>
              <a:ext cx="554336" cy="554336"/>
            </a:xfrm>
            <a:prstGeom prst="rect">
              <a:avLst/>
            </a:prstGeom>
          </p:spPr>
        </p:pic>
      </p:grpSp>
      <p:sp>
        <p:nvSpPr>
          <p:cNvPr id="4" name="標題 3"/>
          <p:cNvSpPr>
            <a:spLocks noGrp="1"/>
          </p:cNvSpPr>
          <p:nvPr>
            <p:ph type="title"/>
          </p:nvPr>
        </p:nvSpPr>
        <p:spPr/>
        <p:txBody>
          <a:bodyPr/>
          <a:lstStyle/>
          <a:p>
            <a:r>
              <a:rPr lang="en-US" altLang="zh-TW" b="1" dirty="0" smtClean="0">
                <a:solidFill>
                  <a:prstClr val="black"/>
                </a:solidFill>
                <a:latin typeface="微軟正黑體" panose="020B0604030504040204" pitchFamily="34" charset="-120"/>
                <a:ea typeface="微軟正黑體" panose="020B0604030504040204" pitchFamily="34" charset="-120"/>
              </a:rPr>
              <a:t>AD</a:t>
            </a:r>
            <a:r>
              <a:rPr lang="zh-TW" altLang="en-US" b="1" dirty="0" smtClean="0">
                <a:solidFill>
                  <a:prstClr val="black"/>
                </a:solidFill>
                <a:latin typeface="微軟正黑體" panose="020B0604030504040204" pitchFamily="34" charset="-120"/>
                <a:ea typeface="微軟正黑體" panose="020B0604030504040204" pitchFamily="34" charset="-120"/>
              </a:rPr>
              <a:t>執行程序與</a:t>
            </a:r>
            <a:r>
              <a:rPr lang="zh-TW" altLang="zh-TW" b="1" dirty="0" smtClean="0">
                <a:solidFill>
                  <a:prstClr val="black"/>
                </a:solidFill>
                <a:latin typeface="微軟正黑體" panose="020B0604030504040204" pitchFamily="34" charset="-120"/>
                <a:ea typeface="微軟正黑體" panose="020B0604030504040204" pitchFamily="34" charset="-120"/>
              </a:rPr>
              <a:t>緩和醫療</a:t>
            </a:r>
            <a:r>
              <a:rPr lang="zh-TW" altLang="en-US" b="1" dirty="0" smtClean="0">
                <a:solidFill>
                  <a:prstClr val="black"/>
                </a:solidFill>
                <a:latin typeface="微軟正黑體" panose="020B0604030504040204" pitchFamily="34" charset="-120"/>
                <a:ea typeface="微軟正黑體" panose="020B0604030504040204" pitchFamily="34" charset="-120"/>
              </a:rPr>
              <a:t>提供</a:t>
            </a:r>
            <a:endParaRPr lang="zh-TW" altLang="en-US" b="1" dirty="0"/>
          </a:p>
        </p:txBody>
      </p:sp>
    </p:spTree>
    <p:extLst>
      <p:ext uri="{BB962C8B-B14F-4D97-AF65-F5344CB8AC3E}">
        <p14:creationId xmlns:p14="http://schemas.microsoft.com/office/powerpoint/2010/main" val="27363446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783271" y="1966685"/>
            <a:ext cx="7843333" cy="2949269"/>
          </a:xfrm>
          <a:prstGeom prst="rect">
            <a:avLst/>
          </a:prstGeom>
          <a:noFill/>
        </p:spPr>
        <p:txBody>
          <a:bodyPr wrap="square" rtlCol="0">
            <a:spAutoFit/>
          </a:bodyPr>
          <a:lstStyle/>
          <a:p>
            <a:r>
              <a:rPr lang="zh-TW" altLang="zh-TW" sz="3094" dirty="0">
                <a:latin typeface="微軟正黑體" panose="020B0604030504040204" pitchFamily="34" charset="-120"/>
                <a:ea typeface="微軟正黑體" panose="020B0604030504040204" pitchFamily="34" charset="-120"/>
              </a:rPr>
              <a:t>經註記於全民健康保險憑證之</a:t>
            </a:r>
            <a:r>
              <a:rPr lang="zh-TW" altLang="zh-TW" sz="3094" dirty="0">
                <a:solidFill>
                  <a:srgbClr val="800000"/>
                </a:solidFill>
                <a:latin typeface="微軟正黑體" panose="020B0604030504040204" pitchFamily="34" charset="-120"/>
                <a:ea typeface="微軟正黑體" panose="020B0604030504040204" pitchFamily="34" charset="-120"/>
              </a:rPr>
              <a:t>預立醫療決定</a:t>
            </a:r>
            <a:r>
              <a:rPr lang="zh-TW" altLang="zh-TW" sz="3094" dirty="0">
                <a:latin typeface="微軟正黑體" panose="020B0604030504040204" pitchFamily="34" charset="-120"/>
                <a:ea typeface="微軟正黑體" panose="020B0604030504040204" pitchFamily="34" charset="-120"/>
              </a:rPr>
              <a:t>，與意願人臨床醫療過程中</a:t>
            </a:r>
            <a:r>
              <a:rPr lang="zh-TW" altLang="zh-TW" sz="3094" dirty="0">
                <a:solidFill>
                  <a:srgbClr val="800000"/>
                </a:solidFill>
                <a:latin typeface="微軟正黑體" panose="020B0604030504040204" pitchFamily="34" charset="-120"/>
                <a:ea typeface="微軟正黑體" panose="020B0604030504040204" pitchFamily="34" charset="-120"/>
              </a:rPr>
              <a:t>書面明示</a:t>
            </a:r>
            <a:r>
              <a:rPr lang="zh-TW" altLang="zh-TW" sz="3094" dirty="0">
                <a:latin typeface="微軟正黑體" panose="020B0604030504040204" pitchFamily="34" charset="-120"/>
                <a:ea typeface="微軟正黑體" panose="020B0604030504040204" pitchFamily="34" charset="-120"/>
              </a:rPr>
              <a:t>之意思表示不一致時，應完成變更預立醫療決定</a:t>
            </a:r>
            <a:r>
              <a:rPr lang="zh-TW" altLang="zh-TW" sz="3094" dirty="0" smtClean="0">
                <a:latin typeface="微軟正黑體" panose="020B0604030504040204" pitchFamily="34" charset="-120"/>
                <a:ea typeface="微軟正黑體" panose="020B0604030504040204" pitchFamily="34" charset="-120"/>
              </a:rPr>
              <a:t>。</a:t>
            </a:r>
            <a:endParaRPr lang="en-US" altLang="zh-TW" sz="3094" dirty="0" smtClean="0">
              <a:latin typeface="微軟正黑體" panose="020B0604030504040204" pitchFamily="34" charset="-120"/>
              <a:ea typeface="微軟正黑體" panose="020B0604030504040204" pitchFamily="34" charset="-120"/>
            </a:endParaRPr>
          </a:p>
          <a:p>
            <a:endParaRPr lang="zh-TW" altLang="zh-TW" sz="3094" dirty="0">
              <a:latin typeface="微軟正黑體" panose="020B0604030504040204" pitchFamily="34" charset="-120"/>
              <a:ea typeface="微軟正黑體" panose="020B0604030504040204" pitchFamily="34" charset="-120"/>
            </a:endParaRPr>
          </a:p>
          <a:p>
            <a:r>
              <a:rPr lang="zh-TW" altLang="zh-TW" sz="3094" dirty="0">
                <a:latin typeface="微軟正黑體" panose="020B0604030504040204" pitchFamily="34" charset="-120"/>
                <a:ea typeface="微軟正黑體" panose="020B0604030504040204" pitchFamily="34" charset="-120"/>
              </a:rPr>
              <a:t>前項變更預立醫療決定之程序，由中央主管機關公告之。</a:t>
            </a:r>
            <a:endParaRPr lang="zh-TW" altLang="en-US" sz="3094" dirty="0">
              <a:latin typeface="微軟正黑體" panose="020B0604030504040204" pitchFamily="34" charset="-120"/>
              <a:ea typeface="微軟正黑體" panose="020B0604030504040204" pitchFamily="34" charset="-120"/>
            </a:endParaRPr>
          </a:p>
        </p:txBody>
      </p:sp>
      <p:grpSp>
        <p:nvGrpSpPr>
          <p:cNvPr id="8" name="群組 7"/>
          <p:cNvGrpSpPr/>
          <p:nvPr/>
        </p:nvGrpSpPr>
        <p:grpSpPr>
          <a:xfrm>
            <a:off x="720757" y="1338304"/>
            <a:ext cx="4848278" cy="582925"/>
            <a:chOff x="326205" y="508933"/>
            <a:chExt cx="5252301" cy="631502"/>
          </a:xfrm>
        </p:grpSpPr>
        <p:sp>
          <p:nvSpPr>
            <p:cNvPr id="10" name="文字方塊 9">
              <a:extLst>
                <a:ext uri="{FF2B5EF4-FFF2-40B4-BE49-F238E27FC236}">
                  <a16:creationId xmlns:a16="http://schemas.microsoft.com/office/drawing/2014/main" xmlns="" id="{E6E41DFE-C23E-4BF5-B005-651AD301BAA3}"/>
                </a:ext>
              </a:extLst>
            </p:cNvPr>
            <p:cNvSpPr txBox="1"/>
            <p:nvPr/>
          </p:nvSpPr>
          <p:spPr>
            <a:xfrm>
              <a:off x="786608" y="609457"/>
              <a:ext cx="4791898" cy="530978"/>
            </a:xfrm>
            <a:prstGeom prst="rect">
              <a:avLst/>
            </a:prstGeom>
            <a:noFill/>
          </p:spPr>
          <p:txBody>
            <a:bodyPr wrap="square" rtlCol="0">
              <a:spAutoFit/>
            </a:bodyPr>
            <a:lstStyle/>
            <a:p>
              <a:r>
                <a:rPr lang="zh-TW" altLang="en-US" sz="2585" b="1" dirty="0">
                  <a:solidFill>
                    <a:srgbClr val="002060"/>
                  </a:solidFill>
                  <a:latin typeface="微軟正黑體" panose="020B0604030504040204" pitchFamily="34" charset="-120"/>
                  <a:ea typeface="微軟正黑體" panose="020B0604030504040204" pitchFamily="34" charset="-120"/>
                </a:rPr>
                <a:t>本法</a:t>
              </a:r>
              <a:r>
                <a:rPr lang="en-US" altLang="zh-TW" sz="2585" b="1" dirty="0">
                  <a:solidFill>
                    <a:srgbClr val="002060"/>
                  </a:solidFill>
                  <a:latin typeface="微軟正黑體" panose="020B0604030504040204" pitchFamily="34" charset="-120"/>
                  <a:ea typeface="微軟正黑體" panose="020B0604030504040204" pitchFamily="34" charset="-120"/>
                </a:rPr>
                <a:t> </a:t>
              </a:r>
              <a:r>
                <a:rPr lang="zh-TW" altLang="en-US" sz="2585" b="1" dirty="0">
                  <a:solidFill>
                    <a:srgbClr val="002060"/>
                  </a:solidFill>
                  <a:latin typeface="微軟正黑體" panose="020B0604030504040204" pitchFamily="34" charset="-120"/>
                  <a:ea typeface="微軟正黑體" panose="020B0604030504040204" pitchFamily="34" charset="-120"/>
                </a:rPr>
                <a:t>第十二條（第三、四項）</a:t>
              </a:r>
            </a:p>
          </p:txBody>
        </p:sp>
        <p:pic>
          <p:nvPicPr>
            <p:cNvPr id="11" name="圖片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205" y="508933"/>
              <a:ext cx="554336" cy="554336"/>
            </a:xfrm>
            <a:prstGeom prst="rect">
              <a:avLst/>
            </a:prstGeom>
          </p:spPr>
        </p:pic>
      </p:grpSp>
      <p:sp>
        <p:nvSpPr>
          <p:cNvPr id="19" name="標題 18"/>
          <p:cNvSpPr>
            <a:spLocks noGrp="1"/>
          </p:cNvSpPr>
          <p:nvPr>
            <p:ph type="title"/>
          </p:nvPr>
        </p:nvSpPr>
        <p:spPr/>
        <p:txBody>
          <a:bodyPr/>
          <a:lstStyle/>
          <a:p>
            <a:r>
              <a:rPr lang="en-US" altLang="zh-TW" b="1" dirty="0" smtClean="0">
                <a:solidFill>
                  <a:srgbClr val="800000"/>
                </a:solidFill>
                <a:latin typeface="微軟正黑體" panose="020B0604030504040204" pitchFamily="34" charset="-120"/>
                <a:ea typeface="微軟正黑體" panose="020B0604030504040204" pitchFamily="34" charset="-120"/>
              </a:rPr>
              <a:t>AD</a:t>
            </a:r>
            <a:r>
              <a:rPr lang="zh-TW" altLang="zh-TW" b="1" dirty="0" smtClean="0">
                <a:latin typeface="微軟正黑體" panose="020B0604030504040204" pitchFamily="34" charset="-120"/>
                <a:ea typeface="微軟正黑體" panose="020B0604030504040204" pitchFamily="34" charset="-120"/>
              </a:rPr>
              <a:t>與</a:t>
            </a:r>
            <a:r>
              <a:rPr lang="zh-TW" altLang="zh-TW" b="1" dirty="0">
                <a:latin typeface="微軟正黑體" panose="020B0604030504040204" pitchFamily="34" charset="-120"/>
                <a:ea typeface="微軟正黑體" panose="020B0604030504040204" pitchFamily="34" charset="-120"/>
              </a:rPr>
              <a:t>意願人</a:t>
            </a:r>
            <a:r>
              <a:rPr lang="zh-TW" altLang="zh-TW" b="1" dirty="0" smtClean="0">
                <a:latin typeface="微軟正黑體" panose="020B0604030504040204" pitchFamily="34" charset="-120"/>
                <a:ea typeface="微軟正黑體" panose="020B0604030504040204" pitchFamily="34" charset="-120"/>
              </a:rPr>
              <a:t>臨床</a:t>
            </a:r>
            <a:r>
              <a:rPr lang="zh-TW" altLang="en-US" b="1" dirty="0" smtClean="0">
                <a:latin typeface="微軟正黑體" panose="020B0604030504040204" pitchFamily="34" charset="-120"/>
                <a:ea typeface="微軟正黑體" panose="020B0604030504040204" pitchFamily="34" charset="-120"/>
              </a:rPr>
              <a:t>當下意願不同時</a:t>
            </a:r>
            <a:endParaRPr lang="zh-TW" altLang="en-US" b="1" dirty="0"/>
          </a:p>
        </p:txBody>
      </p:sp>
    </p:spTree>
    <p:extLst>
      <p:ext uri="{BB962C8B-B14F-4D97-AF65-F5344CB8AC3E}">
        <p14:creationId xmlns:p14="http://schemas.microsoft.com/office/powerpoint/2010/main" val="11755808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3">
            <a:extLst>
              <a:ext uri="{FF2B5EF4-FFF2-40B4-BE49-F238E27FC236}">
                <a16:creationId xmlns:a16="http://schemas.microsoft.com/office/drawing/2014/main" xmlns="" id="{C8D14944-8C88-43B3-8EAA-62AF62E7E8DE}"/>
              </a:ext>
            </a:extLst>
          </p:cNvPr>
          <p:cNvSpPr txBox="1">
            <a:spLocks/>
          </p:cNvSpPr>
          <p:nvPr/>
        </p:nvSpPr>
        <p:spPr>
          <a:xfrm>
            <a:off x="359531" y="1304978"/>
            <a:ext cx="8424936" cy="3323446"/>
          </a:xfrm>
          <a:prstGeom prst="rect">
            <a:avLst/>
          </a:prstGeom>
        </p:spPr>
        <p:txBody>
          <a:bodyPr lIns="365538"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554"/>
              </a:spcBef>
            </a:pPr>
            <a:r>
              <a:rPr lang="zh-TW" altLang="zh-TW" sz="2800" b="1" dirty="0">
                <a:solidFill>
                  <a:srgbClr val="2A2A7E"/>
                </a:solidFill>
                <a:latin typeface="微軟正黑體" panose="020B0604030504040204" pitchFamily="34" charset="-120"/>
                <a:ea typeface="微軟正黑體" panose="020B0604030504040204" pitchFamily="34" charset="-120"/>
                <a:cs typeface="+mn-cs"/>
              </a:rPr>
              <a:t>第</a:t>
            </a:r>
            <a:r>
              <a:rPr lang="zh-TW" altLang="en-US" sz="2800" b="1" dirty="0">
                <a:solidFill>
                  <a:srgbClr val="2A2A7E"/>
                </a:solidFill>
                <a:latin typeface="微軟正黑體" panose="020B0604030504040204" pitchFamily="34" charset="-120"/>
                <a:ea typeface="微軟正黑體" panose="020B0604030504040204" pitchFamily="34" charset="-120"/>
                <a:cs typeface="+mn-cs"/>
              </a:rPr>
              <a:t>八</a:t>
            </a:r>
            <a:r>
              <a:rPr lang="zh-TW" altLang="zh-TW" sz="2800" b="1" dirty="0">
                <a:solidFill>
                  <a:srgbClr val="2A2A7E"/>
                </a:solidFill>
                <a:latin typeface="微軟正黑體" panose="020B0604030504040204" pitchFamily="34" charset="-120"/>
                <a:ea typeface="微軟正黑體" panose="020B0604030504040204" pitchFamily="34" charset="-120"/>
                <a:cs typeface="+mn-cs"/>
              </a:rPr>
              <a:t>條</a:t>
            </a:r>
            <a:r>
              <a:rPr lang="en-US" altLang="zh-TW" sz="2800" b="1" dirty="0">
                <a:solidFill>
                  <a:srgbClr val="2A2A7E"/>
                </a:solidFill>
                <a:latin typeface="微軟正黑體" panose="020B0604030504040204" pitchFamily="34" charset="-120"/>
                <a:ea typeface="微軟正黑體" panose="020B0604030504040204" pitchFamily="34" charset="-120"/>
                <a:cs typeface="+mn-cs"/>
              </a:rPr>
              <a:t>  </a:t>
            </a:r>
            <a:r>
              <a:rPr lang="zh-TW" altLang="en-US" sz="2800" dirty="0">
                <a:solidFill>
                  <a:srgbClr val="2A2A7E"/>
                </a:solidFill>
                <a:latin typeface="微軟正黑體" panose="020B0604030504040204" pitchFamily="34" charset="-120"/>
                <a:ea typeface="微軟正黑體" panose="020B0604030504040204" pitchFamily="34" charset="-120"/>
                <a:cs typeface="+mn-cs"/>
              </a:rPr>
              <a:t>意願人於</a:t>
            </a:r>
            <a:r>
              <a:rPr lang="zh-TW" altLang="en-US" sz="2800" dirty="0">
                <a:solidFill>
                  <a:srgbClr val="800000"/>
                </a:solidFill>
                <a:latin typeface="微軟正黑體" panose="020B0604030504040204" pitchFamily="34" charset="-120"/>
                <a:ea typeface="微軟正黑體" panose="020B0604030504040204" pitchFamily="34" charset="-120"/>
                <a:cs typeface="+mn-cs"/>
              </a:rPr>
              <a:t>臨床醫療過程</a:t>
            </a:r>
            <a:r>
              <a:rPr lang="zh-TW" altLang="en-US" sz="2800" dirty="0">
                <a:solidFill>
                  <a:srgbClr val="2A2A7E"/>
                </a:solidFill>
                <a:latin typeface="微軟正黑體" panose="020B0604030504040204" pitchFamily="34" charset="-120"/>
                <a:ea typeface="微軟正黑體" panose="020B0604030504040204" pitchFamily="34" charset="-120"/>
                <a:cs typeface="+mn-cs"/>
              </a:rPr>
              <a:t>中，其</a:t>
            </a:r>
            <a:r>
              <a:rPr lang="zh-TW" altLang="en-US" sz="2800" dirty="0">
                <a:solidFill>
                  <a:srgbClr val="800000"/>
                </a:solidFill>
                <a:latin typeface="微軟正黑體" panose="020B0604030504040204" pitchFamily="34" charset="-120"/>
                <a:ea typeface="微軟正黑體" panose="020B0604030504040204" pitchFamily="34" charset="-120"/>
                <a:cs typeface="+mn-cs"/>
              </a:rPr>
              <a:t>書面明示</a:t>
            </a:r>
            <a:r>
              <a:rPr lang="zh-TW" altLang="en-US" sz="2800" dirty="0">
                <a:solidFill>
                  <a:srgbClr val="2A2A7E"/>
                </a:solidFill>
                <a:latin typeface="微軟正黑體" panose="020B0604030504040204" pitchFamily="34" charset="-120"/>
                <a:ea typeface="微軟正黑體" panose="020B0604030504040204" pitchFamily="34" charset="-120"/>
                <a:cs typeface="+mn-cs"/>
              </a:rPr>
              <a:t>之意思表示，與本法第十二條第一項全民健康保險憑證之預立醫療決定</a:t>
            </a:r>
            <a:r>
              <a:rPr lang="zh-TW" altLang="en-US" sz="2800" dirty="0">
                <a:solidFill>
                  <a:srgbClr val="800000"/>
                </a:solidFill>
                <a:latin typeface="微軟正黑體" panose="020B0604030504040204" pitchFamily="34" charset="-120"/>
                <a:ea typeface="微軟正黑體" panose="020B0604030504040204" pitchFamily="34" charset="-120"/>
                <a:cs typeface="+mn-cs"/>
              </a:rPr>
              <a:t>註記</a:t>
            </a:r>
            <a:r>
              <a:rPr lang="zh-TW" altLang="en-US" sz="2800" dirty="0">
                <a:solidFill>
                  <a:srgbClr val="2A2A7E"/>
                </a:solidFill>
                <a:latin typeface="微軟正黑體" panose="020B0604030504040204" pitchFamily="34" charset="-120"/>
                <a:ea typeface="微軟正黑體" panose="020B0604030504040204" pitchFamily="34" charset="-120"/>
                <a:cs typeface="+mn-cs"/>
              </a:rPr>
              <a:t>，或同條第二項預立醫療決定</a:t>
            </a:r>
            <a:r>
              <a:rPr lang="zh-TW" altLang="en-US" sz="2800" dirty="0">
                <a:solidFill>
                  <a:srgbClr val="800000"/>
                </a:solidFill>
                <a:latin typeface="微軟正黑體" panose="020B0604030504040204" pitchFamily="34" charset="-120"/>
                <a:ea typeface="微軟正黑體" panose="020B0604030504040204" pitchFamily="34" charset="-120"/>
                <a:cs typeface="+mn-cs"/>
              </a:rPr>
              <a:t>掃描電子檔</a:t>
            </a:r>
            <a:r>
              <a:rPr lang="zh-TW" altLang="en-US" sz="2800" dirty="0">
                <a:solidFill>
                  <a:srgbClr val="2A2A7E"/>
                </a:solidFill>
                <a:latin typeface="微軟正黑體" panose="020B0604030504040204" pitchFamily="34" charset="-120"/>
                <a:ea typeface="微軟正黑體" panose="020B0604030504040204" pitchFamily="34" charset="-120"/>
                <a:cs typeface="+mn-cs"/>
              </a:rPr>
              <a:t>不一致時，意願人依第六條撤回或變更前，醫療機構應依其書面明示之意思表示為之。 但意願人書面意思表示之內容，係選擇不接受維持生命治療或人工營養及流體餵養者，於撤回或變更程序完成前，醫師仍應依原預立醫療決定註記或醫療決定掃描電子檔之內容為之。</a:t>
            </a:r>
            <a:endParaRPr lang="en-US" altLang="zh-TW" sz="2800" dirty="0">
              <a:solidFill>
                <a:srgbClr val="2A2A7E"/>
              </a:solidFill>
              <a:latin typeface="微軟正黑體" panose="020B0604030504040204" pitchFamily="34" charset="-120"/>
              <a:ea typeface="微軟正黑體" panose="020B0604030504040204" pitchFamily="34" charset="-120"/>
              <a:cs typeface="+mn-cs"/>
            </a:endParaRPr>
          </a:p>
        </p:txBody>
      </p:sp>
      <p:sp>
        <p:nvSpPr>
          <p:cNvPr id="9" name="圓角矩形 8"/>
          <p:cNvSpPr/>
          <p:nvPr/>
        </p:nvSpPr>
        <p:spPr>
          <a:xfrm>
            <a:off x="395537" y="726572"/>
            <a:ext cx="8424936" cy="5312120"/>
          </a:xfrm>
          <a:prstGeom prst="roundRect">
            <a:avLst>
              <a:gd name="adj" fmla="val 4745"/>
            </a:avLst>
          </a:prstGeom>
          <a:noFill/>
          <a:ln>
            <a:solidFill>
              <a:srgbClr val="A4B4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62"/>
          </a:p>
        </p:txBody>
      </p:sp>
      <p:grpSp>
        <p:nvGrpSpPr>
          <p:cNvPr id="10" name="群組 9"/>
          <p:cNvGrpSpPr/>
          <p:nvPr/>
        </p:nvGrpSpPr>
        <p:grpSpPr>
          <a:xfrm>
            <a:off x="694024" y="485271"/>
            <a:ext cx="2935553" cy="576064"/>
            <a:chOff x="487007" y="2623422"/>
            <a:chExt cx="2184173" cy="1149860"/>
          </a:xfrm>
          <a:solidFill>
            <a:schemeClr val="bg1"/>
          </a:solidFill>
        </p:grpSpPr>
        <p:sp>
          <p:nvSpPr>
            <p:cNvPr id="11" name="文字方塊 10">
              <a:extLst>
                <a:ext uri="{FF2B5EF4-FFF2-40B4-BE49-F238E27FC236}">
                  <a16:creationId xmlns:a16="http://schemas.microsoft.com/office/drawing/2014/main" xmlns="" id="{4DC8A95D-AD1C-4830-A324-CD3B8094958C}"/>
                </a:ext>
              </a:extLst>
            </p:cNvPr>
            <p:cNvSpPr txBox="1"/>
            <p:nvPr/>
          </p:nvSpPr>
          <p:spPr>
            <a:xfrm>
              <a:off x="1014996" y="2716700"/>
              <a:ext cx="1656184" cy="1033615"/>
            </a:xfrm>
            <a:prstGeom prst="rect">
              <a:avLst/>
            </a:prstGeom>
            <a:grpFill/>
          </p:spPr>
          <p:txBody>
            <a:bodyPr wrap="square" rtlCol="0">
              <a:spAutoFit/>
            </a:bodyPr>
            <a:lstStyle/>
            <a:p>
              <a:r>
                <a:rPr lang="zh-TW" altLang="en-US" sz="2800" b="1" dirty="0">
                  <a:solidFill>
                    <a:srgbClr val="532476"/>
                  </a:solidFill>
                  <a:latin typeface="微軟正黑體" panose="020B0604030504040204" pitchFamily="34" charset="-120"/>
                  <a:ea typeface="微軟正黑體" panose="020B0604030504040204" pitchFamily="34" charset="-120"/>
                </a:rPr>
                <a:t>施行細則</a:t>
              </a:r>
            </a:p>
          </p:txBody>
        </p:sp>
        <p:pic>
          <p:nvPicPr>
            <p:cNvPr id="12" name="圖片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007" y="2623422"/>
              <a:ext cx="527989" cy="1149860"/>
            </a:xfrm>
            <a:prstGeom prst="rect">
              <a:avLst/>
            </a:prstGeom>
            <a:grpFill/>
          </p:spPr>
        </p:pic>
      </p:grpSp>
    </p:spTree>
    <p:extLst>
      <p:ext uri="{BB962C8B-B14F-4D97-AF65-F5344CB8AC3E}">
        <p14:creationId xmlns:p14="http://schemas.microsoft.com/office/powerpoint/2010/main" val="22017316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813660" y="1238536"/>
            <a:ext cx="8006812" cy="2908489"/>
          </a:xfrm>
          <a:prstGeom prst="rect">
            <a:avLst/>
          </a:prstGeom>
          <a:noFill/>
        </p:spPr>
        <p:txBody>
          <a:bodyPr wrap="square" rtlCol="0">
            <a:spAutoFit/>
          </a:bodyPr>
          <a:lstStyle/>
          <a:p>
            <a:pPr latinLnBrk="1">
              <a:spcBef>
                <a:spcPts val="554"/>
              </a:spcBef>
            </a:pPr>
            <a:r>
              <a:rPr lang="zh-TW" altLang="en-US" sz="2800" b="1" dirty="0" smtClean="0">
                <a:solidFill>
                  <a:srgbClr val="002060"/>
                </a:solidFill>
                <a:latin typeface="微軟正黑體" panose="020B0604030504040204" pitchFamily="34" charset="-120"/>
                <a:ea typeface="微軟正黑體" panose="020B0604030504040204" pitchFamily="34" charset="-120"/>
              </a:rPr>
              <a:t>                第十三</a:t>
            </a:r>
            <a:r>
              <a:rPr lang="zh-TW" altLang="en-US" sz="2800" b="1" dirty="0">
                <a:solidFill>
                  <a:srgbClr val="002060"/>
                </a:solidFill>
                <a:latin typeface="微軟正黑體" panose="020B0604030504040204" pitchFamily="34" charset="-120"/>
                <a:ea typeface="微軟正黑體" panose="020B0604030504040204" pitchFamily="34" charset="-120"/>
              </a:rPr>
              <a:t>條</a:t>
            </a:r>
            <a:endParaRPr lang="en-US" altLang="zh-TW" sz="2800" b="1" dirty="0">
              <a:solidFill>
                <a:srgbClr val="002060"/>
              </a:solidFill>
              <a:latin typeface="微軟正黑體" panose="020B0604030504040204" pitchFamily="34" charset="-120"/>
              <a:ea typeface="微軟正黑體" panose="020B0604030504040204" pitchFamily="34" charset="-120"/>
            </a:endParaRPr>
          </a:p>
          <a:p>
            <a:pPr latinLnBrk="1">
              <a:spcBef>
                <a:spcPts val="554"/>
              </a:spcBef>
            </a:pPr>
            <a:r>
              <a:rPr lang="zh-TW" altLang="zh-TW" sz="2800" dirty="0">
                <a:solidFill>
                  <a:prstClr val="black"/>
                </a:solidFill>
                <a:latin typeface="微軟正黑體" panose="020B0604030504040204" pitchFamily="34" charset="-120"/>
                <a:ea typeface="微軟正黑體" panose="020B0604030504040204" pitchFamily="34" charset="-120"/>
              </a:rPr>
              <a:t>意願人有下列情形之一者，應向中央主管機關申請更新註記：</a:t>
            </a:r>
          </a:p>
          <a:p>
            <a:pPr latinLnBrk="1">
              <a:spcBef>
                <a:spcPts val="554"/>
              </a:spcBef>
            </a:pPr>
            <a:r>
              <a:rPr lang="zh-TW" altLang="zh-TW" sz="2800" dirty="0">
                <a:solidFill>
                  <a:prstClr val="black"/>
                </a:solidFill>
                <a:latin typeface="微軟正黑體" panose="020B0604030504040204" pitchFamily="34" charset="-120"/>
                <a:ea typeface="微軟正黑體" panose="020B0604030504040204" pitchFamily="34" charset="-120"/>
              </a:rPr>
              <a:t>一、撤回或變更預立醫療決定。</a:t>
            </a:r>
          </a:p>
          <a:p>
            <a:pPr latinLnBrk="1">
              <a:spcBef>
                <a:spcPts val="554"/>
              </a:spcBef>
            </a:pPr>
            <a:r>
              <a:rPr lang="zh-TW" altLang="zh-TW" sz="2800" dirty="0">
                <a:solidFill>
                  <a:prstClr val="black"/>
                </a:solidFill>
                <a:latin typeface="微軟正黑體" panose="020B0604030504040204" pitchFamily="34" charset="-120"/>
                <a:ea typeface="微軟正黑體" panose="020B0604030504040204" pitchFamily="34" charset="-120"/>
              </a:rPr>
              <a:t>二、指定、終止委任或變更醫療委任代理人。</a:t>
            </a:r>
            <a:endParaRPr lang="en-US" altLang="zh-TW" sz="2800" dirty="0">
              <a:solidFill>
                <a:prstClr val="black"/>
              </a:solidFill>
              <a:latin typeface="微軟正黑體" panose="020B0604030504040204" pitchFamily="34" charset="-120"/>
              <a:ea typeface="微軟正黑體" panose="020B0604030504040204" pitchFamily="34" charset="-120"/>
            </a:endParaRPr>
          </a:p>
          <a:p>
            <a:pPr latinLnBrk="1"/>
            <a:endParaRPr lang="en-US" altLang="zh-TW" sz="2800" dirty="0">
              <a:solidFill>
                <a:prstClr val="black"/>
              </a:solidFill>
            </a:endParaRPr>
          </a:p>
        </p:txBody>
      </p:sp>
      <p:sp>
        <p:nvSpPr>
          <p:cNvPr id="19" name="標題 18"/>
          <p:cNvSpPr>
            <a:spLocks noGrp="1"/>
          </p:cNvSpPr>
          <p:nvPr>
            <p:ph type="title"/>
          </p:nvPr>
        </p:nvSpPr>
        <p:spPr/>
        <p:txBody>
          <a:bodyPr/>
          <a:lstStyle/>
          <a:p>
            <a:r>
              <a:rPr lang="en-US" altLang="zh-TW" b="1" dirty="0" smtClean="0">
                <a:latin typeface="微軟正黑體" pitchFamily="34" charset="-120"/>
                <a:ea typeface="微軟正黑體" pitchFamily="34" charset="-120"/>
              </a:rPr>
              <a:t>AD</a:t>
            </a:r>
            <a:r>
              <a:rPr lang="zh-TW" altLang="en-US" b="1" dirty="0" smtClean="0">
                <a:latin typeface="微軟正黑體" pitchFamily="34" charset="-120"/>
                <a:ea typeface="微軟正黑體" pitchFamily="34" charset="-120"/>
              </a:rPr>
              <a:t>之更新</a:t>
            </a:r>
            <a:endParaRPr lang="zh-TW" altLang="en-US" b="1" dirty="0">
              <a:latin typeface="微軟正黑體" pitchFamily="34" charset="-120"/>
              <a:ea typeface="微軟正黑體" pitchFamily="34" charset="-120"/>
            </a:endParaRPr>
          </a:p>
        </p:txBody>
      </p:sp>
      <p:sp>
        <p:nvSpPr>
          <p:cNvPr id="7" name="內容版面配置區 3">
            <a:extLst>
              <a:ext uri="{FF2B5EF4-FFF2-40B4-BE49-F238E27FC236}">
                <a16:creationId xmlns:a16="http://schemas.microsoft.com/office/drawing/2014/main" xmlns="" id="{9769DA44-2AEE-4D5A-96A2-C600BBBCA1B9}"/>
              </a:ext>
            </a:extLst>
          </p:cNvPr>
          <p:cNvSpPr txBox="1">
            <a:spLocks/>
          </p:cNvSpPr>
          <p:nvPr/>
        </p:nvSpPr>
        <p:spPr>
          <a:xfrm>
            <a:off x="334547" y="4421313"/>
            <a:ext cx="8485925" cy="1743991"/>
          </a:xfrm>
          <a:prstGeom prst="rect">
            <a:avLst/>
          </a:prstGeom>
        </p:spPr>
        <p:txBody>
          <a:bodyPr lIns="365538"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0"/>
              </a:spcBef>
              <a:tabLst>
                <a:tab pos="84992" algn="l"/>
              </a:tabLst>
            </a:pPr>
            <a:r>
              <a:rPr lang="zh-TW" altLang="zh-TW" sz="2400" b="1" dirty="0">
                <a:solidFill>
                  <a:srgbClr val="2A2A7E"/>
                </a:solidFill>
                <a:latin typeface="微軟正黑體" panose="020B0604030504040204" pitchFamily="34" charset="-120"/>
                <a:ea typeface="微軟正黑體" panose="020B0604030504040204" pitchFamily="34" charset="-120"/>
              </a:rPr>
              <a:t>第六</a:t>
            </a:r>
            <a:r>
              <a:rPr lang="zh-TW" altLang="en-US" sz="2400" b="1" dirty="0">
                <a:solidFill>
                  <a:srgbClr val="2A2A7E"/>
                </a:solidFill>
                <a:latin typeface="微軟正黑體" panose="020B0604030504040204" pitchFamily="34" charset="-120"/>
                <a:ea typeface="微軟正黑體" panose="020B0604030504040204" pitchFamily="34" charset="-120"/>
              </a:rPr>
              <a:t>條  </a:t>
            </a:r>
            <a:r>
              <a:rPr lang="zh-TW" altLang="en-US" sz="2400" dirty="0">
                <a:solidFill>
                  <a:srgbClr val="2A2A7E"/>
                </a:solidFill>
                <a:latin typeface="微軟正黑體" panose="020B0604030504040204" pitchFamily="34" charset="-120"/>
                <a:ea typeface="微軟正黑體" panose="020B0604030504040204" pitchFamily="34" charset="-120"/>
              </a:rPr>
              <a:t>意願人依本法第八條第一項規定，以書面撤回或變更預立醫療決定者，應</a:t>
            </a:r>
            <a:r>
              <a:rPr lang="zh-TW" altLang="en-US" sz="2400" b="1" dirty="0">
                <a:solidFill>
                  <a:srgbClr val="C00000"/>
                </a:solidFill>
                <a:latin typeface="微軟正黑體" panose="020B0604030504040204" pitchFamily="34" charset="-120"/>
                <a:ea typeface="微軟正黑體" panose="020B0604030504040204" pitchFamily="34" charset="-120"/>
              </a:rPr>
              <a:t>向醫療機構為之</a:t>
            </a:r>
            <a:r>
              <a:rPr lang="zh-TW" altLang="en-US" sz="2400" dirty="0">
                <a:solidFill>
                  <a:srgbClr val="2A2A7E"/>
                </a:solidFill>
                <a:latin typeface="微軟正黑體" panose="020B0604030504040204" pitchFamily="34" charset="-120"/>
                <a:ea typeface="微軟正黑體" panose="020B0604030504040204" pitchFamily="34" charset="-120"/>
              </a:rPr>
              <a:t>；醫療機構應以掃描電子檔存記於本法第十二條第二項中央主管機關之資料庫，並由中央主管機關更新註記於全民健康保險憑證。</a:t>
            </a:r>
            <a:r>
              <a:rPr lang="zh-TW" altLang="en-US" sz="2400" b="1" dirty="0">
                <a:solidFill>
                  <a:srgbClr val="2A2A7E"/>
                </a:solidFill>
                <a:latin typeface="微軟正黑體" panose="020B0604030504040204" pitchFamily="34" charset="-120"/>
                <a:ea typeface="微軟正黑體" panose="020B0604030504040204" pitchFamily="34" charset="-120"/>
              </a:rPr>
              <a:t> </a:t>
            </a:r>
            <a:endParaRPr lang="zh-TW" altLang="en-US" sz="2400" dirty="0">
              <a:solidFill>
                <a:srgbClr val="2A2A7E"/>
              </a:solidFill>
              <a:latin typeface="微軟正黑體" panose="020B0604030504040204" pitchFamily="34" charset="-120"/>
              <a:ea typeface="微軟正黑體" panose="020B0604030504040204" pitchFamily="34" charset="-120"/>
            </a:endParaRPr>
          </a:p>
        </p:txBody>
      </p:sp>
      <p:sp>
        <p:nvSpPr>
          <p:cNvPr id="12" name="圓角矩形 11"/>
          <p:cNvSpPr/>
          <p:nvPr/>
        </p:nvSpPr>
        <p:spPr>
          <a:xfrm>
            <a:off x="395536" y="4501019"/>
            <a:ext cx="8509773" cy="1736293"/>
          </a:xfrm>
          <a:prstGeom prst="roundRect">
            <a:avLst>
              <a:gd name="adj" fmla="val 4745"/>
            </a:avLst>
          </a:prstGeom>
          <a:noFill/>
          <a:ln>
            <a:solidFill>
              <a:srgbClr val="A4B4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zh-TW" altLang="en-US" sz="2000">
              <a:solidFill>
                <a:prstClr val="white"/>
              </a:solidFill>
            </a:endParaRPr>
          </a:p>
        </p:txBody>
      </p:sp>
      <p:grpSp>
        <p:nvGrpSpPr>
          <p:cNvPr id="10" name="群組 9"/>
          <p:cNvGrpSpPr/>
          <p:nvPr/>
        </p:nvGrpSpPr>
        <p:grpSpPr>
          <a:xfrm>
            <a:off x="618641" y="3928503"/>
            <a:ext cx="1879314" cy="490134"/>
            <a:chOff x="532804" y="2744339"/>
            <a:chExt cx="2035923" cy="530978"/>
          </a:xfrm>
          <a:solidFill>
            <a:schemeClr val="bg1"/>
          </a:solidFill>
        </p:grpSpPr>
        <p:sp>
          <p:nvSpPr>
            <p:cNvPr id="11" name="文字方塊 10">
              <a:extLst>
                <a:ext uri="{FF2B5EF4-FFF2-40B4-BE49-F238E27FC236}">
                  <a16:creationId xmlns:a16="http://schemas.microsoft.com/office/drawing/2014/main" xmlns="" id="{4DC8A95D-AD1C-4830-A324-CD3B8094958C}"/>
                </a:ext>
              </a:extLst>
            </p:cNvPr>
            <p:cNvSpPr txBox="1"/>
            <p:nvPr/>
          </p:nvSpPr>
          <p:spPr>
            <a:xfrm>
              <a:off x="912543" y="2744339"/>
              <a:ext cx="1656184" cy="530978"/>
            </a:xfrm>
            <a:prstGeom prst="rect">
              <a:avLst/>
            </a:prstGeom>
            <a:grpFill/>
          </p:spPr>
          <p:txBody>
            <a:bodyPr wrap="square" rtlCol="0">
              <a:spAutoFit/>
            </a:bodyPr>
            <a:lstStyle/>
            <a:p>
              <a:pPr latinLnBrk="1"/>
              <a:r>
                <a:rPr lang="zh-TW" altLang="en-US" sz="2585" b="1" dirty="0">
                  <a:solidFill>
                    <a:srgbClr val="532476"/>
                  </a:solidFill>
                  <a:latin typeface="微軟正黑體" panose="020B0604030504040204" pitchFamily="34" charset="-120"/>
                  <a:ea typeface="微軟正黑體" panose="020B0604030504040204" pitchFamily="34" charset="-120"/>
                </a:rPr>
                <a:t>施行細則</a:t>
              </a:r>
            </a:p>
          </p:txBody>
        </p:sp>
        <p:pic>
          <p:nvPicPr>
            <p:cNvPr id="14" name="圖片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2804" y="2768542"/>
              <a:ext cx="420835" cy="420835"/>
            </a:xfrm>
            <a:prstGeom prst="rect">
              <a:avLst/>
            </a:prstGeom>
            <a:grpFill/>
          </p:spPr>
        </p:pic>
      </p:grpSp>
      <p:grpSp>
        <p:nvGrpSpPr>
          <p:cNvPr id="15" name="群組 14"/>
          <p:cNvGrpSpPr/>
          <p:nvPr/>
        </p:nvGrpSpPr>
        <p:grpSpPr>
          <a:xfrm>
            <a:off x="745648" y="1123822"/>
            <a:ext cx="1644181" cy="616011"/>
            <a:chOff x="326205" y="508933"/>
            <a:chExt cx="1781197" cy="667345"/>
          </a:xfrm>
        </p:grpSpPr>
        <p:sp>
          <p:nvSpPr>
            <p:cNvPr id="16" name="文字方塊 15">
              <a:extLst>
                <a:ext uri="{FF2B5EF4-FFF2-40B4-BE49-F238E27FC236}">
                  <a16:creationId xmlns:a16="http://schemas.microsoft.com/office/drawing/2014/main" xmlns="" id="{E6E41DFE-C23E-4BF5-B005-651AD301BAA3}"/>
                </a:ext>
              </a:extLst>
            </p:cNvPr>
            <p:cNvSpPr txBox="1"/>
            <p:nvPr/>
          </p:nvSpPr>
          <p:spPr>
            <a:xfrm>
              <a:off x="786607" y="609457"/>
              <a:ext cx="1320795" cy="566821"/>
            </a:xfrm>
            <a:prstGeom prst="rect">
              <a:avLst/>
            </a:prstGeom>
            <a:noFill/>
          </p:spPr>
          <p:txBody>
            <a:bodyPr wrap="square" rtlCol="0">
              <a:spAutoFit/>
            </a:bodyPr>
            <a:lstStyle/>
            <a:p>
              <a:pPr latinLnBrk="1"/>
              <a:r>
                <a:rPr lang="zh-TW" altLang="en-US" sz="2800" b="1" dirty="0">
                  <a:solidFill>
                    <a:srgbClr val="002060"/>
                  </a:solidFill>
                  <a:latin typeface="微軟正黑體" panose="020B0604030504040204" pitchFamily="34" charset="-120"/>
                  <a:ea typeface="微軟正黑體" panose="020B0604030504040204" pitchFamily="34" charset="-120"/>
                </a:rPr>
                <a:t>本法</a:t>
              </a:r>
            </a:p>
          </p:txBody>
        </p:sp>
        <p:pic>
          <p:nvPicPr>
            <p:cNvPr id="17" name="圖片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6205" y="508933"/>
              <a:ext cx="554336" cy="554336"/>
            </a:xfrm>
            <a:prstGeom prst="rect">
              <a:avLst/>
            </a:prstGeom>
          </p:spPr>
        </p:pic>
      </p:grpSp>
    </p:spTree>
    <p:extLst>
      <p:ext uri="{BB962C8B-B14F-4D97-AF65-F5344CB8AC3E}">
        <p14:creationId xmlns:p14="http://schemas.microsoft.com/office/powerpoint/2010/main" val="105741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sz="3600" dirty="0" smtClean="0">
                <a:latin typeface="微軟正黑體" pitchFamily="34" charset="-120"/>
                <a:ea typeface="微軟正黑體" pitchFamily="34" charset="-120"/>
              </a:rPr>
              <a:t>身為醫療人員</a:t>
            </a:r>
            <a:r>
              <a:rPr lang="en-US" altLang="zh-TW" sz="3600" dirty="0" smtClean="0">
                <a:latin typeface="微軟正黑體" pitchFamily="34" charset="-120"/>
                <a:ea typeface="微軟正黑體" pitchFamily="34" charset="-120"/>
              </a:rPr>
              <a:t>, </a:t>
            </a:r>
            <a:r>
              <a:rPr lang="zh-TW" altLang="en-US" sz="3600" dirty="0" smtClean="0">
                <a:latin typeface="微軟正黑體" pitchFamily="34" charset="-120"/>
                <a:ea typeface="微軟正黑體" pitchFamily="34" charset="-120"/>
              </a:rPr>
              <a:t>您可以這麼做</a:t>
            </a:r>
            <a:endParaRPr lang="zh-TW" altLang="en-US" sz="3600" dirty="0">
              <a:latin typeface="微軟正黑體" pitchFamily="34" charset="-120"/>
              <a:ea typeface="微軟正黑體" pitchFamily="34" charset="-120"/>
            </a:endParaRPr>
          </a:p>
        </p:txBody>
      </p:sp>
      <p:sp>
        <p:nvSpPr>
          <p:cNvPr id="5" name="文字版面配置區 4"/>
          <p:cNvSpPr>
            <a:spLocks noGrp="1"/>
          </p:cNvSpPr>
          <p:nvPr>
            <p:ph type="body" idx="1"/>
          </p:nvPr>
        </p:nvSpPr>
        <p:spPr/>
        <p:txBody>
          <a:bodyPr>
            <a:normAutofit/>
          </a:bodyPr>
          <a:lstStyle/>
          <a:p>
            <a:r>
              <a:rPr lang="zh-TW" altLang="en-US" sz="4400" b="1" dirty="0">
                <a:latin typeface="微軟正黑體" pitchFamily="34" charset="-120"/>
                <a:ea typeface="微軟正黑體" pitchFamily="34" charset="-120"/>
              </a:rPr>
              <a:t>預約善終</a:t>
            </a:r>
          </a:p>
        </p:txBody>
      </p:sp>
    </p:spTree>
    <p:extLst>
      <p:ext uri="{BB962C8B-B14F-4D97-AF65-F5344CB8AC3E}">
        <p14:creationId xmlns:p14="http://schemas.microsoft.com/office/powerpoint/2010/main" val="3988941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683568" y="1412776"/>
            <a:ext cx="7848872" cy="5016758"/>
          </a:xfrm>
          <a:prstGeom prst="rect">
            <a:avLst/>
          </a:prstGeom>
          <a:noFill/>
        </p:spPr>
        <p:txBody>
          <a:bodyPr wrap="square" rtlCol="0">
            <a:spAutoFit/>
          </a:bodyPr>
          <a:lstStyle/>
          <a:p>
            <a:endParaRPr lang="en-US" altLang="zh-TW" sz="4000" dirty="0">
              <a:latin typeface="微軟正黑體" pitchFamily="34" charset="-120"/>
              <a:ea typeface="微軟正黑體" pitchFamily="34" charset="-120"/>
            </a:endParaRPr>
          </a:p>
          <a:p>
            <a:endParaRPr lang="en-US" altLang="zh-TW" sz="4000" dirty="0" smtClean="0">
              <a:latin typeface="微軟正黑體" pitchFamily="34" charset="-120"/>
              <a:ea typeface="微軟正黑體" pitchFamily="34" charset="-120"/>
            </a:endParaRPr>
          </a:p>
          <a:p>
            <a:r>
              <a:rPr lang="zh-TW" altLang="en-US" sz="4000" dirty="0" smtClean="0">
                <a:latin typeface="微軟正黑體" pitchFamily="34" charset="-120"/>
                <a:ea typeface="微軟正黑體" pitchFamily="34" charset="-120"/>
              </a:rPr>
              <a:t>生活品質是當事人自己才能做判斷</a:t>
            </a:r>
            <a:r>
              <a:rPr lang="en-US" altLang="zh-TW" sz="4000" dirty="0" smtClean="0">
                <a:latin typeface="微軟正黑體" pitchFamily="34" charset="-120"/>
                <a:ea typeface="微軟正黑體" pitchFamily="34" charset="-120"/>
              </a:rPr>
              <a:t>:</a:t>
            </a:r>
            <a:r>
              <a:rPr lang="zh-TW" altLang="en-US" sz="4000" dirty="0" smtClean="0">
                <a:latin typeface="微軟正黑體" pitchFamily="34" charset="-120"/>
                <a:ea typeface="微軟正黑體" pitchFamily="34" charset="-120"/>
              </a:rPr>
              <a:t> 何種情況下無法接受</a:t>
            </a:r>
            <a:r>
              <a:rPr lang="en-US" altLang="zh-TW" sz="4000" dirty="0" smtClean="0">
                <a:latin typeface="微軟正黑體" pitchFamily="34" charset="-120"/>
                <a:ea typeface="微軟正黑體" pitchFamily="34" charset="-120"/>
              </a:rPr>
              <a:t>/ </a:t>
            </a:r>
            <a:r>
              <a:rPr lang="zh-TW" altLang="en-US" sz="4000" dirty="0" smtClean="0">
                <a:latin typeface="微軟正黑體" pitchFamily="34" charset="-120"/>
                <a:ea typeface="微軟正黑體" pitchFamily="34" charset="-120"/>
              </a:rPr>
              <a:t>願意繼續下去</a:t>
            </a:r>
            <a:r>
              <a:rPr lang="en-US" altLang="zh-TW" sz="4000" dirty="0" smtClean="0">
                <a:latin typeface="微軟正黑體" pitchFamily="34" charset="-120"/>
                <a:ea typeface="微軟正黑體" pitchFamily="34" charset="-120"/>
              </a:rPr>
              <a:t>?</a:t>
            </a:r>
          </a:p>
          <a:p>
            <a:endParaRPr lang="en-US" altLang="zh-TW" sz="4000" dirty="0" smtClean="0">
              <a:latin typeface="微軟正黑體" pitchFamily="34" charset="-120"/>
              <a:ea typeface="微軟正黑體" pitchFamily="34" charset="-120"/>
            </a:endParaRPr>
          </a:p>
          <a:p>
            <a:endParaRPr lang="en-US" altLang="zh-TW" sz="4000" dirty="0">
              <a:latin typeface="微軟正黑體" pitchFamily="34" charset="-120"/>
              <a:ea typeface="微軟正黑體" pitchFamily="34" charset="-120"/>
            </a:endParaRPr>
          </a:p>
          <a:p>
            <a:endParaRPr lang="zh-TW" altLang="en-US" sz="4000" dirty="0">
              <a:latin typeface="微軟正黑體" pitchFamily="34" charset="-120"/>
              <a:ea typeface="微軟正黑體" pitchFamily="34" charset="-120"/>
            </a:endParaRPr>
          </a:p>
        </p:txBody>
      </p:sp>
      <p:sp>
        <p:nvSpPr>
          <p:cNvPr id="3" name="標題 2"/>
          <p:cNvSpPr>
            <a:spLocks noGrp="1"/>
          </p:cNvSpPr>
          <p:nvPr>
            <p:ph type="title"/>
          </p:nvPr>
        </p:nvSpPr>
        <p:spPr>
          <a:xfrm>
            <a:off x="311290" y="692696"/>
            <a:ext cx="8229600" cy="1143000"/>
          </a:xfrm>
        </p:spPr>
        <p:txBody>
          <a:bodyPr>
            <a:normAutofit fontScale="90000"/>
          </a:bodyPr>
          <a:lstStyle/>
          <a:p>
            <a:r>
              <a:rPr lang="zh-TW" altLang="en-US" b="1" dirty="0" smtClean="0">
                <a:latin typeface="微軟正黑體" pitchFamily="34" charset="-120"/>
                <a:ea typeface="微軟正黑體" pitchFamily="34" charset="-120"/>
              </a:rPr>
              <a:t>醫師</a:t>
            </a:r>
            <a:r>
              <a:rPr lang="zh-TW" altLang="en-US" b="1" dirty="0" smtClean="0">
                <a:latin typeface="新細明體"/>
                <a:ea typeface="新細明體"/>
              </a:rPr>
              <a:t>，</a:t>
            </a:r>
            <a:r>
              <a:rPr lang="zh-TW" altLang="en-US" b="1" dirty="0" smtClean="0">
                <a:latin typeface="微軟正黑體" pitchFamily="34" charset="-120"/>
                <a:ea typeface="微軟正黑體" pitchFamily="34" charset="-120"/>
              </a:rPr>
              <a:t>如果是你</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的家人</a:t>
            </a:r>
            <a:r>
              <a:rPr lang="en-US" altLang="zh-TW" b="1" dirty="0" smtClean="0">
                <a:latin typeface="微軟正黑體" pitchFamily="34" charset="-120"/>
                <a:ea typeface="微軟正黑體" pitchFamily="34" charset="-120"/>
              </a:rPr>
              <a:t>)</a:t>
            </a:r>
            <a:r>
              <a:rPr lang="zh-TW" altLang="en-US" b="1" dirty="0" smtClean="0">
                <a:latin typeface="新細明體"/>
                <a:ea typeface="新細明體"/>
              </a:rPr>
              <a:t>，</a:t>
            </a:r>
            <a:r>
              <a:rPr lang="en-US" altLang="zh-TW" b="1" dirty="0" smtClean="0">
                <a:latin typeface="新細明體"/>
                <a:ea typeface="新細明體"/>
              </a:rPr>
              <a:t/>
            </a:r>
            <a:br>
              <a:rPr lang="en-US" altLang="zh-TW" b="1" dirty="0" smtClean="0">
                <a:latin typeface="新細明體"/>
                <a:ea typeface="新細明體"/>
              </a:rPr>
            </a:br>
            <a:r>
              <a:rPr lang="zh-TW" altLang="en-US" b="1" dirty="0" smtClean="0">
                <a:latin typeface="微軟正黑體" pitchFamily="34" charset="-120"/>
                <a:ea typeface="微軟正黑體" pitchFamily="34" charset="-120"/>
              </a:rPr>
              <a:t>你會怎麼做</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 </a:t>
            </a:r>
            <a:endParaRPr lang="zh-TW" altLang="en-US" b="1" dirty="0">
              <a:latin typeface="微軟正黑體" pitchFamily="34" charset="-120"/>
              <a:ea typeface="微軟正黑體" pitchFamily="34" charset="-120"/>
            </a:endParaRPr>
          </a:p>
        </p:txBody>
      </p:sp>
    </p:spTree>
    <p:extLst>
      <p:ext uri="{BB962C8B-B14F-4D97-AF65-F5344CB8AC3E}">
        <p14:creationId xmlns:p14="http://schemas.microsoft.com/office/powerpoint/2010/main" val="35490620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對機構而言</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p:txBody>
          <a:bodyPr/>
          <a:lstStyle/>
          <a:p>
            <a:r>
              <a:rPr lang="zh-TW" altLang="en-US" dirty="0" smtClean="0">
                <a:latin typeface="微軟正黑體" pitchFamily="34" charset="-120"/>
                <a:ea typeface="微軟正黑體" pitchFamily="34" charset="-120"/>
              </a:rPr>
              <a:t>對象</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所有機構</a:t>
            </a:r>
            <a:r>
              <a:rPr lang="zh-TW" altLang="en-US" dirty="0">
                <a:latin typeface="微軟正黑體" pitchFamily="34" charset="-120"/>
                <a:ea typeface="微軟正黑體" pitchFamily="34" charset="-120"/>
              </a:rPr>
              <a:t>的住</a:t>
            </a:r>
            <a:r>
              <a:rPr lang="zh-TW" altLang="en-US" dirty="0" smtClean="0">
                <a:latin typeface="微軟正黑體" pitchFamily="34" charset="-120"/>
                <a:ea typeface="微軟正黑體" pitchFamily="34" charset="-120"/>
              </a:rPr>
              <a:t>民</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時機</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入</a:t>
            </a:r>
            <a:r>
              <a:rPr lang="zh-TW" altLang="en-US" dirty="0">
                <a:latin typeface="微軟正黑體" pitchFamily="34" charset="-120"/>
                <a:ea typeface="微軟正黑體" pitchFamily="34" charset="-120"/>
              </a:rPr>
              <a:t>住</a:t>
            </a:r>
            <a:r>
              <a:rPr lang="zh-TW" altLang="en-US" dirty="0" smtClean="0">
                <a:latin typeface="微軟正黑體" pitchFamily="34" charset="-120"/>
                <a:ea typeface="微軟正黑體" pitchFamily="34" charset="-120"/>
              </a:rPr>
              <a:t>時、 剛出院時、 生活能力變化時、</a:t>
            </a:r>
            <a:r>
              <a:rPr lang="zh-TW" altLang="en-US" dirty="0">
                <a:latin typeface="微軟正黑體" pitchFamily="34" charset="-120"/>
                <a:ea typeface="微軟正黑體" pitchFamily="34" charset="-120"/>
              </a:rPr>
              <a:t>室友離開</a:t>
            </a:r>
            <a:r>
              <a:rPr lang="zh-TW" altLang="en-US" dirty="0" smtClean="0">
                <a:latin typeface="微軟正黑體" pitchFamily="34" charset="-120"/>
                <a:ea typeface="微軟正黑體" pitchFamily="34" charset="-120"/>
              </a:rPr>
              <a:t>、</a:t>
            </a:r>
            <a:r>
              <a:rPr lang="en-US" altLang="zh-TW" dirty="0" smtClean="0">
                <a:latin typeface="微軟正黑體" pitchFamily="34" charset="-120"/>
                <a:ea typeface="微軟正黑體" pitchFamily="34" charset="-120"/>
              </a:rPr>
              <a:t>ACP</a:t>
            </a:r>
            <a:r>
              <a:rPr lang="zh-TW" altLang="en-US" dirty="0" smtClean="0">
                <a:latin typeface="微軟正黑體" pitchFamily="34" charset="-120"/>
                <a:ea typeface="微軟正黑體" pitchFamily="34" charset="-120"/>
              </a:rPr>
              <a:t>活動、定期</a:t>
            </a:r>
            <a:r>
              <a:rPr lang="zh-TW" altLang="en-US" dirty="0">
                <a:latin typeface="微軟正黑體" pitchFamily="34" charset="-120"/>
                <a:ea typeface="微軟正黑體" pitchFamily="34" charset="-120"/>
              </a:rPr>
              <a:t>檢視</a:t>
            </a:r>
          </a:p>
          <a:p>
            <a:pPr marL="0" indent="0">
              <a:buNone/>
            </a:pPr>
            <a:endParaRPr lang="zh-TW" altLang="en-US" dirty="0">
              <a:latin typeface="微軟正黑體" pitchFamily="34" charset="-120"/>
              <a:ea typeface="微軟正黑體" pitchFamily="34" charset="-120"/>
            </a:endParaRPr>
          </a:p>
        </p:txBody>
      </p:sp>
    </p:spTree>
    <p:extLst>
      <p:ext uri="{BB962C8B-B14F-4D97-AF65-F5344CB8AC3E}">
        <p14:creationId xmlns:p14="http://schemas.microsoft.com/office/powerpoint/2010/main" val="21299676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微軟正黑體" pitchFamily="34" charset="-120"/>
                <a:ea typeface="微軟正黑體" pitchFamily="34" charset="-120"/>
              </a:rPr>
              <a:t>想想你的病人</a:t>
            </a: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p:txBody>
          <a:bodyPr/>
          <a:lstStyle/>
          <a:p>
            <a:r>
              <a:rPr lang="zh-TW" altLang="en-US" dirty="0" smtClean="0">
                <a:latin typeface="微軟正黑體" pitchFamily="34" charset="-120"/>
                <a:ea typeface="微軟正黑體" pitchFamily="34" charset="-120"/>
              </a:rPr>
              <a:t>你認為誰需要參與</a:t>
            </a:r>
            <a:r>
              <a:rPr lang="en-US" altLang="zh-TW" dirty="0" smtClean="0">
                <a:latin typeface="微軟正黑體" pitchFamily="34" charset="-120"/>
                <a:ea typeface="微軟正黑體" pitchFamily="34" charset="-120"/>
              </a:rPr>
              <a:t>ACP?</a:t>
            </a:r>
          </a:p>
          <a:p>
            <a:r>
              <a:rPr lang="zh-TW" altLang="en-US" dirty="0">
                <a:latin typeface="微軟正黑體" pitchFamily="34" charset="-120"/>
                <a:ea typeface="微軟正黑體" pitchFamily="34" charset="-120"/>
              </a:rPr>
              <a:t>你覺得他是在哪個</a:t>
            </a:r>
            <a:r>
              <a:rPr lang="zh-TW" altLang="en-US" dirty="0" smtClean="0">
                <a:latin typeface="微軟正黑體" pitchFamily="34" charset="-120"/>
                <a:ea typeface="微軟正黑體" pitchFamily="34" charset="-120"/>
              </a:rPr>
              <a:t>階段</a:t>
            </a:r>
            <a:r>
              <a:rPr lang="en-US" altLang="zh-TW" dirty="0" smtClean="0">
                <a:latin typeface="微軟正黑體" pitchFamily="34" charset="-120"/>
                <a:ea typeface="微軟正黑體" pitchFamily="34" charset="-120"/>
              </a:rPr>
              <a:t>?</a:t>
            </a:r>
          </a:p>
          <a:p>
            <a:r>
              <a:rPr lang="zh-TW" altLang="en-US" dirty="0" smtClean="0">
                <a:latin typeface="微軟正黑體" pitchFamily="34" charset="-120"/>
                <a:ea typeface="微軟正黑體" pitchFamily="34" charset="-120"/>
              </a:rPr>
              <a:t>下一步可以</a:t>
            </a:r>
            <a:r>
              <a:rPr lang="zh-TW" altLang="en-US" dirty="0">
                <a:latin typeface="微軟正黑體" pitchFamily="34" charset="-120"/>
                <a:ea typeface="微軟正黑體" pitchFamily="34" charset="-120"/>
              </a:rPr>
              <a:t>怎麼做</a:t>
            </a:r>
            <a:r>
              <a:rPr lang="en-US" altLang="zh-TW" dirty="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p:txBody>
      </p:sp>
    </p:spTree>
    <p:extLst>
      <p:ext uri="{BB962C8B-B14F-4D97-AF65-F5344CB8AC3E}">
        <p14:creationId xmlns:p14="http://schemas.microsoft.com/office/powerpoint/2010/main" val="4553193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a:xfrm>
            <a:off x="500431" y="2060848"/>
            <a:ext cx="8676456" cy="1440160"/>
          </a:xfrm>
        </p:spPr>
        <p:txBody>
          <a:bodyPr>
            <a:noAutofit/>
          </a:bodyPr>
          <a:lstStyle/>
          <a:p>
            <a:pPr algn="ctr"/>
            <a:r>
              <a:rPr lang="zh-TW" altLang="en-US" sz="9000" dirty="0">
                <a:latin typeface="微軟正黑體" pitchFamily="34" charset="-120"/>
                <a:ea typeface="微軟正黑體" pitchFamily="34" charset="-120"/>
              </a:rPr>
              <a:t>善終不是</a:t>
            </a:r>
            <a:r>
              <a:rPr lang="zh-TW" altLang="en-US" sz="9000" dirty="0" smtClean="0">
                <a:latin typeface="微軟正黑體" pitchFamily="34" charset="-120"/>
                <a:ea typeface="微軟正黑體" pitchFamily="34" charset="-120"/>
              </a:rPr>
              <a:t>必然 </a:t>
            </a:r>
            <a:endParaRPr lang="en-US" altLang="zh-TW" sz="9000" dirty="0">
              <a:latin typeface="微軟正黑體" pitchFamily="34" charset="-120"/>
              <a:ea typeface="微軟正黑體" pitchFamily="34" charset="-120"/>
            </a:endParaRPr>
          </a:p>
          <a:p>
            <a:pPr algn="ctr"/>
            <a:r>
              <a:rPr lang="zh-TW" altLang="en-US" sz="9000" dirty="0" smtClean="0">
                <a:latin typeface="微軟正黑體" pitchFamily="34" charset="-120"/>
                <a:ea typeface="微軟正黑體" pitchFamily="34" charset="-120"/>
              </a:rPr>
              <a:t>需要及早籌劃</a:t>
            </a:r>
            <a:endParaRPr lang="zh-TW" altLang="en-US" sz="9000" dirty="0">
              <a:latin typeface="微軟正黑體" pitchFamily="34" charset="-120"/>
              <a:ea typeface="微軟正黑體" pitchFamily="34" charset="-120"/>
            </a:endParaRPr>
          </a:p>
        </p:txBody>
      </p:sp>
      <p:sp>
        <p:nvSpPr>
          <p:cNvPr id="3" name="文字版面配置區 2"/>
          <p:cNvSpPr>
            <a:spLocks noGrp="1"/>
          </p:cNvSpPr>
          <p:nvPr>
            <p:ph type="body" sz="quarter" idx="11"/>
          </p:nvPr>
        </p:nvSpPr>
        <p:spPr>
          <a:xfrm>
            <a:off x="1763688" y="4797152"/>
            <a:ext cx="6012012" cy="672075"/>
          </a:xfrm>
        </p:spPr>
        <p:txBody>
          <a:bodyPr>
            <a:noAutofit/>
          </a:bodyPr>
          <a:lstStyle/>
          <a:p>
            <a:pPr algn="ctr"/>
            <a:r>
              <a:rPr lang="zh-TW" altLang="en-US" sz="4800" b="1" dirty="0" smtClean="0">
                <a:solidFill>
                  <a:srgbClr val="FF0000"/>
                </a:solidFill>
                <a:latin typeface="微軟正黑體" pitchFamily="34" charset="-120"/>
                <a:ea typeface="微軟正黑體" pitchFamily="34" charset="-120"/>
              </a:rPr>
              <a:t>歡迎預約 </a:t>
            </a:r>
            <a:r>
              <a:rPr lang="en-US" altLang="zh-TW" sz="4800" b="1" dirty="0" smtClean="0">
                <a:solidFill>
                  <a:srgbClr val="FF0000"/>
                </a:solidFill>
                <a:latin typeface="微軟正黑體" pitchFamily="34" charset="-120"/>
                <a:ea typeface="微軟正黑體" pitchFamily="34" charset="-120"/>
              </a:rPr>
              <a:t>ACP</a:t>
            </a:r>
            <a:r>
              <a:rPr lang="zh-TW" altLang="en-US" sz="4800" b="1" dirty="0" smtClean="0">
                <a:solidFill>
                  <a:srgbClr val="FF0000"/>
                </a:solidFill>
                <a:latin typeface="微軟正黑體" pitchFamily="34" charset="-120"/>
                <a:ea typeface="微軟正黑體" pitchFamily="34" charset="-120"/>
              </a:rPr>
              <a:t> 門診</a:t>
            </a:r>
            <a:endParaRPr lang="zh-TW" altLang="en-US" sz="4800" b="1"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2071432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itchFamily="34" charset="-120"/>
                <a:ea typeface="微軟正黑體" pitchFamily="34" charset="-120"/>
              </a:rPr>
              <a:t>陪伴是最長情的告白</a:t>
            </a:r>
          </a:p>
        </p:txBody>
      </p:sp>
      <p:sp>
        <p:nvSpPr>
          <p:cNvPr id="3" name="文字版面配置區 2"/>
          <p:cNvSpPr>
            <a:spLocks noGrp="1"/>
          </p:cNvSpPr>
          <p:nvPr>
            <p:ph type="body" idx="1"/>
          </p:nvPr>
        </p:nvSpPr>
        <p:spPr/>
        <p:txBody>
          <a:bodyPr>
            <a:normAutofit/>
          </a:bodyPr>
          <a:lstStyle/>
          <a:p>
            <a:r>
              <a:rPr lang="zh-TW" altLang="en-US" sz="2400" dirty="0" smtClean="0"/>
              <a:t>我能想到最浪漫的事</a:t>
            </a:r>
            <a:r>
              <a:rPr lang="en-US" altLang="zh-TW" sz="2400" dirty="0" smtClean="0"/>
              <a:t>…….</a:t>
            </a:r>
            <a:endParaRPr lang="zh-TW" altLang="en-US" sz="2400" dirty="0"/>
          </a:p>
        </p:txBody>
      </p:sp>
    </p:spTree>
    <p:extLst>
      <p:ext uri="{BB962C8B-B14F-4D97-AF65-F5344CB8AC3E}">
        <p14:creationId xmlns:p14="http://schemas.microsoft.com/office/powerpoint/2010/main" val="1004693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740498" y="1196752"/>
            <a:ext cx="8151982" cy="5816977"/>
          </a:xfrm>
          <a:prstGeom prst="rect">
            <a:avLst/>
          </a:prstGeom>
          <a:noFill/>
        </p:spPr>
        <p:txBody>
          <a:bodyPr wrap="square" rtlCol="0">
            <a:spAutoFit/>
          </a:bodyPr>
          <a:lstStyle/>
          <a:p>
            <a:r>
              <a:rPr lang="zh-TW" altLang="en-US" sz="3600" b="1" dirty="0" smtClean="0">
                <a:latin typeface="微軟正黑體" pitchFamily="34" charset="-120"/>
                <a:ea typeface="微軟正黑體" pitchFamily="34" charset="-120"/>
              </a:rPr>
              <a:t>健康壽命≠平均壽命</a:t>
            </a:r>
            <a:endParaRPr lang="en-US" altLang="zh-TW" sz="3600" b="1" dirty="0" smtClean="0">
              <a:latin typeface="微軟正黑體" pitchFamily="34" charset="-120"/>
              <a:ea typeface="微軟正黑體" pitchFamily="34" charset="-120"/>
            </a:endParaRPr>
          </a:p>
          <a:p>
            <a:r>
              <a:rPr lang="zh-TW" altLang="en-US" sz="3600" b="1" dirty="0" smtClean="0">
                <a:latin typeface="微軟正黑體" pitchFamily="34" charset="-120"/>
                <a:ea typeface="微軟正黑體" pitchFamily="34" charset="-120"/>
              </a:rPr>
              <a:t>失能時間 平均</a:t>
            </a:r>
            <a:r>
              <a:rPr lang="en-US" altLang="zh-TW" sz="3600" b="1" dirty="0">
                <a:latin typeface="微軟正黑體" pitchFamily="34" charset="-120"/>
                <a:ea typeface="微軟正黑體" pitchFamily="34" charset="-120"/>
              </a:rPr>
              <a:t> </a:t>
            </a:r>
            <a:r>
              <a:rPr lang="en-US" altLang="zh-TW" sz="3600" b="1" dirty="0" smtClean="0">
                <a:latin typeface="微軟正黑體" pitchFamily="34" charset="-120"/>
                <a:ea typeface="微軟正黑體" pitchFamily="34" charset="-120"/>
              </a:rPr>
              <a:t> 7</a:t>
            </a:r>
            <a:r>
              <a:rPr lang="zh-TW" altLang="en-US" sz="3600" b="1" dirty="0" smtClean="0">
                <a:latin typeface="微軟正黑體" pitchFamily="34" charset="-120"/>
                <a:ea typeface="微軟正黑體" pitchFamily="34" charset="-120"/>
              </a:rPr>
              <a:t>年</a:t>
            </a:r>
            <a:endParaRPr lang="en-US" altLang="zh-TW" sz="3600" b="1" dirty="0" smtClean="0">
              <a:latin typeface="微軟正黑體" pitchFamily="34" charset="-120"/>
              <a:ea typeface="微軟正黑體" pitchFamily="34" charset="-120"/>
            </a:endParaRPr>
          </a:p>
          <a:p>
            <a:endParaRPr lang="en-US" altLang="zh-TW" sz="2000" dirty="0" smtClean="0"/>
          </a:p>
          <a:p>
            <a:endParaRPr lang="en-US" altLang="zh-TW" sz="2000" dirty="0"/>
          </a:p>
          <a:p>
            <a:endParaRPr lang="en-US" altLang="zh-TW" sz="2000" dirty="0" smtClean="0"/>
          </a:p>
          <a:p>
            <a:endParaRPr lang="en-US" altLang="zh-TW" sz="2000" dirty="0" smtClean="0"/>
          </a:p>
          <a:p>
            <a:endParaRPr lang="en-US" altLang="zh-TW" sz="2000" dirty="0" smtClean="0"/>
          </a:p>
          <a:p>
            <a:r>
              <a:rPr lang="zh-TW" altLang="en-US" sz="2000" b="1" dirty="0">
                <a:latin typeface="微軟正黑體" pitchFamily="34" charset="-120"/>
                <a:ea typeface="微軟正黑體" pitchFamily="34" charset="-120"/>
              </a:rPr>
              <a:t>出生</a:t>
            </a:r>
            <a:r>
              <a:rPr lang="en-US" altLang="zh-TW" sz="2000" dirty="0" smtClean="0"/>
              <a:t>                                                             </a:t>
            </a:r>
            <a:r>
              <a:rPr lang="zh-TW" altLang="en-US" sz="2000" b="1" dirty="0" smtClean="0">
                <a:latin typeface="微軟正黑體" pitchFamily="34" charset="-120"/>
                <a:ea typeface="微軟正黑體" pitchFamily="34" charset="-120"/>
              </a:rPr>
              <a:t>退休                 失能          去世</a:t>
            </a:r>
            <a:endParaRPr lang="en-US" altLang="zh-TW" sz="2000" b="1" dirty="0" smtClean="0">
              <a:latin typeface="微軟正黑體" pitchFamily="34" charset="-120"/>
              <a:ea typeface="微軟正黑體" pitchFamily="34" charset="-120"/>
            </a:endParaRPr>
          </a:p>
          <a:p>
            <a:endParaRPr lang="en-US" altLang="zh-TW" sz="2000" dirty="0" smtClean="0"/>
          </a:p>
          <a:p>
            <a:endParaRPr lang="en-US" altLang="zh-TW" sz="2000" dirty="0" smtClean="0"/>
          </a:p>
          <a:p>
            <a:endParaRPr lang="en-US" altLang="zh-TW" sz="2000" dirty="0"/>
          </a:p>
          <a:p>
            <a:r>
              <a:rPr lang="zh-TW" altLang="en-US" sz="2000" dirty="0" smtClean="0">
                <a:latin typeface="微軟正黑體" pitchFamily="34" charset="-120"/>
                <a:ea typeface="微軟正黑體" pitchFamily="34" charset="-120"/>
              </a:rPr>
              <a:t>     平均</a:t>
            </a:r>
            <a:r>
              <a:rPr lang="zh-TW" altLang="en-US" sz="2000" dirty="0">
                <a:latin typeface="微軟正黑體" pitchFamily="34" charset="-120"/>
                <a:ea typeface="微軟正黑體" pitchFamily="34" charset="-120"/>
              </a:rPr>
              <a:t>餘命   失能時間  </a:t>
            </a:r>
            <a:r>
              <a:rPr lang="en-US" altLang="zh-TW" sz="2000" dirty="0">
                <a:latin typeface="微軟正黑體" pitchFamily="34" charset="-120"/>
                <a:ea typeface="微軟正黑體" pitchFamily="34" charset="-120"/>
              </a:rPr>
              <a:t>WHO</a:t>
            </a:r>
            <a:r>
              <a:rPr lang="zh-TW" altLang="en-US" sz="2000" dirty="0">
                <a:latin typeface="微軟正黑體" pitchFamily="34" charset="-120"/>
                <a:ea typeface="微軟正黑體" pitchFamily="34" charset="-120"/>
              </a:rPr>
              <a:t> </a:t>
            </a:r>
            <a:r>
              <a:rPr lang="en-US" altLang="zh-TW" sz="2000" dirty="0">
                <a:latin typeface="微軟正黑體" pitchFamily="34" charset="-120"/>
                <a:ea typeface="微軟正黑體" pitchFamily="34" charset="-120"/>
              </a:rPr>
              <a:t>Care  indicator 2004</a:t>
            </a:r>
          </a:p>
          <a:p>
            <a:endParaRPr lang="en-US" altLang="zh-TW" sz="2000" dirty="0" smtClean="0"/>
          </a:p>
          <a:p>
            <a:endParaRPr lang="en-US" altLang="zh-TW" sz="2000" dirty="0"/>
          </a:p>
          <a:p>
            <a:endParaRPr lang="en-US" altLang="zh-TW" sz="2000" dirty="0" smtClean="0"/>
          </a:p>
          <a:p>
            <a:endParaRPr lang="en-US" altLang="zh-TW" sz="2000" dirty="0" smtClean="0"/>
          </a:p>
          <a:p>
            <a:r>
              <a:rPr lang="zh-TW" altLang="en-US" sz="2000" dirty="0" smtClean="0"/>
              <a:t> </a:t>
            </a:r>
            <a:endParaRPr lang="zh-TW" altLang="en-US" sz="2000" dirty="0"/>
          </a:p>
        </p:txBody>
      </p:sp>
      <p:sp>
        <p:nvSpPr>
          <p:cNvPr id="4" name="矩形 3"/>
          <p:cNvSpPr/>
          <p:nvPr/>
        </p:nvSpPr>
        <p:spPr>
          <a:xfrm>
            <a:off x="971600" y="2708920"/>
            <a:ext cx="403244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5004048" y="2708920"/>
            <a:ext cx="1584176" cy="5760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6588224" y="2708920"/>
            <a:ext cx="1224136" cy="57606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 name="弧形接點 10"/>
          <p:cNvCxnSpPr/>
          <p:nvPr/>
        </p:nvCxnSpPr>
        <p:spPr>
          <a:xfrm>
            <a:off x="5004048" y="2060848"/>
            <a:ext cx="2196244" cy="936104"/>
          </a:xfrm>
          <a:prstGeom prst="curvedConnector3">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43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935</TotalTime>
  <Words>5390</Words>
  <Application>Microsoft Office PowerPoint</Application>
  <PresentationFormat>如螢幕大小 (4:3)</PresentationFormat>
  <Paragraphs>563</Paragraphs>
  <Slides>72</Slides>
  <Notes>27</Notes>
  <HiddenSlides>0</HiddenSlides>
  <MMClips>0</MMClips>
  <ScaleCrop>false</ScaleCrop>
  <HeadingPairs>
    <vt:vector size="4" baseType="variant">
      <vt:variant>
        <vt:lpstr>佈景主題</vt:lpstr>
      </vt:variant>
      <vt:variant>
        <vt:i4>1</vt:i4>
      </vt:variant>
      <vt:variant>
        <vt:lpstr>投影片標題</vt:lpstr>
      </vt:variant>
      <vt:variant>
        <vt:i4>72</vt:i4>
      </vt:variant>
    </vt:vector>
  </HeadingPairs>
  <TitlesOfParts>
    <vt:vector size="73" baseType="lpstr">
      <vt:lpstr>Office 佈景主題</vt:lpstr>
      <vt:lpstr>善終靠自己</vt:lpstr>
      <vt:lpstr>你想長生不死嗎? </vt:lpstr>
      <vt:lpstr>PowerPoint 簡報</vt:lpstr>
      <vt:lpstr>如果你突然倒下</vt:lpstr>
      <vt:lpstr>加利福尼亞的女兒  (天邊孝子症候群) </vt:lpstr>
      <vt:lpstr>PowerPoint 簡報</vt:lpstr>
      <vt:lpstr>醫師，如果是你(的家人)， 你會怎麼做? </vt:lpstr>
      <vt:lpstr>陪伴是最長情的告白</vt:lpstr>
      <vt:lpstr>PowerPoint 簡報</vt:lpstr>
      <vt:lpstr>失能時,由誰照顧</vt:lpstr>
      <vt:lpstr>家人無法照護時</vt:lpstr>
      <vt:lpstr>善終靠自己爭取 </vt:lpstr>
      <vt:lpstr>思考一下</vt:lpstr>
      <vt:lpstr>PowerPoint 簡報</vt:lpstr>
      <vt:lpstr>預約我的美好告別</vt:lpstr>
      <vt:lpstr>PowerPoint 簡報</vt:lpstr>
      <vt:lpstr>在自己深思熟慮有意願下，如何避免未來成為「求生不得，求死不能」？</vt:lpstr>
      <vt:lpstr>PowerPoint 簡報</vt:lpstr>
      <vt:lpstr>PowerPoint 簡報</vt:lpstr>
      <vt:lpstr>為了保障自己的善終權！</vt:lpstr>
      <vt:lpstr>PowerPoint 簡報</vt:lpstr>
      <vt:lpstr>PowerPoint 簡報</vt:lpstr>
      <vt:lpstr>PowerPoint 簡報</vt:lpstr>
      <vt:lpstr>預立醫療照護諮商的對象</vt:lpstr>
      <vt:lpstr>預立醫療照護諮商的時機</vt:lpstr>
      <vt:lpstr>PowerPoint 簡報</vt:lpstr>
      <vt:lpstr>預立醫療照護諮商參與成員</vt:lpstr>
      <vt:lpstr>「預立醫療照護諮商(ACP)」門診-37診</vt:lpstr>
      <vt:lpstr>PowerPoint 簡報</vt:lpstr>
      <vt:lpstr>                特定五款臨床條件</vt:lpstr>
      <vt:lpstr>特定五款臨床條件</vt:lpstr>
      <vt:lpstr>PowerPoint 簡報</vt:lpstr>
      <vt:lpstr>PowerPoint 簡報</vt:lpstr>
      <vt:lpstr>功能性評估量表(Functional Assessment Staging Test）</vt:lpstr>
      <vt:lpstr>PowerPoint 簡報</vt:lpstr>
      <vt:lpstr>第五款政府公告疾病 三要件之判定標準</vt:lpstr>
      <vt:lpstr>維生醫療 Life-Sustaining Treatment</vt:lpstr>
      <vt:lpstr>PowerPoint 簡報</vt:lpstr>
      <vt:lpstr>『不要再做了！』是指哪些？ 拒絕或撤除醫療項目第十四、十五條</vt:lpstr>
      <vt:lpstr>多活下來的時間 要一直使用人工營養、流體餵養?</vt:lpstr>
      <vt:lpstr>沒辦法進食後該如何?</vt:lpstr>
      <vt:lpstr>沒辦法進食後該如何?</vt:lpstr>
      <vt:lpstr>PowerPoint 簡報</vt:lpstr>
      <vt:lpstr>第八條 預立醫療決定</vt:lpstr>
      <vt:lpstr>第九條 預立醫療決定之程序要件</vt:lpstr>
      <vt:lpstr>PowerPoint 簡報</vt:lpstr>
      <vt:lpstr>PowerPoint 簡報</vt:lpstr>
      <vt:lpstr>PowerPoint 簡報</vt:lpstr>
      <vt:lpstr>PowerPoint 簡報</vt:lpstr>
      <vt:lpstr>PowerPoint 簡報</vt:lpstr>
      <vt:lpstr>PowerPoint 簡報</vt:lpstr>
      <vt:lpstr>預立醫療決定書見證人之規定</vt:lpstr>
      <vt:lpstr>預立醫療決定書見證人之規定</vt:lpstr>
      <vt:lpstr>PowerPoint 簡報</vt:lpstr>
      <vt:lpstr>醫療委任代理人(HCA)之權限</vt:lpstr>
      <vt:lpstr>醫療委任代理人(HCA)之要件</vt:lpstr>
      <vt:lpstr>PowerPoint 簡報</vt:lpstr>
      <vt:lpstr>HCA代理順位與無法聯繫時……</vt:lpstr>
      <vt:lpstr>HCA無法代理時的AD效力 </vt:lpstr>
      <vt:lpstr>醫療委任代理人之終止</vt:lpstr>
      <vt:lpstr>AD啟動其他要件</vt:lpstr>
      <vt:lpstr>有位病人，病況嚴重 醫師與病人/家人討論眼前的醫療決策</vt:lpstr>
      <vt:lpstr>PowerPoint 簡報</vt:lpstr>
      <vt:lpstr>若醫療機構或醫師無法執行病人AD</vt:lpstr>
      <vt:lpstr>AD執行程序與緩和醫療提供</vt:lpstr>
      <vt:lpstr>AD與意願人臨床當下意願不同時</vt:lpstr>
      <vt:lpstr>PowerPoint 簡報</vt:lpstr>
      <vt:lpstr>AD之更新</vt:lpstr>
      <vt:lpstr>身為醫療人員, 您可以這麼做</vt:lpstr>
      <vt:lpstr>對機構而言</vt:lpstr>
      <vt:lpstr>想想你的病人…</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蔡佩渝</dc:creator>
  <cp:lastModifiedBy>user</cp:lastModifiedBy>
  <cp:revision>92</cp:revision>
  <dcterms:created xsi:type="dcterms:W3CDTF">2019-02-09T01:50:42Z</dcterms:created>
  <dcterms:modified xsi:type="dcterms:W3CDTF">2019-04-03T07:39:27Z</dcterms:modified>
</cp:coreProperties>
</file>