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0" r:id="rId1"/>
  </p:sldMasterIdLst>
  <p:notesMasterIdLst>
    <p:notesMasterId r:id="rId57"/>
  </p:notesMasterIdLst>
  <p:sldIdLst>
    <p:sldId id="256" r:id="rId2"/>
    <p:sldId id="257" r:id="rId3"/>
    <p:sldId id="260" r:id="rId4"/>
    <p:sldId id="351" r:id="rId5"/>
    <p:sldId id="262" r:id="rId6"/>
    <p:sldId id="330" r:id="rId7"/>
    <p:sldId id="332" r:id="rId8"/>
    <p:sldId id="258" r:id="rId9"/>
    <p:sldId id="265" r:id="rId10"/>
    <p:sldId id="314" r:id="rId11"/>
    <p:sldId id="352" r:id="rId12"/>
    <p:sldId id="353" r:id="rId13"/>
    <p:sldId id="354" r:id="rId14"/>
    <p:sldId id="355" r:id="rId15"/>
    <p:sldId id="340" r:id="rId16"/>
    <p:sldId id="356" r:id="rId17"/>
    <p:sldId id="357" r:id="rId18"/>
    <p:sldId id="359" r:id="rId19"/>
    <p:sldId id="358" r:id="rId20"/>
    <p:sldId id="350" r:id="rId21"/>
    <p:sldId id="360" r:id="rId22"/>
    <p:sldId id="363" r:id="rId23"/>
    <p:sldId id="365" r:id="rId24"/>
    <p:sldId id="316" r:id="rId25"/>
    <p:sldId id="317" r:id="rId26"/>
    <p:sldId id="318" r:id="rId27"/>
    <p:sldId id="319" r:id="rId28"/>
    <p:sldId id="320" r:id="rId29"/>
    <p:sldId id="321" r:id="rId30"/>
    <p:sldId id="322" r:id="rId31"/>
    <p:sldId id="323" r:id="rId32"/>
    <p:sldId id="324" r:id="rId33"/>
    <p:sldId id="361" r:id="rId34"/>
    <p:sldId id="325" r:id="rId35"/>
    <p:sldId id="326" r:id="rId36"/>
    <p:sldId id="327" r:id="rId37"/>
    <p:sldId id="328" r:id="rId38"/>
    <p:sldId id="287" r:id="rId39"/>
    <p:sldId id="289" r:id="rId40"/>
    <p:sldId id="301" r:id="rId41"/>
    <p:sldId id="293" r:id="rId42"/>
    <p:sldId id="304" r:id="rId43"/>
    <p:sldId id="300" r:id="rId44"/>
    <p:sldId id="306" r:id="rId45"/>
    <p:sldId id="307" r:id="rId46"/>
    <p:sldId id="308" r:id="rId47"/>
    <p:sldId id="309" r:id="rId48"/>
    <p:sldId id="310" r:id="rId49"/>
    <p:sldId id="311" r:id="rId50"/>
    <p:sldId id="312" r:id="rId51"/>
    <p:sldId id="297" r:id="rId52"/>
    <p:sldId id="298" r:id="rId53"/>
    <p:sldId id="283" r:id="rId54"/>
    <p:sldId id="362" r:id="rId55"/>
    <p:sldId id="264" r:id="rId56"/>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1E4AEA4-8DFA-4A89-87EB-49C32662AFE0}" styleName="中等深淺樣式 2 - 輔色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91" autoAdjust="0"/>
    <p:restoredTop sz="94660"/>
  </p:normalViewPr>
  <p:slideViewPr>
    <p:cSldViewPr>
      <p:cViewPr>
        <p:scale>
          <a:sx n="60" d="100"/>
          <a:sy n="60" d="100"/>
        </p:scale>
        <p:origin x="-1572" y="-180"/>
      </p:cViewPr>
      <p:guideLst>
        <p:guide orient="horz" pos="2160"/>
        <p:guide pos="2880"/>
      </p:guideLst>
    </p:cSldViewPr>
  </p:slideViewPr>
  <p:notesTextViewPr>
    <p:cViewPr>
      <p:scale>
        <a:sx n="1" d="1"/>
        <a:sy n="1" d="1"/>
      </p:scale>
      <p:origin x="0" y="0"/>
    </p:cViewPr>
  </p:notesTextViewPr>
  <p:sorterViewPr>
    <p:cViewPr>
      <p:scale>
        <a:sx n="100" d="100"/>
        <a:sy n="100" d="100"/>
      </p:scale>
      <p:origin x="0" y="1245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___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3200">
                <a:solidFill>
                  <a:srgbClr val="FF0000"/>
                </a:solidFill>
              </a:defRPr>
            </a:pPr>
            <a:r>
              <a:rPr lang="zh-TW" altLang="en-US" sz="3200" dirty="0">
                <a:solidFill>
                  <a:srgbClr val="FF0000"/>
                </a:solidFill>
              </a:rPr>
              <a:t>情境</a:t>
            </a:r>
            <a:r>
              <a:rPr lang="en-US" altLang="zh-TW" sz="3200" dirty="0">
                <a:solidFill>
                  <a:srgbClr val="FF0000"/>
                </a:solidFill>
              </a:rPr>
              <a:t>(Context)</a:t>
            </a:r>
            <a:endParaRPr lang="zh-TW" altLang="en-US" sz="3200" dirty="0">
              <a:solidFill>
                <a:srgbClr val="FF0000"/>
              </a:solidFill>
            </a:endParaRPr>
          </a:p>
        </c:rich>
      </c:tx>
      <c:layout>
        <c:manualLayout>
          <c:xMode val="edge"/>
          <c:yMode val="edge"/>
          <c:x val="4.6963927530493166E-2"/>
          <c:y val="3.3339619972653126E-2"/>
        </c:manualLayout>
      </c:layout>
      <c:overlay val="0"/>
    </c:title>
    <c:autoTitleDeleted val="0"/>
    <c:plotArea>
      <c:layout>
        <c:manualLayout>
          <c:layoutTarget val="inner"/>
          <c:xMode val="edge"/>
          <c:yMode val="edge"/>
          <c:x val="0.43905973064259735"/>
          <c:y val="5.9721996701221323E-2"/>
          <c:w val="0.5401410552237389"/>
          <c:h val="0.92870956328696797"/>
        </c:manualLayout>
      </c:layout>
      <c:pieChart>
        <c:varyColors val="1"/>
        <c:ser>
          <c:idx val="0"/>
          <c:order val="0"/>
          <c:tx>
            <c:strRef>
              <c:f>工作表1!$B$1</c:f>
              <c:strCache>
                <c:ptCount val="1"/>
                <c:pt idx="0">
                  <c:v>情境</c:v>
                </c:pt>
              </c:strCache>
            </c:strRef>
          </c:tx>
          <c:spPr>
            <a:ln w="28579">
              <a:solidFill>
                <a:schemeClr val="tx1">
                  <a:lumMod val="95000"/>
                  <a:lumOff val="5000"/>
                </a:schemeClr>
              </a:solidFill>
            </a:ln>
          </c:spPr>
          <c:explosion val="3"/>
          <c:dPt>
            <c:idx val="0"/>
            <c:bubble3D val="0"/>
            <c:spPr>
              <a:solidFill>
                <a:schemeClr val="tx2">
                  <a:lumMod val="40000"/>
                  <a:lumOff val="60000"/>
                </a:schemeClr>
              </a:solidFill>
              <a:ln w="28579">
                <a:solidFill>
                  <a:schemeClr val="tx1">
                    <a:lumMod val="95000"/>
                    <a:lumOff val="5000"/>
                  </a:schemeClr>
                </a:solidFill>
              </a:ln>
            </c:spPr>
            <c:extLst xmlns:c16r2="http://schemas.microsoft.com/office/drawing/2015/06/chart">
              <c:ext xmlns:c16="http://schemas.microsoft.com/office/drawing/2014/chart" uri="{C3380CC4-5D6E-409C-BE32-E72D297353CC}">
                <c16:uniqueId val="{00000000-A793-475D-8573-3675CFFC828E}"/>
              </c:ext>
            </c:extLst>
          </c:dPt>
          <c:dPt>
            <c:idx val="1"/>
            <c:bubble3D val="0"/>
            <c:spPr>
              <a:solidFill>
                <a:schemeClr val="accent5">
                  <a:lumMod val="20000"/>
                  <a:lumOff val="80000"/>
                </a:schemeClr>
              </a:solidFill>
              <a:ln w="28579">
                <a:solidFill>
                  <a:schemeClr val="tx1">
                    <a:lumMod val="95000"/>
                    <a:lumOff val="5000"/>
                  </a:schemeClr>
                </a:solidFill>
              </a:ln>
            </c:spPr>
            <c:extLst xmlns:c16r2="http://schemas.microsoft.com/office/drawing/2015/06/chart">
              <c:ext xmlns:c16="http://schemas.microsoft.com/office/drawing/2014/chart" uri="{C3380CC4-5D6E-409C-BE32-E72D297353CC}">
                <c16:uniqueId val="{00000001-A793-475D-8573-3675CFFC828E}"/>
              </c:ext>
            </c:extLst>
          </c:dPt>
          <c:dPt>
            <c:idx val="2"/>
            <c:bubble3D val="0"/>
            <c:spPr>
              <a:solidFill>
                <a:schemeClr val="accent4">
                  <a:lumMod val="40000"/>
                  <a:lumOff val="60000"/>
                </a:schemeClr>
              </a:solidFill>
              <a:ln w="28579">
                <a:solidFill>
                  <a:schemeClr val="tx1">
                    <a:lumMod val="95000"/>
                    <a:lumOff val="5000"/>
                  </a:schemeClr>
                </a:solidFill>
              </a:ln>
            </c:spPr>
            <c:extLst xmlns:c16r2="http://schemas.microsoft.com/office/drawing/2015/06/chart">
              <c:ext xmlns:c16="http://schemas.microsoft.com/office/drawing/2014/chart" uri="{C3380CC4-5D6E-409C-BE32-E72D297353CC}">
                <c16:uniqueId val="{00000002-A793-475D-8573-3675CFFC828E}"/>
              </c:ext>
            </c:extLst>
          </c:dPt>
          <c:dLbls>
            <c:dLbl>
              <c:idx val="0"/>
              <c:layout>
                <c:manualLayout>
                  <c:x val="0.20851252768383988"/>
                  <c:y val="-5.6656709187792767E-2"/>
                </c:manualLayout>
              </c:layout>
              <c:tx>
                <c:rich>
                  <a:bodyPr/>
                  <a:lstStyle/>
                  <a:p>
                    <a:pPr>
                      <a:defRPr sz="4401" b="1">
                        <a:solidFill>
                          <a:schemeClr val="tx2">
                            <a:lumMod val="50000"/>
                          </a:schemeClr>
                        </a:solidFill>
                      </a:defRPr>
                    </a:pPr>
                    <a:r>
                      <a:rPr lang="zh-TW" altLang="en-US" sz="4401" b="1" dirty="0">
                        <a:solidFill>
                          <a:schemeClr val="tx2">
                            <a:lumMod val="50000"/>
                          </a:schemeClr>
                        </a:solidFill>
                      </a:rPr>
                      <a:t>活動</a:t>
                    </a:r>
                    <a:endParaRPr lang="zh-TW" altLang="en-US" sz="3600" dirty="0"/>
                  </a:p>
                </c:rich>
              </c:tx>
              <c:spPr/>
              <c:dLblPos val="bestFit"/>
              <c:showLegendKey val="0"/>
              <c:showVal val="0"/>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0-A793-475D-8573-3675CFFC828E}"/>
                </c:ext>
              </c:extLst>
            </c:dLbl>
            <c:dLbl>
              <c:idx val="1"/>
              <c:layout>
                <c:manualLayout>
                  <c:x val="-8.590815973718401E-3"/>
                  <c:y val="0.17817146582439336"/>
                </c:manualLayout>
              </c:layout>
              <c:tx>
                <c:rich>
                  <a:bodyPr/>
                  <a:lstStyle/>
                  <a:p>
                    <a:pPr>
                      <a:defRPr sz="4401" b="1">
                        <a:solidFill>
                          <a:schemeClr val="tx2">
                            <a:lumMod val="50000"/>
                          </a:schemeClr>
                        </a:solidFill>
                      </a:defRPr>
                    </a:pPr>
                    <a:r>
                      <a:rPr lang="zh-TW" altLang="en-US" sz="4401" b="1" dirty="0">
                        <a:solidFill>
                          <a:schemeClr val="tx2">
                            <a:lumMod val="50000"/>
                          </a:schemeClr>
                        </a:solidFill>
                      </a:rPr>
                      <a:t>人</a:t>
                    </a:r>
                    <a:endParaRPr lang="zh-TW" altLang="en-US" sz="4400" dirty="0"/>
                  </a:p>
                </c:rich>
              </c:tx>
              <c:spPr/>
              <c:dLblPos val="bestFit"/>
              <c:showLegendKey val="0"/>
              <c:showVal val="0"/>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1-A793-475D-8573-3675CFFC828E}"/>
                </c:ext>
              </c:extLst>
            </c:dLbl>
            <c:dLbl>
              <c:idx val="2"/>
              <c:layout>
                <c:manualLayout>
                  <c:x val="-9.8753305707465724E-2"/>
                  <c:y val="-7.4248171360188089E-2"/>
                </c:manualLayout>
              </c:layout>
              <c:tx>
                <c:rich>
                  <a:bodyPr/>
                  <a:lstStyle/>
                  <a:p>
                    <a:pPr>
                      <a:defRPr sz="4401" b="1">
                        <a:solidFill>
                          <a:schemeClr val="tx2">
                            <a:lumMod val="50000"/>
                          </a:schemeClr>
                        </a:solidFill>
                      </a:defRPr>
                    </a:pPr>
                    <a:r>
                      <a:rPr lang="zh-TW" altLang="en-US" sz="4401" b="1" dirty="0">
                        <a:solidFill>
                          <a:schemeClr val="tx2">
                            <a:lumMod val="50000"/>
                          </a:schemeClr>
                        </a:solidFill>
                      </a:rPr>
                      <a:t>輔具</a:t>
                    </a:r>
                    <a:endParaRPr lang="zh-TW" altLang="en-US" sz="3600" dirty="0"/>
                  </a:p>
                </c:rich>
              </c:tx>
              <c:spPr/>
              <c:dLblPos val="bestFit"/>
              <c:showLegendKey val="0"/>
              <c:showVal val="0"/>
              <c:showCatName val="0"/>
              <c:showSerName val="0"/>
              <c:showPercent val="0"/>
              <c:showBubbleSize val="0"/>
              <c:extLst xmlns:c16r2="http://schemas.microsoft.com/office/drawing/2015/06/chart">
                <c:ext xmlns:c15="http://schemas.microsoft.com/office/drawing/2012/chart" uri="{CE6537A1-D6FC-4f65-9D91-7224C49458BB}"/>
                <c:ext xmlns:c16="http://schemas.microsoft.com/office/drawing/2014/chart" uri="{C3380CC4-5D6E-409C-BE32-E72D297353CC}">
                  <c16:uniqueId val="{00000002-A793-475D-8573-3675CFFC828E}"/>
                </c:ext>
              </c:extLst>
            </c:dLbl>
            <c:spPr>
              <a:noFill/>
              <a:ln>
                <a:noFill/>
              </a:ln>
              <a:effectLst/>
            </c:spPr>
            <c:txPr>
              <a:bodyPr/>
              <a:lstStyle/>
              <a:p>
                <a:pPr>
                  <a:defRPr sz="4401" b="1">
                    <a:solidFill>
                      <a:schemeClr val="tx2">
                        <a:lumMod val="50000"/>
                      </a:schemeClr>
                    </a:solidFill>
                  </a:defRPr>
                </a:pPr>
                <a:endParaRPr lang="zh-TW"/>
              </a:p>
            </c:txPr>
            <c:showLegendKey val="0"/>
            <c:showVal val="0"/>
            <c:showCatName val="1"/>
            <c:showSerName val="0"/>
            <c:showPercent val="0"/>
            <c:showBubbleSize val="0"/>
            <c:showLeaderLines val="1"/>
            <c:extLst xmlns:c16r2="http://schemas.microsoft.com/office/drawing/2015/06/chart">
              <c:ext xmlns:c15="http://schemas.microsoft.com/office/drawing/2012/chart" uri="{CE6537A1-D6FC-4f65-9D91-7224C49458BB}"/>
            </c:extLst>
          </c:dLbls>
          <c:cat>
            <c:strRef>
              <c:f>工作表1!$A$2:$A$4</c:f>
              <c:strCache>
                <c:ptCount val="3"/>
                <c:pt idx="0">
                  <c:v>人</c:v>
                </c:pt>
                <c:pt idx="1">
                  <c:v>活動</c:v>
                </c:pt>
                <c:pt idx="2">
                  <c:v>情境</c:v>
                </c:pt>
              </c:strCache>
            </c:strRef>
          </c:cat>
          <c:val>
            <c:numRef>
              <c:f>工作表1!$B$2:$B$4</c:f>
              <c:numCache>
                <c:formatCode>g/"通""用""格""式"</c:formatCode>
                <c:ptCount val="3"/>
                <c:pt idx="0">
                  <c:v>33</c:v>
                </c:pt>
                <c:pt idx="1">
                  <c:v>33</c:v>
                </c:pt>
                <c:pt idx="2">
                  <c:v>33</c:v>
                </c:pt>
              </c:numCache>
            </c:numRef>
          </c:val>
          <c:extLst xmlns:c16r2="http://schemas.microsoft.com/office/drawing/2015/06/chart">
            <c:ext xmlns:c16="http://schemas.microsoft.com/office/drawing/2014/chart" uri="{C3380CC4-5D6E-409C-BE32-E72D297353CC}">
              <c16:uniqueId val="{00000003-A793-475D-8573-3675CFFC828E}"/>
            </c:ext>
          </c:extLst>
        </c:ser>
        <c:dLbls>
          <c:showLegendKey val="0"/>
          <c:showVal val="0"/>
          <c:showCatName val="0"/>
          <c:showSerName val="0"/>
          <c:showPercent val="0"/>
          <c:showBubbleSize val="0"/>
          <c:showLeaderLines val="1"/>
        </c:dLbls>
        <c:firstSliceAng val="182"/>
      </c:pieChart>
      <c:spPr>
        <a:noFill/>
        <a:ln w="25403">
          <a:noFill/>
        </a:ln>
      </c:spPr>
    </c:plotArea>
    <c:plotVisOnly val="1"/>
    <c:dispBlanksAs val="zero"/>
    <c:showDLblsOverMax val="0"/>
  </c:chart>
  <c:spPr>
    <a:solidFill>
      <a:srgbClr val="CCECFF"/>
    </a:solidFill>
  </c:spPr>
  <c:txPr>
    <a:bodyPr/>
    <a:lstStyle/>
    <a:p>
      <a:pPr>
        <a:defRPr sz="1800"/>
      </a:pPr>
      <a:endParaRPr lang="zh-TW"/>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FB0E6EA-235D-4B79-9FC1-E44BAF475652}" type="doc">
      <dgm:prSet loTypeId="urn:microsoft.com/office/officeart/2005/8/layout/pyramid2" loCatId="list" qsTypeId="urn:microsoft.com/office/officeart/2005/8/quickstyle/simple1" qsCatId="simple" csTypeId="urn:microsoft.com/office/officeart/2005/8/colors/colorful1" csCatId="colorful" phldr="1"/>
      <dgm:spPr/>
    </dgm:pt>
    <dgm:pt modelId="{E79BD88B-42B7-416A-9EC2-2EBC5330C4D4}">
      <dgm:prSet phldrT="[文字]"/>
      <dgm:spPr/>
      <dgm:t>
        <a:bodyPr/>
        <a:lstStyle/>
        <a:p>
          <a:r>
            <a:rPr lang="zh-TW" altLang="en-US" dirty="0"/>
            <a:t>肌力強化運動</a:t>
          </a:r>
        </a:p>
      </dgm:t>
    </dgm:pt>
    <dgm:pt modelId="{FDA0B066-20B0-4A43-A1F8-A44D0BFFCFB1}" type="parTrans" cxnId="{9DED5685-D7D6-4B70-A05E-CC45283F9A1C}">
      <dgm:prSet/>
      <dgm:spPr/>
      <dgm:t>
        <a:bodyPr/>
        <a:lstStyle/>
        <a:p>
          <a:endParaRPr lang="zh-TW" altLang="en-US"/>
        </a:p>
      </dgm:t>
    </dgm:pt>
    <dgm:pt modelId="{7A1689CB-2A8E-4A11-B02C-5533F3DCC01B}" type="sibTrans" cxnId="{9DED5685-D7D6-4B70-A05E-CC45283F9A1C}">
      <dgm:prSet/>
      <dgm:spPr/>
      <dgm:t>
        <a:bodyPr/>
        <a:lstStyle/>
        <a:p>
          <a:endParaRPr lang="zh-TW" altLang="en-US"/>
        </a:p>
      </dgm:t>
    </dgm:pt>
    <dgm:pt modelId="{F1D63D6C-2B81-4145-B55D-A6B6422F2981}">
      <dgm:prSet phldrT="[文字]"/>
      <dgm:spPr/>
      <dgm:t>
        <a:bodyPr/>
        <a:lstStyle/>
        <a:p>
          <a:r>
            <a:rPr lang="zh-TW" altLang="en-US" dirty="0"/>
            <a:t>執行生活功能</a:t>
          </a:r>
        </a:p>
      </dgm:t>
    </dgm:pt>
    <dgm:pt modelId="{490EDD4F-1BA8-4123-B70F-9D92E4755F05}" type="parTrans" cxnId="{DA65956C-3E86-4485-A0F7-308A61FE897E}">
      <dgm:prSet/>
      <dgm:spPr/>
      <dgm:t>
        <a:bodyPr/>
        <a:lstStyle/>
        <a:p>
          <a:endParaRPr lang="zh-TW" altLang="en-US"/>
        </a:p>
      </dgm:t>
    </dgm:pt>
    <dgm:pt modelId="{A8FC5325-ACFB-4645-8CFA-0510C4BA4A96}" type="sibTrans" cxnId="{DA65956C-3E86-4485-A0F7-308A61FE897E}">
      <dgm:prSet/>
      <dgm:spPr/>
      <dgm:t>
        <a:bodyPr/>
        <a:lstStyle/>
        <a:p>
          <a:endParaRPr lang="zh-TW" altLang="en-US"/>
        </a:p>
      </dgm:t>
    </dgm:pt>
    <dgm:pt modelId="{D773573D-1A1A-40BA-A187-E59EE38154D5}">
      <dgm:prSet phldrT="[文字]"/>
      <dgm:spPr/>
      <dgm:t>
        <a:bodyPr/>
        <a:lstStyle/>
        <a:p>
          <a:r>
            <a:rPr lang="zh-TW" altLang="en-US" dirty="0"/>
            <a:t>社會參與</a:t>
          </a:r>
        </a:p>
      </dgm:t>
    </dgm:pt>
    <dgm:pt modelId="{06A2AA08-AF84-4DCF-9CCB-D4B3A1842308}" type="parTrans" cxnId="{5ACF4323-BEED-47A5-B89C-855B01ECD8FA}">
      <dgm:prSet/>
      <dgm:spPr/>
      <dgm:t>
        <a:bodyPr/>
        <a:lstStyle/>
        <a:p>
          <a:endParaRPr lang="zh-TW" altLang="en-US"/>
        </a:p>
      </dgm:t>
    </dgm:pt>
    <dgm:pt modelId="{C487076B-13FA-4BF5-938E-FFB663F2B4F3}" type="sibTrans" cxnId="{5ACF4323-BEED-47A5-B89C-855B01ECD8FA}">
      <dgm:prSet/>
      <dgm:spPr/>
      <dgm:t>
        <a:bodyPr/>
        <a:lstStyle/>
        <a:p>
          <a:endParaRPr lang="zh-TW" altLang="en-US"/>
        </a:p>
      </dgm:t>
    </dgm:pt>
    <dgm:pt modelId="{F5C6F7EB-59B8-4E47-BA3F-5A50B1D6F1BC}" type="pres">
      <dgm:prSet presAssocID="{5FB0E6EA-235D-4B79-9FC1-E44BAF475652}" presName="compositeShape" presStyleCnt="0">
        <dgm:presLayoutVars>
          <dgm:dir/>
          <dgm:resizeHandles/>
        </dgm:presLayoutVars>
      </dgm:prSet>
      <dgm:spPr/>
    </dgm:pt>
    <dgm:pt modelId="{3E4461A4-F3CA-4792-9C9A-9756D0ED23D4}" type="pres">
      <dgm:prSet presAssocID="{5FB0E6EA-235D-4B79-9FC1-E44BAF475652}" presName="pyramid" presStyleLbl="node1" presStyleIdx="0" presStyleCnt="1" custLinFactNeighborX="801" custLinFactNeighborY="16335"/>
      <dgm:spPr/>
    </dgm:pt>
    <dgm:pt modelId="{CC50D309-8096-444E-8799-E1C8DB028172}" type="pres">
      <dgm:prSet presAssocID="{5FB0E6EA-235D-4B79-9FC1-E44BAF475652}" presName="theList" presStyleCnt="0"/>
      <dgm:spPr/>
    </dgm:pt>
    <dgm:pt modelId="{A6259172-846F-49B5-B0D0-C8BB6AEABD08}" type="pres">
      <dgm:prSet presAssocID="{E79BD88B-42B7-416A-9EC2-2EBC5330C4D4}" presName="aNode" presStyleLbl="fgAcc1" presStyleIdx="0" presStyleCnt="3">
        <dgm:presLayoutVars>
          <dgm:bulletEnabled val="1"/>
        </dgm:presLayoutVars>
      </dgm:prSet>
      <dgm:spPr/>
      <dgm:t>
        <a:bodyPr/>
        <a:lstStyle/>
        <a:p>
          <a:endParaRPr lang="zh-TW" altLang="en-US"/>
        </a:p>
      </dgm:t>
    </dgm:pt>
    <dgm:pt modelId="{E719AA55-D620-4751-A3DE-53A51B0A07F7}" type="pres">
      <dgm:prSet presAssocID="{E79BD88B-42B7-416A-9EC2-2EBC5330C4D4}" presName="aSpace" presStyleCnt="0"/>
      <dgm:spPr/>
    </dgm:pt>
    <dgm:pt modelId="{ACD82FB1-586D-4097-8C7A-E4C26C2222C6}" type="pres">
      <dgm:prSet presAssocID="{F1D63D6C-2B81-4145-B55D-A6B6422F2981}" presName="aNode" presStyleLbl="fgAcc1" presStyleIdx="1" presStyleCnt="3">
        <dgm:presLayoutVars>
          <dgm:bulletEnabled val="1"/>
        </dgm:presLayoutVars>
      </dgm:prSet>
      <dgm:spPr/>
      <dgm:t>
        <a:bodyPr/>
        <a:lstStyle/>
        <a:p>
          <a:endParaRPr lang="zh-TW" altLang="en-US"/>
        </a:p>
      </dgm:t>
    </dgm:pt>
    <dgm:pt modelId="{F9AFFCB3-B586-4A9A-B826-EE6EE97F0D85}" type="pres">
      <dgm:prSet presAssocID="{F1D63D6C-2B81-4145-B55D-A6B6422F2981}" presName="aSpace" presStyleCnt="0"/>
      <dgm:spPr/>
    </dgm:pt>
    <dgm:pt modelId="{1CE44550-97FB-40C4-9ED3-C69013F92C16}" type="pres">
      <dgm:prSet presAssocID="{D773573D-1A1A-40BA-A187-E59EE38154D5}" presName="aNode" presStyleLbl="fgAcc1" presStyleIdx="2" presStyleCnt="3">
        <dgm:presLayoutVars>
          <dgm:bulletEnabled val="1"/>
        </dgm:presLayoutVars>
      </dgm:prSet>
      <dgm:spPr/>
      <dgm:t>
        <a:bodyPr/>
        <a:lstStyle/>
        <a:p>
          <a:endParaRPr lang="zh-TW" altLang="en-US"/>
        </a:p>
      </dgm:t>
    </dgm:pt>
    <dgm:pt modelId="{93BB5E75-73AD-455B-A670-AF5E7AE45964}" type="pres">
      <dgm:prSet presAssocID="{D773573D-1A1A-40BA-A187-E59EE38154D5}" presName="aSpace" presStyleCnt="0"/>
      <dgm:spPr/>
    </dgm:pt>
  </dgm:ptLst>
  <dgm:cxnLst>
    <dgm:cxn modelId="{5ACF4323-BEED-47A5-B89C-855B01ECD8FA}" srcId="{5FB0E6EA-235D-4B79-9FC1-E44BAF475652}" destId="{D773573D-1A1A-40BA-A187-E59EE38154D5}" srcOrd="2" destOrd="0" parTransId="{06A2AA08-AF84-4DCF-9CCB-D4B3A1842308}" sibTransId="{C487076B-13FA-4BF5-938E-FFB663F2B4F3}"/>
    <dgm:cxn modelId="{19257C5F-96F6-44AB-9AC1-0C563CF0E275}" type="presOf" srcId="{D773573D-1A1A-40BA-A187-E59EE38154D5}" destId="{1CE44550-97FB-40C4-9ED3-C69013F92C16}" srcOrd="0" destOrd="0" presId="urn:microsoft.com/office/officeart/2005/8/layout/pyramid2"/>
    <dgm:cxn modelId="{DA65956C-3E86-4485-A0F7-308A61FE897E}" srcId="{5FB0E6EA-235D-4B79-9FC1-E44BAF475652}" destId="{F1D63D6C-2B81-4145-B55D-A6B6422F2981}" srcOrd="1" destOrd="0" parTransId="{490EDD4F-1BA8-4123-B70F-9D92E4755F05}" sibTransId="{A8FC5325-ACFB-4645-8CFA-0510C4BA4A96}"/>
    <dgm:cxn modelId="{CFB3FEC4-2909-4987-8049-5FA0320A6AD0}" type="presOf" srcId="{5FB0E6EA-235D-4B79-9FC1-E44BAF475652}" destId="{F5C6F7EB-59B8-4E47-BA3F-5A50B1D6F1BC}" srcOrd="0" destOrd="0" presId="urn:microsoft.com/office/officeart/2005/8/layout/pyramid2"/>
    <dgm:cxn modelId="{CB5B0844-8050-429B-A782-2314B39E078B}" type="presOf" srcId="{F1D63D6C-2B81-4145-B55D-A6B6422F2981}" destId="{ACD82FB1-586D-4097-8C7A-E4C26C2222C6}" srcOrd="0" destOrd="0" presId="urn:microsoft.com/office/officeart/2005/8/layout/pyramid2"/>
    <dgm:cxn modelId="{9DED5685-D7D6-4B70-A05E-CC45283F9A1C}" srcId="{5FB0E6EA-235D-4B79-9FC1-E44BAF475652}" destId="{E79BD88B-42B7-416A-9EC2-2EBC5330C4D4}" srcOrd="0" destOrd="0" parTransId="{FDA0B066-20B0-4A43-A1F8-A44D0BFFCFB1}" sibTransId="{7A1689CB-2A8E-4A11-B02C-5533F3DCC01B}"/>
    <dgm:cxn modelId="{0BB32A63-1B30-4017-B16A-C252B835E2C8}" type="presOf" srcId="{E79BD88B-42B7-416A-9EC2-2EBC5330C4D4}" destId="{A6259172-846F-49B5-B0D0-C8BB6AEABD08}" srcOrd="0" destOrd="0" presId="urn:microsoft.com/office/officeart/2005/8/layout/pyramid2"/>
    <dgm:cxn modelId="{0485787A-B28B-42DD-9BCD-547FA2192320}" type="presParOf" srcId="{F5C6F7EB-59B8-4E47-BA3F-5A50B1D6F1BC}" destId="{3E4461A4-F3CA-4792-9C9A-9756D0ED23D4}" srcOrd="0" destOrd="0" presId="urn:microsoft.com/office/officeart/2005/8/layout/pyramid2"/>
    <dgm:cxn modelId="{B9DCBFE2-9A07-4ABE-84E2-7B2252C7A959}" type="presParOf" srcId="{F5C6F7EB-59B8-4E47-BA3F-5A50B1D6F1BC}" destId="{CC50D309-8096-444E-8799-E1C8DB028172}" srcOrd="1" destOrd="0" presId="urn:microsoft.com/office/officeart/2005/8/layout/pyramid2"/>
    <dgm:cxn modelId="{6F92DC37-FBDB-497A-90AA-47B8C7479B2A}" type="presParOf" srcId="{CC50D309-8096-444E-8799-E1C8DB028172}" destId="{A6259172-846F-49B5-B0D0-C8BB6AEABD08}" srcOrd="0" destOrd="0" presId="urn:microsoft.com/office/officeart/2005/8/layout/pyramid2"/>
    <dgm:cxn modelId="{1E8AF70A-B61A-42A1-895A-0D99CD16AEE5}" type="presParOf" srcId="{CC50D309-8096-444E-8799-E1C8DB028172}" destId="{E719AA55-D620-4751-A3DE-53A51B0A07F7}" srcOrd="1" destOrd="0" presId="urn:microsoft.com/office/officeart/2005/8/layout/pyramid2"/>
    <dgm:cxn modelId="{D20849A4-6CA2-46DC-B915-57F3DB619C7B}" type="presParOf" srcId="{CC50D309-8096-444E-8799-E1C8DB028172}" destId="{ACD82FB1-586D-4097-8C7A-E4C26C2222C6}" srcOrd="2" destOrd="0" presId="urn:microsoft.com/office/officeart/2005/8/layout/pyramid2"/>
    <dgm:cxn modelId="{69E9A067-186F-4C0D-BDB8-7D293FCD92CD}" type="presParOf" srcId="{CC50D309-8096-444E-8799-E1C8DB028172}" destId="{F9AFFCB3-B586-4A9A-B826-EE6EE97F0D85}" srcOrd="3" destOrd="0" presId="urn:microsoft.com/office/officeart/2005/8/layout/pyramid2"/>
    <dgm:cxn modelId="{FC359C65-3DB4-4B1E-8214-68457C3D8821}" type="presParOf" srcId="{CC50D309-8096-444E-8799-E1C8DB028172}" destId="{1CE44550-97FB-40C4-9ED3-C69013F92C16}" srcOrd="4" destOrd="0" presId="urn:microsoft.com/office/officeart/2005/8/layout/pyramid2"/>
    <dgm:cxn modelId="{D3B2A9BA-5E76-419A-A6E7-AB8CA8090C22}" type="presParOf" srcId="{CC50D309-8096-444E-8799-E1C8DB028172}" destId="{93BB5E75-73AD-455B-A670-AF5E7AE45964}"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0E2049F-C6D8-4004-9BB1-66061FA9145C}"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zh-TW" altLang="en-US"/>
        </a:p>
      </dgm:t>
    </dgm:pt>
    <dgm:pt modelId="{BB08F825-1913-4CC7-84A1-CD0A75F94B39}">
      <dgm:prSet phldrT="[文字]"/>
      <dgm:spPr/>
      <dgm:t>
        <a:bodyPr/>
        <a:lstStyle/>
        <a:p>
          <a:r>
            <a:rPr lang="zh-TW" altLang="en-US" dirty="0"/>
            <a:t>輕強度運動</a:t>
          </a:r>
        </a:p>
      </dgm:t>
    </dgm:pt>
    <dgm:pt modelId="{9E23D62C-977C-4142-8898-52ACF97707DB}" type="parTrans" cxnId="{6C730F43-E954-42E6-8D60-B66025BA748B}">
      <dgm:prSet/>
      <dgm:spPr/>
      <dgm:t>
        <a:bodyPr/>
        <a:lstStyle/>
        <a:p>
          <a:endParaRPr lang="zh-TW" altLang="en-US"/>
        </a:p>
      </dgm:t>
    </dgm:pt>
    <dgm:pt modelId="{142DF9B9-A9F4-4C53-AED9-3FB06D913879}" type="sibTrans" cxnId="{6C730F43-E954-42E6-8D60-B66025BA748B}">
      <dgm:prSet/>
      <dgm:spPr/>
      <dgm:t>
        <a:bodyPr/>
        <a:lstStyle/>
        <a:p>
          <a:endParaRPr lang="zh-TW" altLang="en-US"/>
        </a:p>
      </dgm:t>
    </dgm:pt>
    <dgm:pt modelId="{96E7637B-946A-404A-9142-656353C304D6}">
      <dgm:prSet phldrT="[文字]"/>
      <dgm:spPr/>
      <dgm:t>
        <a:bodyPr/>
        <a:lstStyle/>
        <a:p>
          <a:r>
            <a:rPr lang="zh-TW" altLang="en-US" dirty="0"/>
            <a:t>中強度運動</a:t>
          </a:r>
        </a:p>
      </dgm:t>
    </dgm:pt>
    <dgm:pt modelId="{08E6E74C-553F-4811-A6D2-4AF826C0DD4B}" type="parTrans" cxnId="{01EA3190-2D4E-444B-A296-5A8196F57885}">
      <dgm:prSet/>
      <dgm:spPr/>
      <dgm:t>
        <a:bodyPr/>
        <a:lstStyle/>
        <a:p>
          <a:endParaRPr lang="zh-TW" altLang="en-US"/>
        </a:p>
      </dgm:t>
    </dgm:pt>
    <dgm:pt modelId="{F84735E9-F146-45C3-B516-D4656246E1FF}" type="sibTrans" cxnId="{01EA3190-2D4E-444B-A296-5A8196F57885}">
      <dgm:prSet/>
      <dgm:spPr/>
      <dgm:t>
        <a:bodyPr/>
        <a:lstStyle/>
        <a:p>
          <a:endParaRPr lang="zh-TW" altLang="en-US"/>
        </a:p>
      </dgm:t>
    </dgm:pt>
    <dgm:pt modelId="{64C592DF-4B0F-4B83-A356-4D101DF8C33E}">
      <dgm:prSet phldrT="[文字]"/>
      <dgm:spPr/>
      <dgm:t>
        <a:bodyPr/>
        <a:lstStyle/>
        <a:p>
          <a:r>
            <a:rPr lang="zh-TW" altLang="en-US" dirty="0"/>
            <a:t>高強度運動</a:t>
          </a:r>
        </a:p>
      </dgm:t>
    </dgm:pt>
    <dgm:pt modelId="{7197058B-D961-4DBF-8CB6-5EDD4AFBA6F7}" type="parTrans" cxnId="{62750937-C04F-428F-8216-2F8C32BCB5CC}">
      <dgm:prSet/>
      <dgm:spPr/>
      <dgm:t>
        <a:bodyPr/>
        <a:lstStyle/>
        <a:p>
          <a:endParaRPr lang="zh-TW" altLang="en-US"/>
        </a:p>
      </dgm:t>
    </dgm:pt>
    <dgm:pt modelId="{3EEDB358-FB13-487E-9466-AAE789ADE5B3}" type="sibTrans" cxnId="{62750937-C04F-428F-8216-2F8C32BCB5CC}">
      <dgm:prSet/>
      <dgm:spPr/>
      <dgm:t>
        <a:bodyPr/>
        <a:lstStyle/>
        <a:p>
          <a:endParaRPr lang="zh-TW" altLang="en-US"/>
        </a:p>
      </dgm:t>
    </dgm:pt>
    <dgm:pt modelId="{B79D1538-A4E3-41F7-A942-D796E74C5967}">
      <dgm:prSet/>
      <dgm:spPr/>
      <dgm:t>
        <a:bodyPr/>
        <a:lstStyle/>
        <a:p>
          <a:r>
            <a:rPr lang="zh-TW" altLang="en-US" dirty="0"/>
            <a:t>活動時還能唱歌或吹口哨</a:t>
          </a:r>
        </a:p>
      </dgm:t>
    </dgm:pt>
    <dgm:pt modelId="{8BDF7179-05BA-4081-A0F3-464F5AF7B333}" type="parTrans" cxnId="{119DAB5E-0544-4C8B-82CF-E60349E1F462}">
      <dgm:prSet/>
      <dgm:spPr/>
      <dgm:t>
        <a:bodyPr/>
        <a:lstStyle/>
        <a:p>
          <a:endParaRPr lang="zh-TW" altLang="en-US"/>
        </a:p>
      </dgm:t>
    </dgm:pt>
    <dgm:pt modelId="{6BAF0AFB-3B47-4CF6-A3E0-3D02C8FB6E01}" type="sibTrans" cxnId="{119DAB5E-0544-4C8B-82CF-E60349E1F462}">
      <dgm:prSet/>
      <dgm:spPr/>
      <dgm:t>
        <a:bodyPr/>
        <a:lstStyle/>
        <a:p>
          <a:endParaRPr lang="zh-TW" altLang="en-US"/>
        </a:p>
      </dgm:t>
    </dgm:pt>
    <dgm:pt modelId="{FC13BAF6-93BC-4F61-A6E6-FD2D9E38F8E4}">
      <dgm:prSet/>
      <dgm:spPr/>
      <dgm:t>
        <a:bodyPr/>
        <a:lstStyle/>
        <a:p>
          <a:r>
            <a:rPr lang="zh-TW" altLang="en-US" dirty="0"/>
            <a:t>活動時能說話但不能唱歌</a:t>
          </a:r>
        </a:p>
      </dgm:t>
    </dgm:pt>
    <dgm:pt modelId="{2B9C84DA-9EF3-43F4-8D58-BD11B09ECEEA}" type="parTrans" cxnId="{27A77BBD-9A0A-4C0F-A1EB-C6F9D1BD58BD}">
      <dgm:prSet/>
      <dgm:spPr/>
      <dgm:t>
        <a:bodyPr/>
        <a:lstStyle/>
        <a:p>
          <a:endParaRPr lang="zh-TW" altLang="en-US"/>
        </a:p>
      </dgm:t>
    </dgm:pt>
    <dgm:pt modelId="{F0281E50-6E9B-4EDE-8068-BD7DC9B920B6}" type="sibTrans" cxnId="{27A77BBD-9A0A-4C0F-A1EB-C6F9D1BD58BD}">
      <dgm:prSet/>
      <dgm:spPr/>
      <dgm:t>
        <a:bodyPr/>
        <a:lstStyle/>
        <a:p>
          <a:endParaRPr lang="zh-TW" altLang="en-US"/>
        </a:p>
      </dgm:t>
    </dgm:pt>
    <dgm:pt modelId="{53BA01EF-7DEA-40A7-BE6B-A811D9EC4398}">
      <dgm:prSet/>
      <dgm:spPr/>
      <dgm:t>
        <a:bodyPr/>
        <a:lstStyle/>
        <a:p>
          <a:r>
            <a:rPr lang="zh-TW" altLang="en-US" dirty="0"/>
            <a:t>動時喘到無法說話</a:t>
          </a:r>
        </a:p>
      </dgm:t>
    </dgm:pt>
    <dgm:pt modelId="{3471F7BC-0BBD-4A59-8E90-0AF6A5C5A4E0}" type="parTrans" cxnId="{7BD99679-D06D-4E6C-82D8-0B552966978E}">
      <dgm:prSet/>
      <dgm:spPr/>
      <dgm:t>
        <a:bodyPr/>
        <a:lstStyle/>
        <a:p>
          <a:endParaRPr lang="zh-TW" altLang="en-US"/>
        </a:p>
      </dgm:t>
    </dgm:pt>
    <dgm:pt modelId="{0D2319E3-3A89-42B7-9557-97CF339EE92A}" type="sibTrans" cxnId="{7BD99679-D06D-4E6C-82D8-0B552966978E}">
      <dgm:prSet/>
      <dgm:spPr/>
      <dgm:t>
        <a:bodyPr/>
        <a:lstStyle/>
        <a:p>
          <a:endParaRPr lang="zh-TW" altLang="en-US"/>
        </a:p>
      </dgm:t>
    </dgm:pt>
    <dgm:pt modelId="{5B1F93FE-4D46-4741-AC7E-D54F50C2313F}" type="pres">
      <dgm:prSet presAssocID="{90E2049F-C6D8-4004-9BB1-66061FA9145C}" presName="linear" presStyleCnt="0">
        <dgm:presLayoutVars>
          <dgm:dir/>
          <dgm:animLvl val="lvl"/>
          <dgm:resizeHandles val="exact"/>
        </dgm:presLayoutVars>
      </dgm:prSet>
      <dgm:spPr/>
      <dgm:t>
        <a:bodyPr/>
        <a:lstStyle/>
        <a:p>
          <a:endParaRPr lang="zh-TW" altLang="en-US"/>
        </a:p>
      </dgm:t>
    </dgm:pt>
    <dgm:pt modelId="{FF3AA628-158F-4BD9-BE27-6B3C5989D65C}" type="pres">
      <dgm:prSet presAssocID="{BB08F825-1913-4CC7-84A1-CD0A75F94B39}" presName="parentLin" presStyleCnt="0"/>
      <dgm:spPr/>
    </dgm:pt>
    <dgm:pt modelId="{D006A3DE-9071-4516-BF06-C82376122BC3}" type="pres">
      <dgm:prSet presAssocID="{BB08F825-1913-4CC7-84A1-CD0A75F94B39}" presName="parentLeftMargin" presStyleLbl="node1" presStyleIdx="0" presStyleCnt="3"/>
      <dgm:spPr/>
      <dgm:t>
        <a:bodyPr/>
        <a:lstStyle/>
        <a:p>
          <a:endParaRPr lang="zh-TW" altLang="en-US"/>
        </a:p>
      </dgm:t>
    </dgm:pt>
    <dgm:pt modelId="{8E4C4642-09C7-452B-936C-8C24779D45C9}" type="pres">
      <dgm:prSet presAssocID="{BB08F825-1913-4CC7-84A1-CD0A75F94B39}" presName="parentText" presStyleLbl="node1" presStyleIdx="0" presStyleCnt="3">
        <dgm:presLayoutVars>
          <dgm:chMax val="0"/>
          <dgm:bulletEnabled val="1"/>
        </dgm:presLayoutVars>
      </dgm:prSet>
      <dgm:spPr/>
      <dgm:t>
        <a:bodyPr/>
        <a:lstStyle/>
        <a:p>
          <a:endParaRPr lang="zh-TW" altLang="en-US"/>
        </a:p>
      </dgm:t>
    </dgm:pt>
    <dgm:pt modelId="{3D9A777B-2786-4FAA-AA82-8728A79D29FC}" type="pres">
      <dgm:prSet presAssocID="{BB08F825-1913-4CC7-84A1-CD0A75F94B39}" presName="negativeSpace" presStyleCnt="0"/>
      <dgm:spPr/>
    </dgm:pt>
    <dgm:pt modelId="{CC191973-5835-4872-B5FE-F5A6523BE329}" type="pres">
      <dgm:prSet presAssocID="{BB08F825-1913-4CC7-84A1-CD0A75F94B39}" presName="childText" presStyleLbl="conFgAcc1" presStyleIdx="0" presStyleCnt="3">
        <dgm:presLayoutVars>
          <dgm:bulletEnabled val="1"/>
        </dgm:presLayoutVars>
      </dgm:prSet>
      <dgm:spPr/>
      <dgm:t>
        <a:bodyPr/>
        <a:lstStyle/>
        <a:p>
          <a:endParaRPr lang="zh-TW" altLang="en-US"/>
        </a:p>
      </dgm:t>
    </dgm:pt>
    <dgm:pt modelId="{244F1FF2-A909-4A34-B0BC-95CCCE5F1765}" type="pres">
      <dgm:prSet presAssocID="{142DF9B9-A9F4-4C53-AED9-3FB06D913879}" presName="spaceBetweenRectangles" presStyleCnt="0"/>
      <dgm:spPr/>
    </dgm:pt>
    <dgm:pt modelId="{00C3C689-F035-429B-8E74-46AE8824EAA3}" type="pres">
      <dgm:prSet presAssocID="{96E7637B-946A-404A-9142-656353C304D6}" presName="parentLin" presStyleCnt="0"/>
      <dgm:spPr/>
    </dgm:pt>
    <dgm:pt modelId="{042C41EB-2FFA-47F0-AF70-A79492BCFADA}" type="pres">
      <dgm:prSet presAssocID="{96E7637B-946A-404A-9142-656353C304D6}" presName="parentLeftMargin" presStyleLbl="node1" presStyleIdx="0" presStyleCnt="3"/>
      <dgm:spPr/>
      <dgm:t>
        <a:bodyPr/>
        <a:lstStyle/>
        <a:p>
          <a:endParaRPr lang="zh-TW" altLang="en-US"/>
        </a:p>
      </dgm:t>
    </dgm:pt>
    <dgm:pt modelId="{35329A1B-403F-445E-9EE9-43C5B4D98AA7}" type="pres">
      <dgm:prSet presAssocID="{96E7637B-946A-404A-9142-656353C304D6}" presName="parentText" presStyleLbl="node1" presStyleIdx="1" presStyleCnt="3">
        <dgm:presLayoutVars>
          <dgm:chMax val="0"/>
          <dgm:bulletEnabled val="1"/>
        </dgm:presLayoutVars>
      </dgm:prSet>
      <dgm:spPr/>
      <dgm:t>
        <a:bodyPr/>
        <a:lstStyle/>
        <a:p>
          <a:endParaRPr lang="zh-TW" altLang="en-US"/>
        </a:p>
      </dgm:t>
    </dgm:pt>
    <dgm:pt modelId="{9B810812-5E3E-4147-B62E-2D771F9A1653}" type="pres">
      <dgm:prSet presAssocID="{96E7637B-946A-404A-9142-656353C304D6}" presName="negativeSpace" presStyleCnt="0"/>
      <dgm:spPr/>
    </dgm:pt>
    <dgm:pt modelId="{5333E400-419B-4BFF-AE2F-12C585F1D7F4}" type="pres">
      <dgm:prSet presAssocID="{96E7637B-946A-404A-9142-656353C304D6}" presName="childText" presStyleLbl="conFgAcc1" presStyleIdx="1" presStyleCnt="3">
        <dgm:presLayoutVars>
          <dgm:bulletEnabled val="1"/>
        </dgm:presLayoutVars>
      </dgm:prSet>
      <dgm:spPr/>
      <dgm:t>
        <a:bodyPr/>
        <a:lstStyle/>
        <a:p>
          <a:endParaRPr lang="zh-TW" altLang="en-US"/>
        </a:p>
      </dgm:t>
    </dgm:pt>
    <dgm:pt modelId="{FC8E2B8F-9E1B-43FA-8F8E-DC8047EEA6DC}" type="pres">
      <dgm:prSet presAssocID="{F84735E9-F146-45C3-B516-D4656246E1FF}" presName="spaceBetweenRectangles" presStyleCnt="0"/>
      <dgm:spPr/>
    </dgm:pt>
    <dgm:pt modelId="{C0A96228-3242-4FEA-AC1A-68D294EEA38F}" type="pres">
      <dgm:prSet presAssocID="{64C592DF-4B0F-4B83-A356-4D101DF8C33E}" presName="parentLin" presStyleCnt="0"/>
      <dgm:spPr/>
    </dgm:pt>
    <dgm:pt modelId="{5BDDFA5C-8121-4FF8-B91D-DFDDDD40274E}" type="pres">
      <dgm:prSet presAssocID="{64C592DF-4B0F-4B83-A356-4D101DF8C33E}" presName="parentLeftMargin" presStyleLbl="node1" presStyleIdx="1" presStyleCnt="3"/>
      <dgm:spPr/>
      <dgm:t>
        <a:bodyPr/>
        <a:lstStyle/>
        <a:p>
          <a:endParaRPr lang="zh-TW" altLang="en-US"/>
        </a:p>
      </dgm:t>
    </dgm:pt>
    <dgm:pt modelId="{6B7F979E-FFC9-48BD-82E0-8D9FB7CF5BE0}" type="pres">
      <dgm:prSet presAssocID="{64C592DF-4B0F-4B83-A356-4D101DF8C33E}" presName="parentText" presStyleLbl="node1" presStyleIdx="2" presStyleCnt="3">
        <dgm:presLayoutVars>
          <dgm:chMax val="0"/>
          <dgm:bulletEnabled val="1"/>
        </dgm:presLayoutVars>
      </dgm:prSet>
      <dgm:spPr/>
      <dgm:t>
        <a:bodyPr/>
        <a:lstStyle/>
        <a:p>
          <a:endParaRPr lang="zh-TW" altLang="en-US"/>
        </a:p>
      </dgm:t>
    </dgm:pt>
    <dgm:pt modelId="{191CBCC2-66FD-4F76-8CF8-D5ED9CF62CC6}" type="pres">
      <dgm:prSet presAssocID="{64C592DF-4B0F-4B83-A356-4D101DF8C33E}" presName="negativeSpace" presStyleCnt="0"/>
      <dgm:spPr/>
    </dgm:pt>
    <dgm:pt modelId="{36FDAAB9-96ED-4CE3-8F24-8CC02BC59DC7}" type="pres">
      <dgm:prSet presAssocID="{64C592DF-4B0F-4B83-A356-4D101DF8C33E}" presName="childText" presStyleLbl="conFgAcc1" presStyleIdx="2" presStyleCnt="3">
        <dgm:presLayoutVars>
          <dgm:bulletEnabled val="1"/>
        </dgm:presLayoutVars>
      </dgm:prSet>
      <dgm:spPr/>
      <dgm:t>
        <a:bodyPr/>
        <a:lstStyle/>
        <a:p>
          <a:endParaRPr lang="zh-TW" altLang="en-US"/>
        </a:p>
      </dgm:t>
    </dgm:pt>
  </dgm:ptLst>
  <dgm:cxnLst>
    <dgm:cxn modelId="{C2EDCB96-80F6-4D93-A69F-F53F367DB974}" type="presOf" srcId="{96E7637B-946A-404A-9142-656353C304D6}" destId="{35329A1B-403F-445E-9EE9-43C5B4D98AA7}" srcOrd="1" destOrd="0" presId="urn:microsoft.com/office/officeart/2005/8/layout/list1"/>
    <dgm:cxn modelId="{314D5B37-7D61-4134-9464-34433BD49516}" type="presOf" srcId="{64C592DF-4B0F-4B83-A356-4D101DF8C33E}" destId="{5BDDFA5C-8121-4FF8-B91D-DFDDDD40274E}" srcOrd="0" destOrd="0" presId="urn:microsoft.com/office/officeart/2005/8/layout/list1"/>
    <dgm:cxn modelId="{7BD99679-D06D-4E6C-82D8-0B552966978E}" srcId="{64C592DF-4B0F-4B83-A356-4D101DF8C33E}" destId="{53BA01EF-7DEA-40A7-BE6B-A811D9EC4398}" srcOrd="0" destOrd="0" parTransId="{3471F7BC-0BBD-4A59-8E90-0AF6A5C5A4E0}" sibTransId="{0D2319E3-3A89-42B7-9557-97CF339EE92A}"/>
    <dgm:cxn modelId="{07A1304A-3FF7-433F-BEFE-CE949D7621C9}" type="presOf" srcId="{BB08F825-1913-4CC7-84A1-CD0A75F94B39}" destId="{D006A3DE-9071-4516-BF06-C82376122BC3}" srcOrd="0" destOrd="0" presId="urn:microsoft.com/office/officeart/2005/8/layout/list1"/>
    <dgm:cxn modelId="{4CF08C47-096B-42AC-91A2-613B16555F8B}" type="presOf" srcId="{53BA01EF-7DEA-40A7-BE6B-A811D9EC4398}" destId="{36FDAAB9-96ED-4CE3-8F24-8CC02BC59DC7}" srcOrd="0" destOrd="0" presId="urn:microsoft.com/office/officeart/2005/8/layout/list1"/>
    <dgm:cxn modelId="{6C730F43-E954-42E6-8D60-B66025BA748B}" srcId="{90E2049F-C6D8-4004-9BB1-66061FA9145C}" destId="{BB08F825-1913-4CC7-84A1-CD0A75F94B39}" srcOrd="0" destOrd="0" parTransId="{9E23D62C-977C-4142-8898-52ACF97707DB}" sibTransId="{142DF9B9-A9F4-4C53-AED9-3FB06D913879}"/>
    <dgm:cxn modelId="{F24362A5-1530-4407-8800-B24B4F44E172}" type="presOf" srcId="{96E7637B-946A-404A-9142-656353C304D6}" destId="{042C41EB-2FFA-47F0-AF70-A79492BCFADA}" srcOrd="0" destOrd="0" presId="urn:microsoft.com/office/officeart/2005/8/layout/list1"/>
    <dgm:cxn modelId="{62750937-C04F-428F-8216-2F8C32BCB5CC}" srcId="{90E2049F-C6D8-4004-9BB1-66061FA9145C}" destId="{64C592DF-4B0F-4B83-A356-4D101DF8C33E}" srcOrd="2" destOrd="0" parTransId="{7197058B-D961-4DBF-8CB6-5EDD4AFBA6F7}" sibTransId="{3EEDB358-FB13-487E-9466-AAE789ADE5B3}"/>
    <dgm:cxn modelId="{E36D926B-DB50-4A6A-8D5F-57E603D1B2D1}" type="presOf" srcId="{90E2049F-C6D8-4004-9BB1-66061FA9145C}" destId="{5B1F93FE-4D46-4741-AC7E-D54F50C2313F}" srcOrd="0" destOrd="0" presId="urn:microsoft.com/office/officeart/2005/8/layout/list1"/>
    <dgm:cxn modelId="{01EA3190-2D4E-444B-A296-5A8196F57885}" srcId="{90E2049F-C6D8-4004-9BB1-66061FA9145C}" destId="{96E7637B-946A-404A-9142-656353C304D6}" srcOrd="1" destOrd="0" parTransId="{08E6E74C-553F-4811-A6D2-4AF826C0DD4B}" sibTransId="{F84735E9-F146-45C3-B516-D4656246E1FF}"/>
    <dgm:cxn modelId="{8D7F9F15-0C81-4484-B90D-58BA84365BB6}" type="presOf" srcId="{64C592DF-4B0F-4B83-A356-4D101DF8C33E}" destId="{6B7F979E-FFC9-48BD-82E0-8D9FB7CF5BE0}" srcOrd="1" destOrd="0" presId="urn:microsoft.com/office/officeart/2005/8/layout/list1"/>
    <dgm:cxn modelId="{119DAB5E-0544-4C8B-82CF-E60349E1F462}" srcId="{BB08F825-1913-4CC7-84A1-CD0A75F94B39}" destId="{B79D1538-A4E3-41F7-A942-D796E74C5967}" srcOrd="0" destOrd="0" parTransId="{8BDF7179-05BA-4081-A0F3-464F5AF7B333}" sibTransId="{6BAF0AFB-3B47-4CF6-A3E0-3D02C8FB6E01}"/>
    <dgm:cxn modelId="{F3AA6322-0A9F-4996-BC6C-D4958735F662}" type="presOf" srcId="{B79D1538-A4E3-41F7-A942-D796E74C5967}" destId="{CC191973-5835-4872-B5FE-F5A6523BE329}" srcOrd="0" destOrd="0" presId="urn:microsoft.com/office/officeart/2005/8/layout/list1"/>
    <dgm:cxn modelId="{D6CA7309-1007-49F4-9722-36C0D9A3F770}" type="presOf" srcId="{FC13BAF6-93BC-4F61-A6E6-FD2D9E38F8E4}" destId="{5333E400-419B-4BFF-AE2F-12C585F1D7F4}" srcOrd="0" destOrd="0" presId="urn:microsoft.com/office/officeart/2005/8/layout/list1"/>
    <dgm:cxn modelId="{3C37AAA6-FFB2-4CFF-ACA7-E2E1D19F933E}" type="presOf" srcId="{BB08F825-1913-4CC7-84A1-CD0A75F94B39}" destId="{8E4C4642-09C7-452B-936C-8C24779D45C9}" srcOrd="1" destOrd="0" presId="urn:microsoft.com/office/officeart/2005/8/layout/list1"/>
    <dgm:cxn modelId="{27A77BBD-9A0A-4C0F-A1EB-C6F9D1BD58BD}" srcId="{96E7637B-946A-404A-9142-656353C304D6}" destId="{FC13BAF6-93BC-4F61-A6E6-FD2D9E38F8E4}" srcOrd="0" destOrd="0" parTransId="{2B9C84DA-9EF3-43F4-8D58-BD11B09ECEEA}" sibTransId="{F0281E50-6E9B-4EDE-8068-BD7DC9B920B6}"/>
    <dgm:cxn modelId="{2355A54D-E050-4A5E-A5E1-2A36C180C455}" type="presParOf" srcId="{5B1F93FE-4D46-4741-AC7E-D54F50C2313F}" destId="{FF3AA628-158F-4BD9-BE27-6B3C5989D65C}" srcOrd="0" destOrd="0" presId="urn:microsoft.com/office/officeart/2005/8/layout/list1"/>
    <dgm:cxn modelId="{5AEFC086-0CE9-4E7B-A181-91A8E299343E}" type="presParOf" srcId="{FF3AA628-158F-4BD9-BE27-6B3C5989D65C}" destId="{D006A3DE-9071-4516-BF06-C82376122BC3}" srcOrd="0" destOrd="0" presId="urn:microsoft.com/office/officeart/2005/8/layout/list1"/>
    <dgm:cxn modelId="{3EDB7F34-9EC6-4012-BA16-EB7BFCFA1088}" type="presParOf" srcId="{FF3AA628-158F-4BD9-BE27-6B3C5989D65C}" destId="{8E4C4642-09C7-452B-936C-8C24779D45C9}" srcOrd="1" destOrd="0" presId="urn:microsoft.com/office/officeart/2005/8/layout/list1"/>
    <dgm:cxn modelId="{4FBB6069-DC9E-406D-BF1C-F32E3C13CB4A}" type="presParOf" srcId="{5B1F93FE-4D46-4741-AC7E-D54F50C2313F}" destId="{3D9A777B-2786-4FAA-AA82-8728A79D29FC}" srcOrd="1" destOrd="0" presId="urn:microsoft.com/office/officeart/2005/8/layout/list1"/>
    <dgm:cxn modelId="{5DD40BD5-897E-42E3-9243-10582C1F1A77}" type="presParOf" srcId="{5B1F93FE-4D46-4741-AC7E-D54F50C2313F}" destId="{CC191973-5835-4872-B5FE-F5A6523BE329}" srcOrd="2" destOrd="0" presId="urn:microsoft.com/office/officeart/2005/8/layout/list1"/>
    <dgm:cxn modelId="{06A50843-FDF8-4DB2-B816-14439F3FC817}" type="presParOf" srcId="{5B1F93FE-4D46-4741-AC7E-D54F50C2313F}" destId="{244F1FF2-A909-4A34-B0BC-95CCCE5F1765}" srcOrd="3" destOrd="0" presId="urn:microsoft.com/office/officeart/2005/8/layout/list1"/>
    <dgm:cxn modelId="{1BCCAD16-575F-421F-BFB5-21B9F782B7EA}" type="presParOf" srcId="{5B1F93FE-4D46-4741-AC7E-D54F50C2313F}" destId="{00C3C689-F035-429B-8E74-46AE8824EAA3}" srcOrd="4" destOrd="0" presId="urn:microsoft.com/office/officeart/2005/8/layout/list1"/>
    <dgm:cxn modelId="{B30E9F7B-441B-46C5-AF8C-98DE6B23E9FA}" type="presParOf" srcId="{00C3C689-F035-429B-8E74-46AE8824EAA3}" destId="{042C41EB-2FFA-47F0-AF70-A79492BCFADA}" srcOrd="0" destOrd="0" presId="urn:microsoft.com/office/officeart/2005/8/layout/list1"/>
    <dgm:cxn modelId="{73D3EC46-086F-4F35-8F2F-BC8C84803E6E}" type="presParOf" srcId="{00C3C689-F035-429B-8E74-46AE8824EAA3}" destId="{35329A1B-403F-445E-9EE9-43C5B4D98AA7}" srcOrd="1" destOrd="0" presId="urn:microsoft.com/office/officeart/2005/8/layout/list1"/>
    <dgm:cxn modelId="{1C7C9893-48AB-4525-A672-D36EBD319486}" type="presParOf" srcId="{5B1F93FE-4D46-4741-AC7E-D54F50C2313F}" destId="{9B810812-5E3E-4147-B62E-2D771F9A1653}" srcOrd="5" destOrd="0" presId="urn:microsoft.com/office/officeart/2005/8/layout/list1"/>
    <dgm:cxn modelId="{8BC0C250-E4E1-43FB-A40A-0AB6F0178457}" type="presParOf" srcId="{5B1F93FE-4D46-4741-AC7E-D54F50C2313F}" destId="{5333E400-419B-4BFF-AE2F-12C585F1D7F4}" srcOrd="6" destOrd="0" presId="urn:microsoft.com/office/officeart/2005/8/layout/list1"/>
    <dgm:cxn modelId="{F6B5C271-34FA-4721-89D7-D60C89DDD4EE}" type="presParOf" srcId="{5B1F93FE-4D46-4741-AC7E-D54F50C2313F}" destId="{FC8E2B8F-9E1B-43FA-8F8E-DC8047EEA6DC}" srcOrd="7" destOrd="0" presId="urn:microsoft.com/office/officeart/2005/8/layout/list1"/>
    <dgm:cxn modelId="{2F1CB662-7376-483F-8D72-D5C761090BF4}" type="presParOf" srcId="{5B1F93FE-4D46-4741-AC7E-D54F50C2313F}" destId="{C0A96228-3242-4FEA-AC1A-68D294EEA38F}" srcOrd="8" destOrd="0" presId="urn:microsoft.com/office/officeart/2005/8/layout/list1"/>
    <dgm:cxn modelId="{64321131-E21C-44EA-999D-3EF7F851776E}" type="presParOf" srcId="{C0A96228-3242-4FEA-AC1A-68D294EEA38F}" destId="{5BDDFA5C-8121-4FF8-B91D-DFDDDD40274E}" srcOrd="0" destOrd="0" presId="urn:microsoft.com/office/officeart/2005/8/layout/list1"/>
    <dgm:cxn modelId="{DC0921B3-952E-4485-9215-CC8EA2937220}" type="presParOf" srcId="{C0A96228-3242-4FEA-AC1A-68D294EEA38F}" destId="{6B7F979E-FFC9-48BD-82E0-8D9FB7CF5BE0}" srcOrd="1" destOrd="0" presId="urn:microsoft.com/office/officeart/2005/8/layout/list1"/>
    <dgm:cxn modelId="{49337A96-652D-41AC-AA14-31D6823323FA}" type="presParOf" srcId="{5B1F93FE-4D46-4741-AC7E-D54F50C2313F}" destId="{191CBCC2-66FD-4F76-8CF8-D5ED9CF62CC6}" srcOrd="9" destOrd="0" presId="urn:microsoft.com/office/officeart/2005/8/layout/list1"/>
    <dgm:cxn modelId="{99354654-D745-4BCD-86AB-8F6BCA925530}" type="presParOf" srcId="{5B1F93FE-4D46-4741-AC7E-D54F50C2313F}" destId="{36FDAAB9-96ED-4CE3-8F24-8CC02BC59DC7}"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EBB9508-08B4-4B70-BCED-455EBDA8C0DB}" type="doc">
      <dgm:prSet loTypeId="urn:microsoft.com/office/officeart/2005/8/layout/cycle6" loCatId="cycle" qsTypeId="urn:microsoft.com/office/officeart/2005/8/quickstyle/simple1" qsCatId="simple" csTypeId="urn:microsoft.com/office/officeart/2005/8/colors/accent3_4" csCatId="accent3" phldr="1"/>
      <dgm:spPr/>
      <dgm:t>
        <a:bodyPr/>
        <a:lstStyle/>
        <a:p>
          <a:endParaRPr lang="zh-TW" altLang="en-US"/>
        </a:p>
      </dgm:t>
    </dgm:pt>
    <dgm:pt modelId="{C229F1D9-72A4-4B66-A553-7E067AEF824A}">
      <dgm:prSet phldrT="[文字]"/>
      <dgm:spPr/>
      <dgm:t>
        <a:bodyPr/>
        <a:lstStyle/>
        <a:p>
          <a:r>
            <a:rPr lang="zh-TW" altLang="en-US" dirty="0"/>
            <a:t>伸展運動</a:t>
          </a:r>
        </a:p>
      </dgm:t>
    </dgm:pt>
    <dgm:pt modelId="{D55B2A09-3449-405E-A206-56B5733CB0A8}" type="parTrans" cxnId="{6D480203-C899-4171-B04E-EEA03C3AA20E}">
      <dgm:prSet/>
      <dgm:spPr/>
      <dgm:t>
        <a:bodyPr/>
        <a:lstStyle/>
        <a:p>
          <a:endParaRPr lang="zh-TW" altLang="en-US"/>
        </a:p>
      </dgm:t>
    </dgm:pt>
    <dgm:pt modelId="{FD3FDC9E-5F13-49CB-98E1-2360D8FFEAF6}" type="sibTrans" cxnId="{6D480203-C899-4171-B04E-EEA03C3AA20E}">
      <dgm:prSet/>
      <dgm:spPr/>
      <dgm:t>
        <a:bodyPr/>
        <a:lstStyle/>
        <a:p>
          <a:endParaRPr lang="zh-TW" altLang="en-US"/>
        </a:p>
      </dgm:t>
    </dgm:pt>
    <dgm:pt modelId="{98E8B1CE-BD66-48FE-9837-DCCEFECC945A}">
      <dgm:prSet phldrT="[文字]"/>
      <dgm:spPr/>
      <dgm:t>
        <a:bodyPr/>
        <a:lstStyle/>
        <a:p>
          <a:r>
            <a:rPr lang="zh-TW" altLang="en-US" dirty="0"/>
            <a:t>肌力訓練</a:t>
          </a:r>
        </a:p>
      </dgm:t>
    </dgm:pt>
    <dgm:pt modelId="{A1B99CBC-8D6F-40DA-A923-A0EE1EC4198D}" type="parTrans" cxnId="{C4E0262F-2780-4614-8C5F-35F055FE0FE2}">
      <dgm:prSet/>
      <dgm:spPr/>
      <dgm:t>
        <a:bodyPr/>
        <a:lstStyle/>
        <a:p>
          <a:endParaRPr lang="zh-TW" altLang="en-US"/>
        </a:p>
      </dgm:t>
    </dgm:pt>
    <dgm:pt modelId="{EAE24A4C-FA70-404D-A531-98B189D0C09E}" type="sibTrans" cxnId="{C4E0262F-2780-4614-8C5F-35F055FE0FE2}">
      <dgm:prSet/>
      <dgm:spPr/>
      <dgm:t>
        <a:bodyPr/>
        <a:lstStyle/>
        <a:p>
          <a:endParaRPr lang="zh-TW" altLang="en-US"/>
        </a:p>
      </dgm:t>
    </dgm:pt>
    <dgm:pt modelId="{7415B515-DFB0-4589-8BF0-4E7D46430E61}">
      <dgm:prSet phldrT="[文字]"/>
      <dgm:spPr/>
      <dgm:t>
        <a:bodyPr/>
        <a:lstStyle/>
        <a:p>
          <a:r>
            <a:rPr lang="zh-TW" altLang="en-US" dirty="0"/>
            <a:t>有氧運動</a:t>
          </a:r>
        </a:p>
      </dgm:t>
    </dgm:pt>
    <dgm:pt modelId="{0106158E-14D2-4641-8C5E-E7A35231B53A}" type="parTrans" cxnId="{482431CC-A27E-4C63-A9BF-AC47FF3E1680}">
      <dgm:prSet/>
      <dgm:spPr/>
      <dgm:t>
        <a:bodyPr/>
        <a:lstStyle/>
        <a:p>
          <a:endParaRPr lang="zh-TW" altLang="en-US"/>
        </a:p>
      </dgm:t>
    </dgm:pt>
    <dgm:pt modelId="{9BC38B1C-8017-4352-AE43-7F658289D726}" type="sibTrans" cxnId="{482431CC-A27E-4C63-A9BF-AC47FF3E1680}">
      <dgm:prSet/>
      <dgm:spPr/>
      <dgm:t>
        <a:bodyPr/>
        <a:lstStyle/>
        <a:p>
          <a:endParaRPr lang="zh-TW" altLang="en-US"/>
        </a:p>
      </dgm:t>
    </dgm:pt>
    <dgm:pt modelId="{378C5929-71C5-48D8-B178-7FC9F72C3389}">
      <dgm:prSet phldrT="[文字]"/>
      <dgm:spPr/>
      <dgm:t>
        <a:bodyPr/>
        <a:lstStyle/>
        <a:p>
          <a:r>
            <a:rPr lang="zh-TW" altLang="en-US" dirty="0"/>
            <a:t>平衡訓練</a:t>
          </a:r>
        </a:p>
      </dgm:t>
    </dgm:pt>
    <dgm:pt modelId="{ED81F19C-19E2-4142-BF19-1EFC4D75F46E}" type="parTrans" cxnId="{83B069D4-7431-4E54-B598-97E582CE5BFF}">
      <dgm:prSet/>
      <dgm:spPr/>
      <dgm:t>
        <a:bodyPr/>
        <a:lstStyle/>
        <a:p>
          <a:endParaRPr lang="zh-TW" altLang="en-US"/>
        </a:p>
      </dgm:t>
    </dgm:pt>
    <dgm:pt modelId="{BB6E402A-6806-4559-86C4-FD063194DABA}" type="sibTrans" cxnId="{83B069D4-7431-4E54-B598-97E582CE5BFF}">
      <dgm:prSet/>
      <dgm:spPr/>
      <dgm:t>
        <a:bodyPr/>
        <a:lstStyle/>
        <a:p>
          <a:endParaRPr lang="zh-TW" altLang="en-US"/>
        </a:p>
      </dgm:t>
    </dgm:pt>
    <dgm:pt modelId="{6355FB41-4EDE-4510-97A2-E81D67E345F2}">
      <dgm:prSet phldrT="[文字]"/>
      <dgm:spPr/>
      <dgm:t>
        <a:bodyPr/>
        <a:lstStyle/>
        <a:p>
          <a:r>
            <a:rPr lang="zh-TW" altLang="en-US" dirty="0"/>
            <a:t>日常生活活動</a:t>
          </a:r>
        </a:p>
      </dgm:t>
    </dgm:pt>
    <dgm:pt modelId="{6920ED47-4AD4-4F5C-90FC-204A83DE513B}" type="parTrans" cxnId="{0D5AA31F-A190-455A-A990-4B1F08FEEDEF}">
      <dgm:prSet/>
      <dgm:spPr/>
      <dgm:t>
        <a:bodyPr/>
        <a:lstStyle/>
        <a:p>
          <a:endParaRPr lang="zh-TW" altLang="en-US"/>
        </a:p>
      </dgm:t>
    </dgm:pt>
    <dgm:pt modelId="{6FA79AA0-7DE3-410A-8C25-7CF16B396A87}" type="sibTrans" cxnId="{0D5AA31F-A190-455A-A990-4B1F08FEEDEF}">
      <dgm:prSet/>
      <dgm:spPr/>
      <dgm:t>
        <a:bodyPr/>
        <a:lstStyle/>
        <a:p>
          <a:endParaRPr lang="zh-TW" altLang="en-US"/>
        </a:p>
      </dgm:t>
    </dgm:pt>
    <dgm:pt modelId="{8489DF54-1CB8-487B-A312-E2B928ABAD31}" type="pres">
      <dgm:prSet presAssocID="{AEBB9508-08B4-4B70-BCED-455EBDA8C0DB}" presName="cycle" presStyleCnt="0">
        <dgm:presLayoutVars>
          <dgm:dir/>
          <dgm:resizeHandles val="exact"/>
        </dgm:presLayoutVars>
      </dgm:prSet>
      <dgm:spPr/>
      <dgm:t>
        <a:bodyPr/>
        <a:lstStyle/>
        <a:p>
          <a:endParaRPr lang="zh-TW" altLang="en-US"/>
        </a:p>
      </dgm:t>
    </dgm:pt>
    <dgm:pt modelId="{3829CF92-511B-4E0A-B647-B6BC7E1EDFD4}" type="pres">
      <dgm:prSet presAssocID="{C229F1D9-72A4-4B66-A553-7E067AEF824A}" presName="node" presStyleLbl="node1" presStyleIdx="0" presStyleCnt="5">
        <dgm:presLayoutVars>
          <dgm:bulletEnabled val="1"/>
        </dgm:presLayoutVars>
      </dgm:prSet>
      <dgm:spPr/>
      <dgm:t>
        <a:bodyPr/>
        <a:lstStyle/>
        <a:p>
          <a:endParaRPr lang="zh-TW" altLang="en-US"/>
        </a:p>
      </dgm:t>
    </dgm:pt>
    <dgm:pt modelId="{C5620A3D-C880-42D7-9DB8-07EF81DBD960}" type="pres">
      <dgm:prSet presAssocID="{C229F1D9-72A4-4B66-A553-7E067AEF824A}" presName="spNode" presStyleCnt="0"/>
      <dgm:spPr/>
    </dgm:pt>
    <dgm:pt modelId="{D7E0FB4D-0E34-4A6B-9CB8-621F63AAEBB8}" type="pres">
      <dgm:prSet presAssocID="{FD3FDC9E-5F13-49CB-98E1-2360D8FFEAF6}" presName="sibTrans" presStyleLbl="sibTrans1D1" presStyleIdx="0" presStyleCnt="5"/>
      <dgm:spPr/>
      <dgm:t>
        <a:bodyPr/>
        <a:lstStyle/>
        <a:p>
          <a:endParaRPr lang="zh-TW" altLang="en-US"/>
        </a:p>
      </dgm:t>
    </dgm:pt>
    <dgm:pt modelId="{9F55D706-680B-4A22-A5C0-35AC397889B1}" type="pres">
      <dgm:prSet presAssocID="{98E8B1CE-BD66-48FE-9837-DCCEFECC945A}" presName="node" presStyleLbl="node1" presStyleIdx="1" presStyleCnt="5">
        <dgm:presLayoutVars>
          <dgm:bulletEnabled val="1"/>
        </dgm:presLayoutVars>
      </dgm:prSet>
      <dgm:spPr/>
      <dgm:t>
        <a:bodyPr/>
        <a:lstStyle/>
        <a:p>
          <a:endParaRPr lang="zh-TW" altLang="en-US"/>
        </a:p>
      </dgm:t>
    </dgm:pt>
    <dgm:pt modelId="{4E395844-B007-4B93-ACFF-35CFF04F27A2}" type="pres">
      <dgm:prSet presAssocID="{98E8B1CE-BD66-48FE-9837-DCCEFECC945A}" presName="spNode" presStyleCnt="0"/>
      <dgm:spPr/>
    </dgm:pt>
    <dgm:pt modelId="{E4B51F40-6BDA-444A-BD4E-7FB44C78B00B}" type="pres">
      <dgm:prSet presAssocID="{EAE24A4C-FA70-404D-A531-98B189D0C09E}" presName="sibTrans" presStyleLbl="sibTrans1D1" presStyleIdx="1" presStyleCnt="5"/>
      <dgm:spPr/>
      <dgm:t>
        <a:bodyPr/>
        <a:lstStyle/>
        <a:p>
          <a:endParaRPr lang="zh-TW" altLang="en-US"/>
        </a:p>
      </dgm:t>
    </dgm:pt>
    <dgm:pt modelId="{41ACE40C-FF8D-4B74-A9EE-A6167F8DB2FE}" type="pres">
      <dgm:prSet presAssocID="{7415B515-DFB0-4589-8BF0-4E7D46430E61}" presName="node" presStyleLbl="node1" presStyleIdx="2" presStyleCnt="5">
        <dgm:presLayoutVars>
          <dgm:bulletEnabled val="1"/>
        </dgm:presLayoutVars>
      </dgm:prSet>
      <dgm:spPr/>
      <dgm:t>
        <a:bodyPr/>
        <a:lstStyle/>
        <a:p>
          <a:endParaRPr lang="zh-TW" altLang="en-US"/>
        </a:p>
      </dgm:t>
    </dgm:pt>
    <dgm:pt modelId="{23E567E9-8B78-4617-A8EA-7C94AFB3E084}" type="pres">
      <dgm:prSet presAssocID="{7415B515-DFB0-4589-8BF0-4E7D46430E61}" presName="spNode" presStyleCnt="0"/>
      <dgm:spPr/>
    </dgm:pt>
    <dgm:pt modelId="{343D4DCE-34CE-4DEC-84D1-A919A9B8341E}" type="pres">
      <dgm:prSet presAssocID="{9BC38B1C-8017-4352-AE43-7F658289D726}" presName="sibTrans" presStyleLbl="sibTrans1D1" presStyleIdx="2" presStyleCnt="5"/>
      <dgm:spPr/>
      <dgm:t>
        <a:bodyPr/>
        <a:lstStyle/>
        <a:p>
          <a:endParaRPr lang="zh-TW" altLang="en-US"/>
        </a:p>
      </dgm:t>
    </dgm:pt>
    <dgm:pt modelId="{F9BBC42E-EE92-4602-9268-DF12125F2B3E}" type="pres">
      <dgm:prSet presAssocID="{378C5929-71C5-48D8-B178-7FC9F72C3389}" presName="node" presStyleLbl="node1" presStyleIdx="3" presStyleCnt="5">
        <dgm:presLayoutVars>
          <dgm:bulletEnabled val="1"/>
        </dgm:presLayoutVars>
      </dgm:prSet>
      <dgm:spPr/>
      <dgm:t>
        <a:bodyPr/>
        <a:lstStyle/>
        <a:p>
          <a:endParaRPr lang="zh-TW" altLang="en-US"/>
        </a:p>
      </dgm:t>
    </dgm:pt>
    <dgm:pt modelId="{8448AB48-E870-4F10-AA1B-720A1F6C2B50}" type="pres">
      <dgm:prSet presAssocID="{378C5929-71C5-48D8-B178-7FC9F72C3389}" presName="spNode" presStyleCnt="0"/>
      <dgm:spPr/>
    </dgm:pt>
    <dgm:pt modelId="{FBEDCB2E-E07E-42ED-A366-2324E3080B32}" type="pres">
      <dgm:prSet presAssocID="{BB6E402A-6806-4559-86C4-FD063194DABA}" presName="sibTrans" presStyleLbl="sibTrans1D1" presStyleIdx="3" presStyleCnt="5"/>
      <dgm:spPr/>
      <dgm:t>
        <a:bodyPr/>
        <a:lstStyle/>
        <a:p>
          <a:endParaRPr lang="zh-TW" altLang="en-US"/>
        </a:p>
      </dgm:t>
    </dgm:pt>
    <dgm:pt modelId="{436F2377-A174-45E7-B244-F55A2B327739}" type="pres">
      <dgm:prSet presAssocID="{6355FB41-4EDE-4510-97A2-E81D67E345F2}" presName="node" presStyleLbl="node1" presStyleIdx="4" presStyleCnt="5">
        <dgm:presLayoutVars>
          <dgm:bulletEnabled val="1"/>
        </dgm:presLayoutVars>
      </dgm:prSet>
      <dgm:spPr/>
      <dgm:t>
        <a:bodyPr/>
        <a:lstStyle/>
        <a:p>
          <a:endParaRPr lang="zh-TW" altLang="en-US"/>
        </a:p>
      </dgm:t>
    </dgm:pt>
    <dgm:pt modelId="{0F30669A-3E99-47AB-8D11-92D1239122E0}" type="pres">
      <dgm:prSet presAssocID="{6355FB41-4EDE-4510-97A2-E81D67E345F2}" presName="spNode" presStyleCnt="0"/>
      <dgm:spPr/>
    </dgm:pt>
    <dgm:pt modelId="{E5BE16CC-F647-4CE1-8980-558C57C6E08E}" type="pres">
      <dgm:prSet presAssocID="{6FA79AA0-7DE3-410A-8C25-7CF16B396A87}" presName="sibTrans" presStyleLbl="sibTrans1D1" presStyleIdx="4" presStyleCnt="5"/>
      <dgm:spPr/>
      <dgm:t>
        <a:bodyPr/>
        <a:lstStyle/>
        <a:p>
          <a:endParaRPr lang="zh-TW" altLang="en-US"/>
        </a:p>
      </dgm:t>
    </dgm:pt>
  </dgm:ptLst>
  <dgm:cxnLst>
    <dgm:cxn modelId="{7DAC85C0-766E-4F5A-9C0D-D46B926B70F3}" type="presOf" srcId="{FD3FDC9E-5F13-49CB-98E1-2360D8FFEAF6}" destId="{D7E0FB4D-0E34-4A6B-9CB8-621F63AAEBB8}" srcOrd="0" destOrd="0" presId="urn:microsoft.com/office/officeart/2005/8/layout/cycle6"/>
    <dgm:cxn modelId="{83B069D4-7431-4E54-B598-97E582CE5BFF}" srcId="{AEBB9508-08B4-4B70-BCED-455EBDA8C0DB}" destId="{378C5929-71C5-48D8-B178-7FC9F72C3389}" srcOrd="3" destOrd="0" parTransId="{ED81F19C-19E2-4142-BF19-1EFC4D75F46E}" sibTransId="{BB6E402A-6806-4559-86C4-FD063194DABA}"/>
    <dgm:cxn modelId="{0D5AA31F-A190-455A-A990-4B1F08FEEDEF}" srcId="{AEBB9508-08B4-4B70-BCED-455EBDA8C0DB}" destId="{6355FB41-4EDE-4510-97A2-E81D67E345F2}" srcOrd="4" destOrd="0" parTransId="{6920ED47-4AD4-4F5C-90FC-204A83DE513B}" sibTransId="{6FA79AA0-7DE3-410A-8C25-7CF16B396A87}"/>
    <dgm:cxn modelId="{3360857B-931C-4757-93EF-974AB6868B38}" type="presOf" srcId="{9BC38B1C-8017-4352-AE43-7F658289D726}" destId="{343D4DCE-34CE-4DEC-84D1-A919A9B8341E}" srcOrd="0" destOrd="0" presId="urn:microsoft.com/office/officeart/2005/8/layout/cycle6"/>
    <dgm:cxn modelId="{B69B388C-1C4C-484B-B26A-489FC698E2B1}" type="presOf" srcId="{7415B515-DFB0-4589-8BF0-4E7D46430E61}" destId="{41ACE40C-FF8D-4B74-A9EE-A6167F8DB2FE}" srcOrd="0" destOrd="0" presId="urn:microsoft.com/office/officeart/2005/8/layout/cycle6"/>
    <dgm:cxn modelId="{8C5C7D9B-090C-44E0-B53F-1ACD605E7F7F}" type="presOf" srcId="{378C5929-71C5-48D8-B178-7FC9F72C3389}" destId="{F9BBC42E-EE92-4602-9268-DF12125F2B3E}" srcOrd="0" destOrd="0" presId="urn:microsoft.com/office/officeart/2005/8/layout/cycle6"/>
    <dgm:cxn modelId="{6D480203-C899-4171-B04E-EEA03C3AA20E}" srcId="{AEBB9508-08B4-4B70-BCED-455EBDA8C0DB}" destId="{C229F1D9-72A4-4B66-A553-7E067AEF824A}" srcOrd="0" destOrd="0" parTransId="{D55B2A09-3449-405E-A206-56B5733CB0A8}" sibTransId="{FD3FDC9E-5F13-49CB-98E1-2360D8FFEAF6}"/>
    <dgm:cxn modelId="{08EAD62E-0436-44E1-9708-EA0EEB32D658}" type="presOf" srcId="{EAE24A4C-FA70-404D-A531-98B189D0C09E}" destId="{E4B51F40-6BDA-444A-BD4E-7FB44C78B00B}" srcOrd="0" destOrd="0" presId="urn:microsoft.com/office/officeart/2005/8/layout/cycle6"/>
    <dgm:cxn modelId="{482431CC-A27E-4C63-A9BF-AC47FF3E1680}" srcId="{AEBB9508-08B4-4B70-BCED-455EBDA8C0DB}" destId="{7415B515-DFB0-4589-8BF0-4E7D46430E61}" srcOrd="2" destOrd="0" parTransId="{0106158E-14D2-4641-8C5E-E7A35231B53A}" sibTransId="{9BC38B1C-8017-4352-AE43-7F658289D726}"/>
    <dgm:cxn modelId="{5E6E9C2E-1958-4833-9EFC-AB5003AA37ED}" type="presOf" srcId="{6355FB41-4EDE-4510-97A2-E81D67E345F2}" destId="{436F2377-A174-45E7-B244-F55A2B327739}" srcOrd="0" destOrd="0" presId="urn:microsoft.com/office/officeart/2005/8/layout/cycle6"/>
    <dgm:cxn modelId="{00B5679B-0AB7-4FA4-91D7-537C6528D997}" type="presOf" srcId="{6FA79AA0-7DE3-410A-8C25-7CF16B396A87}" destId="{E5BE16CC-F647-4CE1-8980-558C57C6E08E}" srcOrd="0" destOrd="0" presId="urn:microsoft.com/office/officeart/2005/8/layout/cycle6"/>
    <dgm:cxn modelId="{1A023650-F352-49AF-89BB-619C09A1C6DF}" type="presOf" srcId="{BB6E402A-6806-4559-86C4-FD063194DABA}" destId="{FBEDCB2E-E07E-42ED-A366-2324E3080B32}" srcOrd="0" destOrd="0" presId="urn:microsoft.com/office/officeart/2005/8/layout/cycle6"/>
    <dgm:cxn modelId="{C4E0262F-2780-4614-8C5F-35F055FE0FE2}" srcId="{AEBB9508-08B4-4B70-BCED-455EBDA8C0DB}" destId="{98E8B1CE-BD66-48FE-9837-DCCEFECC945A}" srcOrd="1" destOrd="0" parTransId="{A1B99CBC-8D6F-40DA-A923-A0EE1EC4198D}" sibTransId="{EAE24A4C-FA70-404D-A531-98B189D0C09E}"/>
    <dgm:cxn modelId="{486AE684-D5B9-4C66-ACE0-A219E3B6C0AE}" type="presOf" srcId="{98E8B1CE-BD66-48FE-9837-DCCEFECC945A}" destId="{9F55D706-680B-4A22-A5C0-35AC397889B1}" srcOrd="0" destOrd="0" presId="urn:microsoft.com/office/officeart/2005/8/layout/cycle6"/>
    <dgm:cxn modelId="{A8CC0BCC-D9AE-4FC7-AC8B-141143B4A5DF}" type="presOf" srcId="{C229F1D9-72A4-4B66-A553-7E067AEF824A}" destId="{3829CF92-511B-4E0A-B647-B6BC7E1EDFD4}" srcOrd="0" destOrd="0" presId="urn:microsoft.com/office/officeart/2005/8/layout/cycle6"/>
    <dgm:cxn modelId="{A9D59CD1-0938-4585-91D1-52F777F967B1}" type="presOf" srcId="{AEBB9508-08B4-4B70-BCED-455EBDA8C0DB}" destId="{8489DF54-1CB8-487B-A312-E2B928ABAD31}" srcOrd="0" destOrd="0" presId="urn:microsoft.com/office/officeart/2005/8/layout/cycle6"/>
    <dgm:cxn modelId="{C4C7C004-5402-4270-93FA-BA442E753C3B}" type="presParOf" srcId="{8489DF54-1CB8-487B-A312-E2B928ABAD31}" destId="{3829CF92-511B-4E0A-B647-B6BC7E1EDFD4}" srcOrd="0" destOrd="0" presId="urn:microsoft.com/office/officeart/2005/8/layout/cycle6"/>
    <dgm:cxn modelId="{D4B7D244-60DC-4102-B05C-A7FB4EE82D0B}" type="presParOf" srcId="{8489DF54-1CB8-487B-A312-E2B928ABAD31}" destId="{C5620A3D-C880-42D7-9DB8-07EF81DBD960}" srcOrd="1" destOrd="0" presId="urn:microsoft.com/office/officeart/2005/8/layout/cycle6"/>
    <dgm:cxn modelId="{BC6726C3-09C8-4DC1-96AA-8B6E972679AB}" type="presParOf" srcId="{8489DF54-1CB8-487B-A312-E2B928ABAD31}" destId="{D7E0FB4D-0E34-4A6B-9CB8-621F63AAEBB8}" srcOrd="2" destOrd="0" presId="urn:microsoft.com/office/officeart/2005/8/layout/cycle6"/>
    <dgm:cxn modelId="{58AD5BCF-6ED7-4996-A2F4-6A24018F565A}" type="presParOf" srcId="{8489DF54-1CB8-487B-A312-E2B928ABAD31}" destId="{9F55D706-680B-4A22-A5C0-35AC397889B1}" srcOrd="3" destOrd="0" presId="urn:microsoft.com/office/officeart/2005/8/layout/cycle6"/>
    <dgm:cxn modelId="{68BD5AF7-ACCF-411E-8A1A-C4BCF7AB59CD}" type="presParOf" srcId="{8489DF54-1CB8-487B-A312-E2B928ABAD31}" destId="{4E395844-B007-4B93-ACFF-35CFF04F27A2}" srcOrd="4" destOrd="0" presId="urn:microsoft.com/office/officeart/2005/8/layout/cycle6"/>
    <dgm:cxn modelId="{C6F46C4C-8A5C-433E-BE1E-647B160BD46E}" type="presParOf" srcId="{8489DF54-1CB8-487B-A312-E2B928ABAD31}" destId="{E4B51F40-6BDA-444A-BD4E-7FB44C78B00B}" srcOrd="5" destOrd="0" presId="urn:microsoft.com/office/officeart/2005/8/layout/cycle6"/>
    <dgm:cxn modelId="{7222817E-F68A-48B1-8042-B1962E40FFBB}" type="presParOf" srcId="{8489DF54-1CB8-487B-A312-E2B928ABAD31}" destId="{41ACE40C-FF8D-4B74-A9EE-A6167F8DB2FE}" srcOrd="6" destOrd="0" presId="urn:microsoft.com/office/officeart/2005/8/layout/cycle6"/>
    <dgm:cxn modelId="{A8CD0C0F-9D2F-40E1-B17C-677B213BD26B}" type="presParOf" srcId="{8489DF54-1CB8-487B-A312-E2B928ABAD31}" destId="{23E567E9-8B78-4617-A8EA-7C94AFB3E084}" srcOrd="7" destOrd="0" presId="urn:microsoft.com/office/officeart/2005/8/layout/cycle6"/>
    <dgm:cxn modelId="{8FD3995A-A376-4CDF-972C-7F06377B9D44}" type="presParOf" srcId="{8489DF54-1CB8-487B-A312-E2B928ABAD31}" destId="{343D4DCE-34CE-4DEC-84D1-A919A9B8341E}" srcOrd="8" destOrd="0" presId="urn:microsoft.com/office/officeart/2005/8/layout/cycle6"/>
    <dgm:cxn modelId="{9D7CDCEA-1907-4B49-9658-FAA7AC55161D}" type="presParOf" srcId="{8489DF54-1CB8-487B-A312-E2B928ABAD31}" destId="{F9BBC42E-EE92-4602-9268-DF12125F2B3E}" srcOrd="9" destOrd="0" presId="urn:microsoft.com/office/officeart/2005/8/layout/cycle6"/>
    <dgm:cxn modelId="{B2502492-7DF7-4C84-9B07-D6487439C52D}" type="presParOf" srcId="{8489DF54-1CB8-487B-A312-E2B928ABAD31}" destId="{8448AB48-E870-4F10-AA1B-720A1F6C2B50}" srcOrd="10" destOrd="0" presId="urn:microsoft.com/office/officeart/2005/8/layout/cycle6"/>
    <dgm:cxn modelId="{4811D7B7-FF7E-4139-B60E-F490357A937E}" type="presParOf" srcId="{8489DF54-1CB8-487B-A312-E2B928ABAD31}" destId="{FBEDCB2E-E07E-42ED-A366-2324E3080B32}" srcOrd="11" destOrd="0" presId="urn:microsoft.com/office/officeart/2005/8/layout/cycle6"/>
    <dgm:cxn modelId="{72B70689-DA5F-4F08-85D4-645BD318F732}" type="presParOf" srcId="{8489DF54-1CB8-487B-A312-E2B928ABAD31}" destId="{436F2377-A174-45E7-B244-F55A2B327739}" srcOrd="12" destOrd="0" presId="urn:microsoft.com/office/officeart/2005/8/layout/cycle6"/>
    <dgm:cxn modelId="{B9481428-8402-41AE-8586-47CEC8E1A444}" type="presParOf" srcId="{8489DF54-1CB8-487B-A312-E2B928ABAD31}" destId="{0F30669A-3E99-47AB-8D11-92D1239122E0}" srcOrd="13" destOrd="0" presId="urn:microsoft.com/office/officeart/2005/8/layout/cycle6"/>
    <dgm:cxn modelId="{E39E4C23-5472-473C-B295-01F917B9BD63}" type="presParOf" srcId="{8489DF54-1CB8-487B-A312-E2B928ABAD31}" destId="{E5BE16CC-F647-4CE1-8980-558C57C6E08E}" srcOrd="14"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C3AB87-9B8A-412E-A882-7044EC04F8F2}" type="doc">
      <dgm:prSet loTypeId="urn:microsoft.com/office/officeart/2005/8/layout/chevron2" loCatId="process" qsTypeId="urn:microsoft.com/office/officeart/2005/8/quickstyle/simple1" qsCatId="simple" csTypeId="urn:microsoft.com/office/officeart/2005/8/colors/colorful3" csCatId="colorful" phldr="1"/>
      <dgm:spPr/>
      <dgm:t>
        <a:bodyPr/>
        <a:lstStyle/>
        <a:p>
          <a:endParaRPr lang="zh-TW" altLang="en-US"/>
        </a:p>
      </dgm:t>
    </dgm:pt>
    <dgm:pt modelId="{9379100F-4EED-4259-BB35-6440EB9FDA71}">
      <dgm:prSet phldrT="[文字]"/>
      <dgm:spPr/>
      <dgm:t>
        <a:bodyPr/>
        <a:lstStyle/>
        <a:p>
          <a:r>
            <a:rPr lang="zh-TW" altLang="en-US" dirty="0"/>
            <a:t>暖身期</a:t>
          </a:r>
        </a:p>
      </dgm:t>
    </dgm:pt>
    <dgm:pt modelId="{F595F417-BF8E-4873-9ED3-44F919E44C35}" type="parTrans" cxnId="{9DA178BA-F28E-466B-ACBA-F9CBE277820F}">
      <dgm:prSet/>
      <dgm:spPr/>
      <dgm:t>
        <a:bodyPr/>
        <a:lstStyle/>
        <a:p>
          <a:endParaRPr lang="zh-TW" altLang="en-US"/>
        </a:p>
      </dgm:t>
    </dgm:pt>
    <dgm:pt modelId="{C34A2F81-4C81-49FB-9094-5BD3E02FC03C}" type="sibTrans" cxnId="{9DA178BA-F28E-466B-ACBA-F9CBE277820F}">
      <dgm:prSet/>
      <dgm:spPr/>
      <dgm:t>
        <a:bodyPr/>
        <a:lstStyle/>
        <a:p>
          <a:endParaRPr lang="zh-TW" altLang="en-US"/>
        </a:p>
      </dgm:t>
    </dgm:pt>
    <dgm:pt modelId="{75079247-F2BC-44BA-839D-B36F2FBF7339}">
      <dgm:prSet phldrT="[文字]"/>
      <dgm:spPr/>
      <dgm:t>
        <a:bodyPr/>
        <a:lstStyle/>
        <a:p>
          <a:r>
            <a:rPr lang="en-US" altLang="zh-TW" dirty="0"/>
            <a:t>5-10</a:t>
          </a:r>
          <a:r>
            <a:rPr lang="zh-TW" altLang="en-US" dirty="0"/>
            <a:t>分鐘</a:t>
          </a:r>
        </a:p>
      </dgm:t>
    </dgm:pt>
    <dgm:pt modelId="{2A3A32AC-9792-4B69-A6E2-58826801B755}" type="parTrans" cxnId="{1D23F831-BE8F-4A0A-9BD5-FA4C1F24A967}">
      <dgm:prSet/>
      <dgm:spPr/>
      <dgm:t>
        <a:bodyPr/>
        <a:lstStyle/>
        <a:p>
          <a:endParaRPr lang="zh-TW" altLang="en-US"/>
        </a:p>
      </dgm:t>
    </dgm:pt>
    <dgm:pt modelId="{56B28B8E-1FDD-45DE-AE7A-359E2873AA32}" type="sibTrans" cxnId="{1D23F831-BE8F-4A0A-9BD5-FA4C1F24A967}">
      <dgm:prSet/>
      <dgm:spPr/>
      <dgm:t>
        <a:bodyPr/>
        <a:lstStyle/>
        <a:p>
          <a:endParaRPr lang="zh-TW" altLang="en-US"/>
        </a:p>
      </dgm:t>
    </dgm:pt>
    <dgm:pt modelId="{5309C800-864B-4429-B568-50F478DD2482}">
      <dgm:prSet phldrT="[文字]"/>
      <dgm:spPr/>
      <dgm:t>
        <a:bodyPr/>
        <a:lstStyle/>
        <a:p>
          <a:r>
            <a:rPr lang="en-US" altLang="en-US" dirty="0"/>
            <a:t>20~30 </a:t>
          </a:r>
          <a:r>
            <a:rPr lang="zh-TW" altLang="en-US" dirty="0"/>
            <a:t>分鐘</a:t>
          </a:r>
        </a:p>
      </dgm:t>
    </dgm:pt>
    <dgm:pt modelId="{1AD7103E-E57B-49BF-A097-B3E3AE3D8CDB}" type="parTrans" cxnId="{5EBB7377-8A84-4059-8215-AB8FD2408EA5}">
      <dgm:prSet/>
      <dgm:spPr/>
      <dgm:t>
        <a:bodyPr/>
        <a:lstStyle/>
        <a:p>
          <a:endParaRPr lang="zh-TW" altLang="en-US"/>
        </a:p>
      </dgm:t>
    </dgm:pt>
    <dgm:pt modelId="{3C36A4F0-C5D4-49E3-8779-1659E3147204}" type="sibTrans" cxnId="{5EBB7377-8A84-4059-8215-AB8FD2408EA5}">
      <dgm:prSet/>
      <dgm:spPr/>
      <dgm:t>
        <a:bodyPr/>
        <a:lstStyle/>
        <a:p>
          <a:endParaRPr lang="zh-TW" altLang="en-US"/>
        </a:p>
      </dgm:t>
    </dgm:pt>
    <dgm:pt modelId="{5974D898-AABE-4E95-8A74-382C9595D4F9}">
      <dgm:prSet phldrT="[文字]"/>
      <dgm:spPr/>
      <dgm:t>
        <a:bodyPr/>
        <a:lstStyle/>
        <a:p>
          <a:r>
            <a:rPr lang="zh-TW" altLang="en-US" dirty="0"/>
            <a:t>增加體適能，降低慢性病危險性以促進健康</a:t>
          </a:r>
        </a:p>
      </dgm:t>
    </dgm:pt>
    <dgm:pt modelId="{5D05EEFB-6511-4661-9AC2-C4A22B776FBA}" type="parTrans" cxnId="{DABFF0CE-18E4-443A-8845-D3D294ED9431}">
      <dgm:prSet/>
      <dgm:spPr/>
      <dgm:t>
        <a:bodyPr/>
        <a:lstStyle/>
        <a:p>
          <a:endParaRPr lang="zh-TW" altLang="en-US"/>
        </a:p>
      </dgm:t>
    </dgm:pt>
    <dgm:pt modelId="{B89EE837-CE3B-4E49-A884-C76F7B2B4689}" type="sibTrans" cxnId="{DABFF0CE-18E4-443A-8845-D3D294ED9431}">
      <dgm:prSet/>
      <dgm:spPr/>
      <dgm:t>
        <a:bodyPr/>
        <a:lstStyle/>
        <a:p>
          <a:endParaRPr lang="zh-TW" altLang="en-US"/>
        </a:p>
      </dgm:t>
    </dgm:pt>
    <dgm:pt modelId="{270BA222-0B2F-493A-A6B4-AE8CDB509AD5}">
      <dgm:prSet phldrT="[文字]"/>
      <dgm:spPr/>
      <dgm:t>
        <a:bodyPr/>
        <a:lstStyle/>
        <a:p>
          <a:r>
            <a:rPr lang="zh-TW" altLang="en-US" dirty="0"/>
            <a:t>緩和期</a:t>
          </a:r>
        </a:p>
      </dgm:t>
    </dgm:pt>
    <dgm:pt modelId="{D19FD657-DE48-4711-87D4-4C2A2945F4EC}" type="parTrans" cxnId="{AAA9D9C8-4E50-4E82-A1C2-975318190B1F}">
      <dgm:prSet/>
      <dgm:spPr/>
      <dgm:t>
        <a:bodyPr/>
        <a:lstStyle/>
        <a:p>
          <a:endParaRPr lang="zh-TW" altLang="en-US"/>
        </a:p>
      </dgm:t>
    </dgm:pt>
    <dgm:pt modelId="{9FDE398C-67C4-43BF-AF97-9EBE195D71F4}" type="sibTrans" cxnId="{AAA9D9C8-4E50-4E82-A1C2-975318190B1F}">
      <dgm:prSet/>
      <dgm:spPr/>
      <dgm:t>
        <a:bodyPr/>
        <a:lstStyle/>
        <a:p>
          <a:endParaRPr lang="zh-TW" altLang="en-US"/>
        </a:p>
      </dgm:t>
    </dgm:pt>
    <dgm:pt modelId="{8C294B6B-AD39-4FC9-84DE-9AFD56B6321F}">
      <dgm:prSet phldrT="[文字]"/>
      <dgm:spPr/>
      <dgm:t>
        <a:bodyPr/>
        <a:lstStyle/>
        <a:p>
          <a:r>
            <a:rPr lang="en-US" altLang="zh-TW" dirty="0"/>
            <a:t>5-10</a:t>
          </a:r>
          <a:r>
            <a:rPr lang="zh-TW" altLang="en-US" dirty="0"/>
            <a:t>分鐘</a:t>
          </a:r>
        </a:p>
      </dgm:t>
    </dgm:pt>
    <dgm:pt modelId="{A0FA2FC9-43EC-4354-8337-4631E8C8FF1C}" type="parTrans" cxnId="{CA374AD5-22E2-4B2E-86D2-DD96B63D7BB1}">
      <dgm:prSet/>
      <dgm:spPr/>
      <dgm:t>
        <a:bodyPr/>
        <a:lstStyle/>
        <a:p>
          <a:endParaRPr lang="zh-TW" altLang="en-US"/>
        </a:p>
      </dgm:t>
    </dgm:pt>
    <dgm:pt modelId="{AD52015B-9E67-45DD-B5AF-BBA28F187954}" type="sibTrans" cxnId="{CA374AD5-22E2-4B2E-86D2-DD96B63D7BB1}">
      <dgm:prSet/>
      <dgm:spPr/>
      <dgm:t>
        <a:bodyPr/>
        <a:lstStyle/>
        <a:p>
          <a:endParaRPr lang="zh-TW" altLang="en-US"/>
        </a:p>
      </dgm:t>
    </dgm:pt>
    <dgm:pt modelId="{5A90065A-53C0-4032-A55B-B39D540D869F}">
      <dgm:prSet phldrT="[文字]"/>
      <dgm:spPr/>
      <dgm:t>
        <a:bodyPr/>
        <a:lstStyle/>
        <a:p>
          <a:r>
            <a:rPr lang="zh-TW" altLang="en-US" dirty="0"/>
            <a:t>預防血液堆積在四肢，增加回流心臟和腦的血液</a:t>
          </a:r>
        </a:p>
      </dgm:t>
    </dgm:pt>
    <dgm:pt modelId="{B067CE16-2F5C-4FA6-9584-43538B30CD48}" type="parTrans" cxnId="{A5287398-5223-4078-8B55-9CF6C5F155E4}">
      <dgm:prSet/>
      <dgm:spPr/>
      <dgm:t>
        <a:bodyPr/>
        <a:lstStyle/>
        <a:p>
          <a:endParaRPr lang="zh-TW" altLang="en-US"/>
        </a:p>
      </dgm:t>
    </dgm:pt>
    <dgm:pt modelId="{E4D81B75-5D3C-407B-8EE9-DA2652A33CED}" type="sibTrans" cxnId="{A5287398-5223-4078-8B55-9CF6C5F155E4}">
      <dgm:prSet/>
      <dgm:spPr/>
      <dgm:t>
        <a:bodyPr/>
        <a:lstStyle/>
        <a:p>
          <a:endParaRPr lang="zh-TW" altLang="en-US"/>
        </a:p>
      </dgm:t>
    </dgm:pt>
    <dgm:pt modelId="{1DA7DAA1-AE4C-45FF-AE0B-73788D72E750}">
      <dgm:prSet/>
      <dgm:spPr/>
      <dgm:t>
        <a:bodyPr/>
        <a:lstStyle/>
        <a:p>
          <a:r>
            <a:rPr lang="zh-TW" altLang="zh-TW" dirty="0"/>
            <a:t>加強運動前身體各系統的調節</a:t>
          </a:r>
          <a:r>
            <a:rPr lang="zh-TW" altLang="en-US" dirty="0"/>
            <a:t>作用，</a:t>
          </a:r>
          <a:r>
            <a:rPr lang="zh-TW" altLang="zh-TW" dirty="0"/>
            <a:t>增加肌肉溫度，減少受傷</a:t>
          </a:r>
        </a:p>
      </dgm:t>
    </dgm:pt>
    <dgm:pt modelId="{EDD64B28-B0EC-47E0-B4A2-2905A189319C}" type="parTrans" cxnId="{AECB1CF2-A36E-4BD3-B8FC-0855D7240201}">
      <dgm:prSet/>
      <dgm:spPr/>
      <dgm:t>
        <a:bodyPr/>
        <a:lstStyle/>
        <a:p>
          <a:endParaRPr lang="zh-TW" altLang="en-US"/>
        </a:p>
      </dgm:t>
    </dgm:pt>
    <dgm:pt modelId="{9A3CF5BD-3208-4EB6-AA02-2819019B68CA}" type="sibTrans" cxnId="{AECB1CF2-A36E-4BD3-B8FC-0855D7240201}">
      <dgm:prSet/>
      <dgm:spPr/>
      <dgm:t>
        <a:bodyPr/>
        <a:lstStyle/>
        <a:p>
          <a:endParaRPr lang="zh-TW" altLang="en-US"/>
        </a:p>
      </dgm:t>
    </dgm:pt>
    <dgm:pt modelId="{BD956C67-2F4E-48E3-82F1-B81055F2BF3E}">
      <dgm:prSet/>
      <dgm:spPr/>
      <dgm:t>
        <a:bodyPr/>
        <a:lstStyle/>
        <a:p>
          <a:r>
            <a:rPr lang="zh-TW" altLang="en-US" dirty="0"/>
            <a:t>有氧運動期</a:t>
          </a:r>
        </a:p>
      </dgm:t>
    </dgm:pt>
    <dgm:pt modelId="{33145223-42B9-48B2-BC7E-B5600EC34340}" type="parTrans" cxnId="{4AB2F468-974B-4E05-AEE5-D5B63B41D556}">
      <dgm:prSet/>
      <dgm:spPr/>
      <dgm:t>
        <a:bodyPr/>
        <a:lstStyle/>
        <a:p>
          <a:endParaRPr lang="zh-TW" altLang="en-US"/>
        </a:p>
      </dgm:t>
    </dgm:pt>
    <dgm:pt modelId="{E41325AA-F47C-4172-857F-14050732FC19}" type="sibTrans" cxnId="{4AB2F468-974B-4E05-AEE5-D5B63B41D556}">
      <dgm:prSet/>
      <dgm:spPr/>
      <dgm:t>
        <a:bodyPr/>
        <a:lstStyle/>
        <a:p>
          <a:endParaRPr lang="zh-TW" altLang="en-US"/>
        </a:p>
      </dgm:t>
    </dgm:pt>
    <dgm:pt modelId="{7C204188-1643-405F-A9E9-78773EA1A9BD}">
      <dgm:prSet/>
      <dgm:spPr/>
      <dgm:t>
        <a:bodyPr/>
        <a:lstStyle/>
        <a:p>
          <a:endParaRPr lang="zh-TW" altLang="en-US" dirty="0"/>
        </a:p>
      </dgm:t>
    </dgm:pt>
    <dgm:pt modelId="{38562FCA-17F3-463E-A1B9-25BA6651E86E}" type="parTrans" cxnId="{60740F43-675A-4B60-B9AF-F48C0ECAB092}">
      <dgm:prSet/>
      <dgm:spPr/>
      <dgm:t>
        <a:bodyPr/>
        <a:lstStyle/>
        <a:p>
          <a:endParaRPr lang="zh-TW" altLang="en-US"/>
        </a:p>
      </dgm:t>
    </dgm:pt>
    <dgm:pt modelId="{F6F3CCF8-E708-4A0F-865A-1F2152B0A7A1}" type="sibTrans" cxnId="{60740F43-675A-4B60-B9AF-F48C0ECAB092}">
      <dgm:prSet/>
      <dgm:spPr/>
      <dgm:t>
        <a:bodyPr/>
        <a:lstStyle/>
        <a:p>
          <a:endParaRPr lang="zh-TW" altLang="en-US"/>
        </a:p>
      </dgm:t>
    </dgm:pt>
    <dgm:pt modelId="{4D53204E-C0FD-461D-BE6D-20045F49E824}" type="pres">
      <dgm:prSet presAssocID="{C7C3AB87-9B8A-412E-A882-7044EC04F8F2}" presName="linearFlow" presStyleCnt="0">
        <dgm:presLayoutVars>
          <dgm:dir/>
          <dgm:animLvl val="lvl"/>
          <dgm:resizeHandles val="exact"/>
        </dgm:presLayoutVars>
      </dgm:prSet>
      <dgm:spPr/>
      <dgm:t>
        <a:bodyPr/>
        <a:lstStyle/>
        <a:p>
          <a:endParaRPr lang="zh-TW" altLang="en-US"/>
        </a:p>
      </dgm:t>
    </dgm:pt>
    <dgm:pt modelId="{A5E0285C-DD9F-4056-93D2-23AF366B0B8A}" type="pres">
      <dgm:prSet presAssocID="{9379100F-4EED-4259-BB35-6440EB9FDA71}" presName="composite" presStyleCnt="0"/>
      <dgm:spPr/>
    </dgm:pt>
    <dgm:pt modelId="{05CC0FE5-436E-426B-B08F-C116AE46F531}" type="pres">
      <dgm:prSet presAssocID="{9379100F-4EED-4259-BB35-6440EB9FDA71}" presName="parentText" presStyleLbl="alignNode1" presStyleIdx="0" presStyleCnt="3">
        <dgm:presLayoutVars>
          <dgm:chMax val="1"/>
          <dgm:bulletEnabled val="1"/>
        </dgm:presLayoutVars>
      </dgm:prSet>
      <dgm:spPr/>
      <dgm:t>
        <a:bodyPr/>
        <a:lstStyle/>
        <a:p>
          <a:endParaRPr lang="zh-TW" altLang="en-US"/>
        </a:p>
      </dgm:t>
    </dgm:pt>
    <dgm:pt modelId="{A521DF72-282A-4F64-902F-9931782D098A}" type="pres">
      <dgm:prSet presAssocID="{9379100F-4EED-4259-BB35-6440EB9FDA71}" presName="descendantText" presStyleLbl="alignAcc1" presStyleIdx="0" presStyleCnt="3" custLinFactNeighborX="579" custLinFactNeighborY="460">
        <dgm:presLayoutVars>
          <dgm:bulletEnabled val="1"/>
        </dgm:presLayoutVars>
      </dgm:prSet>
      <dgm:spPr/>
      <dgm:t>
        <a:bodyPr/>
        <a:lstStyle/>
        <a:p>
          <a:endParaRPr lang="zh-TW" altLang="en-US"/>
        </a:p>
      </dgm:t>
    </dgm:pt>
    <dgm:pt modelId="{160DE7EF-2E75-4854-87E8-CEA4F5F367DE}" type="pres">
      <dgm:prSet presAssocID="{C34A2F81-4C81-49FB-9094-5BD3E02FC03C}" presName="sp" presStyleCnt="0"/>
      <dgm:spPr/>
    </dgm:pt>
    <dgm:pt modelId="{DC51876D-7764-45C5-A855-DF5BF2896B07}" type="pres">
      <dgm:prSet presAssocID="{BD956C67-2F4E-48E3-82F1-B81055F2BF3E}" presName="composite" presStyleCnt="0"/>
      <dgm:spPr/>
    </dgm:pt>
    <dgm:pt modelId="{C8ECB0FB-0382-4B2D-9BE2-82E54383C111}" type="pres">
      <dgm:prSet presAssocID="{BD956C67-2F4E-48E3-82F1-B81055F2BF3E}" presName="parentText" presStyleLbl="alignNode1" presStyleIdx="1" presStyleCnt="3">
        <dgm:presLayoutVars>
          <dgm:chMax val="1"/>
          <dgm:bulletEnabled val="1"/>
        </dgm:presLayoutVars>
      </dgm:prSet>
      <dgm:spPr/>
      <dgm:t>
        <a:bodyPr/>
        <a:lstStyle/>
        <a:p>
          <a:endParaRPr lang="zh-TW" altLang="en-US"/>
        </a:p>
      </dgm:t>
    </dgm:pt>
    <dgm:pt modelId="{554F932D-87B3-45A5-87A7-45E087B6B69D}" type="pres">
      <dgm:prSet presAssocID="{BD956C67-2F4E-48E3-82F1-B81055F2BF3E}" presName="descendantText" presStyleLbl="alignAcc1" presStyleIdx="1" presStyleCnt="3">
        <dgm:presLayoutVars>
          <dgm:bulletEnabled val="1"/>
        </dgm:presLayoutVars>
      </dgm:prSet>
      <dgm:spPr/>
      <dgm:t>
        <a:bodyPr/>
        <a:lstStyle/>
        <a:p>
          <a:endParaRPr lang="zh-TW" altLang="en-US"/>
        </a:p>
      </dgm:t>
    </dgm:pt>
    <dgm:pt modelId="{4FF5423C-EEDA-44E1-A469-8A470428E907}" type="pres">
      <dgm:prSet presAssocID="{E41325AA-F47C-4172-857F-14050732FC19}" presName="sp" presStyleCnt="0"/>
      <dgm:spPr/>
    </dgm:pt>
    <dgm:pt modelId="{477C68F0-BCDE-4CC8-AB7F-D826C6FA75AE}" type="pres">
      <dgm:prSet presAssocID="{270BA222-0B2F-493A-A6B4-AE8CDB509AD5}" presName="composite" presStyleCnt="0"/>
      <dgm:spPr/>
    </dgm:pt>
    <dgm:pt modelId="{E370BF28-829C-4D74-9C3B-D32287D250DE}" type="pres">
      <dgm:prSet presAssocID="{270BA222-0B2F-493A-A6B4-AE8CDB509AD5}" presName="parentText" presStyleLbl="alignNode1" presStyleIdx="2" presStyleCnt="3">
        <dgm:presLayoutVars>
          <dgm:chMax val="1"/>
          <dgm:bulletEnabled val="1"/>
        </dgm:presLayoutVars>
      </dgm:prSet>
      <dgm:spPr/>
      <dgm:t>
        <a:bodyPr/>
        <a:lstStyle/>
        <a:p>
          <a:endParaRPr lang="zh-TW" altLang="en-US"/>
        </a:p>
      </dgm:t>
    </dgm:pt>
    <dgm:pt modelId="{8B582188-7598-4F0C-B0BE-2DB8CF07EC86}" type="pres">
      <dgm:prSet presAssocID="{270BA222-0B2F-493A-A6B4-AE8CDB509AD5}" presName="descendantText" presStyleLbl="alignAcc1" presStyleIdx="2" presStyleCnt="3">
        <dgm:presLayoutVars>
          <dgm:bulletEnabled val="1"/>
        </dgm:presLayoutVars>
      </dgm:prSet>
      <dgm:spPr/>
      <dgm:t>
        <a:bodyPr/>
        <a:lstStyle/>
        <a:p>
          <a:endParaRPr lang="zh-TW" altLang="en-US"/>
        </a:p>
      </dgm:t>
    </dgm:pt>
  </dgm:ptLst>
  <dgm:cxnLst>
    <dgm:cxn modelId="{CA374AD5-22E2-4B2E-86D2-DD96B63D7BB1}" srcId="{270BA222-0B2F-493A-A6B4-AE8CDB509AD5}" destId="{8C294B6B-AD39-4FC9-84DE-9AFD56B6321F}" srcOrd="0" destOrd="0" parTransId="{A0FA2FC9-43EC-4354-8337-4631E8C8FF1C}" sibTransId="{AD52015B-9E67-45DD-B5AF-BBA28F187954}"/>
    <dgm:cxn modelId="{3F7E5E95-7065-4C30-89C5-4B25B1602216}" type="presOf" srcId="{BD956C67-2F4E-48E3-82F1-B81055F2BF3E}" destId="{C8ECB0FB-0382-4B2D-9BE2-82E54383C111}" srcOrd="0" destOrd="0" presId="urn:microsoft.com/office/officeart/2005/8/layout/chevron2"/>
    <dgm:cxn modelId="{A5287398-5223-4078-8B55-9CF6C5F155E4}" srcId="{270BA222-0B2F-493A-A6B4-AE8CDB509AD5}" destId="{5A90065A-53C0-4032-A55B-B39D540D869F}" srcOrd="1" destOrd="0" parTransId="{B067CE16-2F5C-4FA6-9584-43538B30CD48}" sibTransId="{E4D81B75-5D3C-407B-8EE9-DA2652A33CED}"/>
    <dgm:cxn modelId="{5F7436F1-2B9E-4EB4-A9FF-60C28F7F7FA9}" type="presOf" srcId="{8C294B6B-AD39-4FC9-84DE-9AFD56B6321F}" destId="{8B582188-7598-4F0C-B0BE-2DB8CF07EC86}" srcOrd="0" destOrd="0" presId="urn:microsoft.com/office/officeart/2005/8/layout/chevron2"/>
    <dgm:cxn modelId="{415DCAB2-33A3-43AE-939F-32CF4032EB31}" type="presOf" srcId="{5974D898-AABE-4E95-8A74-382C9595D4F9}" destId="{554F932D-87B3-45A5-87A7-45E087B6B69D}" srcOrd="0" destOrd="1" presId="urn:microsoft.com/office/officeart/2005/8/layout/chevron2"/>
    <dgm:cxn modelId="{A8D31A31-49BE-410F-AE90-3605973E44C7}" type="presOf" srcId="{1DA7DAA1-AE4C-45FF-AE0B-73788D72E750}" destId="{A521DF72-282A-4F64-902F-9931782D098A}" srcOrd="0" destOrd="1" presId="urn:microsoft.com/office/officeart/2005/8/layout/chevron2"/>
    <dgm:cxn modelId="{5EBB7377-8A84-4059-8215-AB8FD2408EA5}" srcId="{BD956C67-2F4E-48E3-82F1-B81055F2BF3E}" destId="{5309C800-864B-4429-B568-50F478DD2482}" srcOrd="0" destOrd="0" parTransId="{1AD7103E-E57B-49BF-A097-B3E3AE3D8CDB}" sibTransId="{3C36A4F0-C5D4-49E3-8779-1659E3147204}"/>
    <dgm:cxn modelId="{62E78104-8E00-49C3-A4A6-1AC878093174}" type="presOf" srcId="{75079247-F2BC-44BA-839D-B36F2FBF7339}" destId="{A521DF72-282A-4F64-902F-9931782D098A}" srcOrd="0" destOrd="0" presId="urn:microsoft.com/office/officeart/2005/8/layout/chevron2"/>
    <dgm:cxn modelId="{1D23F831-BE8F-4A0A-9BD5-FA4C1F24A967}" srcId="{9379100F-4EED-4259-BB35-6440EB9FDA71}" destId="{75079247-F2BC-44BA-839D-B36F2FBF7339}" srcOrd="0" destOrd="0" parTransId="{2A3A32AC-9792-4B69-A6E2-58826801B755}" sibTransId="{56B28B8E-1FDD-45DE-AE7A-359E2873AA32}"/>
    <dgm:cxn modelId="{9DA178BA-F28E-466B-ACBA-F9CBE277820F}" srcId="{C7C3AB87-9B8A-412E-A882-7044EC04F8F2}" destId="{9379100F-4EED-4259-BB35-6440EB9FDA71}" srcOrd="0" destOrd="0" parTransId="{F595F417-BF8E-4873-9ED3-44F919E44C35}" sibTransId="{C34A2F81-4C81-49FB-9094-5BD3E02FC03C}"/>
    <dgm:cxn modelId="{F4AFA1B2-1290-4B4F-AA69-043CF7D3BCFB}" type="presOf" srcId="{9379100F-4EED-4259-BB35-6440EB9FDA71}" destId="{05CC0FE5-436E-426B-B08F-C116AE46F531}" srcOrd="0" destOrd="0" presId="urn:microsoft.com/office/officeart/2005/8/layout/chevron2"/>
    <dgm:cxn modelId="{AAA9D9C8-4E50-4E82-A1C2-975318190B1F}" srcId="{C7C3AB87-9B8A-412E-A882-7044EC04F8F2}" destId="{270BA222-0B2F-493A-A6B4-AE8CDB509AD5}" srcOrd="2" destOrd="0" parTransId="{D19FD657-DE48-4711-87D4-4C2A2945F4EC}" sibTransId="{9FDE398C-67C4-43BF-AF97-9EBE195D71F4}"/>
    <dgm:cxn modelId="{FDA98B97-3642-4D83-A747-5AEF3E6A22C0}" type="presOf" srcId="{5309C800-864B-4429-B568-50F478DD2482}" destId="{554F932D-87B3-45A5-87A7-45E087B6B69D}" srcOrd="0" destOrd="0" presId="urn:microsoft.com/office/officeart/2005/8/layout/chevron2"/>
    <dgm:cxn modelId="{16783D15-105E-4763-8AA8-499F4CA2322E}" type="presOf" srcId="{270BA222-0B2F-493A-A6B4-AE8CDB509AD5}" destId="{E370BF28-829C-4D74-9C3B-D32287D250DE}" srcOrd="0" destOrd="0" presId="urn:microsoft.com/office/officeart/2005/8/layout/chevron2"/>
    <dgm:cxn modelId="{04732A20-C119-4420-B438-01E649EDABEC}" type="presOf" srcId="{7C204188-1643-405F-A9E9-78773EA1A9BD}" destId="{554F932D-87B3-45A5-87A7-45E087B6B69D}" srcOrd="0" destOrd="2" presId="urn:microsoft.com/office/officeart/2005/8/layout/chevron2"/>
    <dgm:cxn modelId="{70C8720E-7F58-4C12-815B-4D9D22B2BF1D}" type="presOf" srcId="{C7C3AB87-9B8A-412E-A882-7044EC04F8F2}" destId="{4D53204E-C0FD-461D-BE6D-20045F49E824}" srcOrd="0" destOrd="0" presId="urn:microsoft.com/office/officeart/2005/8/layout/chevron2"/>
    <dgm:cxn modelId="{60740F43-675A-4B60-B9AF-F48C0ECAB092}" srcId="{BD956C67-2F4E-48E3-82F1-B81055F2BF3E}" destId="{7C204188-1643-405F-A9E9-78773EA1A9BD}" srcOrd="2" destOrd="0" parTransId="{38562FCA-17F3-463E-A1B9-25BA6651E86E}" sibTransId="{F6F3CCF8-E708-4A0F-865A-1F2152B0A7A1}"/>
    <dgm:cxn modelId="{DABFF0CE-18E4-443A-8845-D3D294ED9431}" srcId="{BD956C67-2F4E-48E3-82F1-B81055F2BF3E}" destId="{5974D898-AABE-4E95-8A74-382C9595D4F9}" srcOrd="1" destOrd="0" parTransId="{5D05EEFB-6511-4661-9AC2-C4A22B776FBA}" sibTransId="{B89EE837-CE3B-4E49-A884-C76F7B2B4689}"/>
    <dgm:cxn modelId="{AECB1CF2-A36E-4BD3-B8FC-0855D7240201}" srcId="{9379100F-4EED-4259-BB35-6440EB9FDA71}" destId="{1DA7DAA1-AE4C-45FF-AE0B-73788D72E750}" srcOrd="1" destOrd="0" parTransId="{EDD64B28-B0EC-47E0-B4A2-2905A189319C}" sibTransId="{9A3CF5BD-3208-4EB6-AA02-2819019B68CA}"/>
    <dgm:cxn modelId="{4AB2F468-974B-4E05-AEE5-D5B63B41D556}" srcId="{C7C3AB87-9B8A-412E-A882-7044EC04F8F2}" destId="{BD956C67-2F4E-48E3-82F1-B81055F2BF3E}" srcOrd="1" destOrd="0" parTransId="{33145223-42B9-48B2-BC7E-B5600EC34340}" sibTransId="{E41325AA-F47C-4172-857F-14050732FC19}"/>
    <dgm:cxn modelId="{03B7C8A1-EA62-4724-80C8-691D2707700A}" type="presOf" srcId="{5A90065A-53C0-4032-A55B-B39D540D869F}" destId="{8B582188-7598-4F0C-B0BE-2DB8CF07EC86}" srcOrd="0" destOrd="1" presId="urn:microsoft.com/office/officeart/2005/8/layout/chevron2"/>
    <dgm:cxn modelId="{950FDAD0-158E-4990-9C00-57F98C5D9752}" type="presParOf" srcId="{4D53204E-C0FD-461D-BE6D-20045F49E824}" destId="{A5E0285C-DD9F-4056-93D2-23AF366B0B8A}" srcOrd="0" destOrd="0" presId="urn:microsoft.com/office/officeart/2005/8/layout/chevron2"/>
    <dgm:cxn modelId="{72CE9F17-45DE-4F65-879A-EE3C153D4215}" type="presParOf" srcId="{A5E0285C-DD9F-4056-93D2-23AF366B0B8A}" destId="{05CC0FE5-436E-426B-B08F-C116AE46F531}" srcOrd="0" destOrd="0" presId="urn:microsoft.com/office/officeart/2005/8/layout/chevron2"/>
    <dgm:cxn modelId="{22ADE175-3E5A-42D0-9957-C4581EBA56F6}" type="presParOf" srcId="{A5E0285C-DD9F-4056-93D2-23AF366B0B8A}" destId="{A521DF72-282A-4F64-902F-9931782D098A}" srcOrd="1" destOrd="0" presId="urn:microsoft.com/office/officeart/2005/8/layout/chevron2"/>
    <dgm:cxn modelId="{73DF4ACF-46F1-4971-BA28-09BE3BD78B7D}" type="presParOf" srcId="{4D53204E-C0FD-461D-BE6D-20045F49E824}" destId="{160DE7EF-2E75-4854-87E8-CEA4F5F367DE}" srcOrd="1" destOrd="0" presId="urn:microsoft.com/office/officeart/2005/8/layout/chevron2"/>
    <dgm:cxn modelId="{A613B9B3-B788-4821-9164-667A0B783647}" type="presParOf" srcId="{4D53204E-C0FD-461D-BE6D-20045F49E824}" destId="{DC51876D-7764-45C5-A855-DF5BF2896B07}" srcOrd="2" destOrd="0" presId="urn:microsoft.com/office/officeart/2005/8/layout/chevron2"/>
    <dgm:cxn modelId="{9DBDE98C-AC71-4A24-B895-DEBBABB4777F}" type="presParOf" srcId="{DC51876D-7764-45C5-A855-DF5BF2896B07}" destId="{C8ECB0FB-0382-4B2D-9BE2-82E54383C111}" srcOrd="0" destOrd="0" presId="urn:microsoft.com/office/officeart/2005/8/layout/chevron2"/>
    <dgm:cxn modelId="{C747987D-1F4B-4884-A95C-DE9E28645AEF}" type="presParOf" srcId="{DC51876D-7764-45C5-A855-DF5BF2896B07}" destId="{554F932D-87B3-45A5-87A7-45E087B6B69D}" srcOrd="1" destOrd="0" presId="urn:microsoft.com/office/officeart/2005/8/layout/chevron2"/>
    <dgm:cxn modelId="{BEFD0A63-6A00-46B5-86CE-A3D6CFEF9900}" type="presParOf" srcId="{4D53204E-C0FD-461D-BE6D-20045F49E824}" destId="{4FF5423C-EEDA-44E1-A469-8A470428E907}" srcOrd="3" destOrd="0" presId="urn:microsoft.com/office/officeart/2005/8/layout/chevron2"/>
    <dgm:cxn modelId="{E2A06CC5-CE7F-4874-809C-F2FADDA0F8E7}" type="presParOf" srcId="{4D53204E-C0FD-461D-BE6D-20045F49E824}" destId="{477C68F0-BCDE-4CC8-AB7F-D826C6FA75AE}" srcOrd="4" destOrd="0" presId="urn:microsoft.com/office/officeart/2005/8/layout/chevron2"/>
    <dgm:cxn modelId="{0FEC1198-59F2-43AB-AD0A-63D4F347F518}" type="presParOf" srcId="{477C68F0-BCDE-4CC8-AB7F-D826C6FA75AE}" destId="{E370BF28-829C-4D74-9C3B-D32287D250DE}" srcOrd="0" destOrd="0" presId="urn:microsoft.com/office/officeart/2005/8/layout/chevron2"/>
    <dgm:cxn modelId="{997E2B0F-E958-40BC-80A6-4E72314EB8AC}" type="presParOf" srcId="{477C68F0-BCDE-4CC8-AB7F-D826C6FA75AE}" destId="{8B582188-7598-4F0C-B0BE-2DB8CF07EC86}"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B4FFA3A-10C7-496B-9600-7B02171E007E}" type="doc">
      <dgm:prSet loTypeId="urn:microsoft.com/office/officeart/2005/8/layout/radial3" loCatId="relationship" qsTypeId="urn:microsoft.com/office/officeart/2005/8/quickstyle/simple1" qsCatId="simple" csTypeId="urn:microsoft.com/office/officeart/2005/8/colors/colorful5" csCatId="colorful" phldr="1"/>
      <dgm:spPr/>
      <dgm:t>
        <a:bodyPr/>
        <a:lstStyle/>
        <a:p>
          <a:endParaRPr lang="zh-TW" altLang="en-US"/>
        </a:p>
      </dgm:t>
    </dgm:pt>
    <dgm:pt modelId="{42F255AF-E46A-4277-BB88-DB1CE48EDDF5}">
      <dgm:prSet phldrT="[文字]"/>
      <dgm:spPr/>
      <dgm:t>
        <a:bodyPr/>
        <a:lstStyle/>
        <a:p>
          <a:r>
            <a:rPr lang="zh-TW" altLang="en-US" dirty="0">
              <a:latin typeface="標楷體" pitchFamily="65" charset="-120"/>
              <a:ea typeface="標楷體" pitchFamily="65" charset="-120"/>
            </a:rPr>
            <a:t>生活</a:t>
          </a:r>
        </a:p>
      </dgm:t>
    </dgm:pt>
    <dgm:pt modelId="{5C706C22-DECC-4B5B-9CAC-287D139F5350}" type="parTrans" cxnId="{416A7884-94BC-4AA2-8F13-AA37FD116985}">
      <dgm:prSet/>
      <dgm:spPr/>
      <dgm:t>
        <a:bodyPr/>
        <a:lstStyle/>
        <a:p>
          <a:endParaRPr lang="zh-TW" altLang="en-US">
            <a:latin typeface="標楷體" pitchFamily="65" charset="-120"/>
            <a:ea typeface="標楷體" pitchFamily="65" charset="-120"/>
          </a:endParaRPr>
        </a:p>
      </dgm:t>
    </dgm:pt>
    <dgm:pt modelId="{58837675-AC79-4BAB-886E-460DE2205F39}" type="sibTrans" cxnId="{416A7884-94BC-4AA2-8F13-AA37FD116985}">
      <dgm:prSet/>
      <dgm:spPr/>
      <dgm:t>
        <a:bodyPr/>
        <a:lstStyle/>
        <a:p>
          <a:endParaRPr lang="zh-TW" altLang="en-US">
            <a:latin typeface="標楷體" pitchFamily="65" charset="-120"/>
            <a:ea typeface="標楷體" pitchFamily="65" charset="-120"/>
          </a:endParaRPr>
        </a:p>
      </dgm:t>
    </dgm:pt>
    <dgm:pt modelId="{5477F3A2-4820-4657-8562-5958E242658E}">
      <dgm:prSet phldrT="[文字]"/>
      <dgm:spPr/>
      <dgm:t>
        <a:bodyPr/>
        <a:lstStyle/>
        <a:p>
          <a:r>
            <a:rPr lang="zh-TW" altLang="en-US" dirty="0">
              <a:latin typeface="標楷體" pitchFamily="65" charset="-120"/>
              <a:ea typeface="標楷體" pitchFamily="65" charset="-120"/>
            </a:rPr>
            <a:t>進食</a:t>
          </a:r>
        </a:p>
      </dgm:t>
    </dgm:pt>
    <dgm:pt modelId="{459851B4-E1AE-4BD8-8C9E-C270601B2C47}" type="parTrans" cxnId="{4CF4DEF3-4C10-426B-9ADE-C2FE7FA14A34}">
      <dgm:prSet/>
      <dgm:spPr/>
      <dgm:t>
        <a:bodyPr/>
        <a:lstStyle/>
        <a:p>
          <a:endParaRPr lang="zh-TW" altLang="en-US">
            <a:latin typeface="標楷體" pitchFamily="65" charset="-120"/>
            <a:ea typeface="標楷體" pitchFamily="65" charset="-120"/>
          </a:endParaRPr>
        </a:p>
      </dgm:t>
    </dgm:pt>
    <dgm:pt modelId="{7EA4E621-D849-4723-9294-F0F84D395DCE}" type="sibTrans" cxnId="{4CF4DEF3-4C10-426B-9ADE-C2FE7FA14A34}">
      <dgm:prSet/>
      <dgm:spPr/>
      <dgm:t>
        <a:bodyPr/>
        <a:lstStyle/>
        <a:p>
          <a:endParaRPr lang="zh-TW" altLang="en-US">
            <a:latin typeface="標楷體" pitchFamily="65" charset="-120"/>
            <a:ea typeface="標楷體" pitchFamily="65" charset="-120"/>
          </a:endParaRPr>
        </a:p>
      </dgm:t>
    </dgm:pt>
    <dgm:pt modelId="{EFA6FB41-97BD-4538-ACA5-7A845187D912}">
      <dgm:prSet phldrT="[文字]"/>
      <dgm:spPr/>
      <dgm:t>
        <a:bodyPr/>
        <a:lstStyle/>
        <a:p>
          <a:r>
            <a:rPr lang="zh-TW" altLang="en-US" dirty="0">
              <a:latin typeface="標楷體" pitchFamily="65" charset="-120"/>
              <a:ea typeface="標楷體" pitchFamily="65" charset="-120"/>
            </a:rPr>
            <a:t>如廁</a:t>
          </a:r>
        </a:p>
      </dgm:t>
    </dgm:pt>
    <dgm:pt modelId="{47A79C7E-DEEF-457A-8AA3-A469DE1B7BFC}" type="parTrans" cxnId="{AFB4612A-F424-44C1-A147-8A5744AA980C}">
      <dgm:prSet/>
      <dgm:spPr/>
      <dgm:t>
        <a:bodyPr/>
        <a:lstStyle/>
        <a:p>
          <a:endParaRPr lang="zh-TW" altLang="en-US">
            <a:latin typeface="標楷體" pitchFamily="65" charset="-120"/>
            <a:ea typeface="標楷體" pitchFamily="65" charset="-120"/>
          </a:endParaRPr>
        </a:p>
      </dgm:t>
    </dgm:pt>
    <dgm:pt modelId="{268E6226-A8BB-4B1C-9E8B-CA29876980D5}" type="sibTrans" cxnId="{AFB4612A-F424-44C1-A147-8A5744AA980C}">
      <dgm:prSet/>
      <dgm:spPr/>
      <dgm:t>
        <a:bodyPr/>
        <a:lstStyle/>
        <a:p>
          <a:endParaRPr lang="zh-TW" altLang="en-US">
            <a:latin typeface="標楷體" pitchFamily="65" charset="-120"/>
            <a:ea typeface="標楷體" pitchFamily="65" charset="-120"/>
          </a:endParaRPr>
        </a:p>
      </dgm:t>
    </dgm:pt>
    <dgm:pt modelId="{3EC89346-EC11-4C1A-8AED-EDECD60E0328}">
      <dgm:prSet phldrT="[文字]"/>
      <dgm:spPr/>
      <dgm:t>
        <a:bodyPr/>
        <a:lstStyle/>
        <a:p>
          <a:r>
            <a:rPr lang="zh-TW" altLang="en-US" dirty="0">
              <a:latin typeface="標楷體" pitchFamily="65" charset="-120"/>
              <a:ea typeface="標楷體" pitchFamily="65" charset="-120"/>
            </a:rPr>
            <a:t>沐浴</a:t>
          </a:r>
          <a:endParaRPr lang="en-US" altLang="zh-TW" dirty="0">
            <a:latin typeface="標楷體" pitchFamily="65" charset="-120"/>
            <a:ea typeface="標楷體" pitchFamily="65" charset="-120"/>
          </a:endParaRPr>
        </a:p>
      </dgm:t>
    </dgm:pt>
    <dgm:pt modelId="{CBF7DA5C-E065-4D17-AAC3-5A3F6446F7E0}" type="parTrans" cxnId="{E7B32E9F-3540-4D79-9114-9CB929716D4E}">
      <dgm:prSet/>
      <dgm:spPr/>
      <dgm:t>
        <a:bodyPr/>
        <a:lstStyle/>
        <a:p>
          <a:endParaRPr lang="zh-TW" altLang="en-US">
            <a:latin typeface="標楷體" pitchFamily="65" charset="-120"/>
            <a:ea typeface="標楷體" pitchFamily="65" charset="-120"/>
          </a:endParaRPr>
        </a:p>
      </dgm:t>
    </dgm:pt>
    <dgm:pt modelId="{2BF8A915-3EA6-4F40-BAF8-B2A0C75EE667}" type="sibTrans" cxnId="{E7B32E9F-3540-4D79-9114-9CB929716D4E}">
      <dgm:prSet/>
      <dgm:spPr/>
      <dgm:t>
        <a:bodyPr/>
        <a:lstStyle/>
        <a:p>
          <a:endParaRPr lang="zh-TW" altLang="en-US">
            <a:latin typeface="標楷體" pitchFamily="65" charset="-120"/>
            <a:ea typeface="標楷體" pitchFamily="65" charset="-120"/>
          </a:endParaRPr>
        </a:p>
      </dgm:t>
    </dgm:pt>
    <dgm:pt modelId="{9ECAB5BF-77EF-4133-BD75-9E3526EAE062}">
      <dgm:prSet phldrT="[文字]"/>
      <dgm:spPr/>
      <dgm:t>
        <a:bodyPr/>
        <a:lstStyle/>
        <a:p>
          <a:r>
            <a:rPr lang="zh-TW" altLang="en-US" dirty="0">
              <a:latin typeface="標楷體" pitchFamily="65" charset="-120"/>
              <a:ea typeface="標楷體" pitchFamily="65" charset="-120"/>
            </a:rPr>
            <a:t>梳洗</a:t>
          </a:r>
        </a:p>
      </dgm:t>
    </dgm:pt>
    <dgm:pt modelId="{896D505D-B3F5-4013-A84D-AD8A4D378753}" type="parTrans" cxnId="{FE4DCB3E-5D18-4E3C-A463-26081B7E266A}">
      <dgm:prSet/>
      <dgm:spPr/>
      <dgm:t>
        <a:bodyPr/>
        <a:lstStyle/>
        <a:p>
          <a:endParaRPr lang="zh-TW" altLang="en-US">
            <a:latin typeface="標楷體" pitchFamily="65" charset="-120"/>
            <a:ea typeface="標楷體" pitchFamily="65" charset="-120"/>
          </a:endParaRPr>
        </a:p>
      </dgm:t>
    </dgm:pt>
    <dgm:pt modelId="{3F10F58B-5B02-4DBC-A2EF-385A81204C6A}" type="sibTrans" cxnId="{FE4DCB3E-5D18-4E3C-A463-26081B7E266A}">
      <dgm:prSet/>
      <dgm:spPr/>
      <dgm:t>
        <a:bodyPr/>
        <a:lstStyle/>
        <a:p>
          <a:endParaRPr lang="zh-TW" altLang="en-US">
            <a:latin typeface="標楷體" pitchFamily="65" charset="-120"/>
            <a:ea typeface="標楷體" pitchFamily="65" charset="-120"/>
          </a:endParaRPr>
        </a:p>
      </dgm:t>
    </dgm:pt>
    <dgm:pt modelId="{2E09A8E7-5C2F-48D6-A0A8-5FBAB737573B}">
      <dgm:prSet phldrT="[文字]"/>
      <dgm:spPr/>
      <dgm:t>
        <a:bodyPr/>
        <a:lstStyle/>
        <a:p>
          <a:r>
            <a:rPr lang="zh-TW" altLang="en-US" dirty="0">
              <a:latin typeface="標楷體" pitchFamily="65" charset="-120"/>
              <a:ea typeface="標楷體" pitchFamily="65" charset="-120"/>
            </a:rPr>
            <a:t>穿衣</a:t>
          </a:r>
        </a:p>
      </dgm:t>
    </dgm:pt>
    <dgm:pt modelId="{831ACCED-DDD7-4157-99C4-D2A1A3F2D76E}" type="parTrans" cxnId="{8815EC27-2A96-4EE9-9E10-63D8608AF532}">
      <dgm:prSet/>
      <dgm:spPr/>
      <dgm:t>
        <a:bodyPr/>
        <a:lstStyle/>
        <a:p>
          <a:endParaRPr lang="zh-TW" altLang="en-US">
            <a:latin typeface="標楷體" pitchFamily="65" charset="-120"/>
            <a:ea typeface="標楷體" pitchFamily="65" charset="-120"/>
          </a:endParaRPr>
        </a:p>
      </dgm:t>
    </dgm:pt>
    <dgm:pt modelId="{3BE9E90F-8F4A-478F-8C19-521E2608D922}" type="sibTrans" cxnId="{8815EC27-2A96-4EE9-9E10-63D8608AF532}">
      <dgm:prSet/>
      <dgm:spPr/>
      <dgm:t>
        <a:bodyPr/>
        <a:lstStyle/>
        <a:p>
          <a:endParaRPr lang="zh-TW" altLang="en-US">
            <a:latin typeface="標楷體" pitchFamily="65" charset="-120"/>
            <a:ea typeface="標楷體" pitchFamily="65" charset="-120"/>
          </a:endParaRPr>
        </a:p>
      </dgm:t>
    </dgm:pt>
    <dgm:pt modelId="{486B8DE1-80B5-44FA-9560-9E2803CCAA5C}">
      <dgm:prSet phldrT="[文字]"/>
      <dgm:spPr/>
      <dgm:t>
        <a:bodyPr/>
        <a:lstStyle/>
        <a:p>
          <a:r>
            <a:rPr lang="zh-TW" altLang="en-US" dirty="0">
              <a:latin typeface="標楷體" pitchFamily="65" charset="-120"/>
              <a:ea typeface="標楷體" pitchFamily="65" charset="-120"/>
            </a:rPr>
            <a:t>四處移動</a:t>
          </a:r>
        </a:p>
      </dgm:t>
    </dgm:pt>
    <dgm:pt modelId="{E4B5B640-F2A9-4450-AE87-28E6D29B6C88}" type="parTrans" cxnId="{85610478-745A-4685-A5E8-BC52AC4D720F}">
      <dgm:prSet/>
      <dgm:spPr/>
      <dgm:t>
        <a:bodyPr/>
        <a:lstStyle/>
        <a:p>
          <a:endParaRPr lang="zh-TW" altLang="en-US">
            <a:latin typeface="標楷體" pitchFamily="65" charset="-120"/>
            <a:ea typeface="標楷體" pitchFamily="65" charset="-120"/>
          </a:endParaRPr>
        </a:p>
      </dgm:t>
    </dgm:pt>
    <dgm:pt modelId="{EFA1E4B3-2169-4482-8A64-E8743C6A26A8}" type="sibTrans" cxnId="{85610478-745A-4685-A5E8-BC52AC4D720F}">
      <dgm:prSet/>
      <dgm:spPr/>
      <dgm:t>
        <a:bodyPr/>
        <a:lstStyle/>
        <a:p>
          <a:endParaRPr lang="zh-TW" altLang="en-US">
            <a:latin typeface="標楷體" pitchFamily="65" charset="-120"/>
            <a:ea typeface="標楷體" pitchFamily="65" charset="-120"/>
          </a:endParaRPr>
        </a:p>
      </dgm:t>
    </dgm:pt>
    <dgm:pt modelId="{8EA7E541-F924-45DB-A07C-1822E24DA07C}">
      <dgm:prSet phldrT="[文字]"/>
      <dgm:spPr/>
      <dgm:t>
        <a:bodyPr/>
        <a:lstStyle/>
        <a:p>
          <a:r>
            <a:rPr lang="zh-TW" altLang="en-US" dirty="0">
              <a:latin typeface="標楷體" pitchFamily="65" charset="-120"/>
              <a:ea typeface="標楷體" pitchFamily="65" charset="-120"/>
            </a:rPr>
            <a:t>休閒娛樂</a:t>
          </a:r>
        </a:p>
      </dgm:t>
    </dgm:pt>
    <dgm:pt modelId="{A572F4D4-D56D-471C-ABCF-632255642275}" type="parTrans" cxnId="{06E86923-DBD3-4432-A45B-01B31A0CF27A}">
      <dgm:prSet/>
      <dgm:spPr/>
      <dgm:t>
        <a:bodyPr/>
        <a:lstStyle/>
        <a:p>
          <a:endParaRPr lang="zh-TW" altLang="en-US">
            <a:latin typeface="標楷體" pitchFamily="65" charset="-120"/>
            <a:ea typeface="標楷體" pitchFamily="65" charset="-120"/>
          </a:endParaRPr>
        </a:p>
      </dgm:t>
    </dgm:pt>
    <dgm:pt modelId="{69F2F23B-B72C-4BC6-B17E-0E4E5B34435D}" type="sibTrans" cxnId="{06E86923-DBD3-4432-A45B-01B31A0CF27A}">
      <dgm:prSet/>
      <dgm:spPr/>
      <dgm:t>
        <a:bodyPr/>
        <a:lstStyle/>
        <a:p>
          <a:endParaRPr lang="zh-TW" altLang="en-US">
            <a:latin typeface="標楷體" pitchFamily="65" charset="-120"/>
            <a:ea typeface="標楷體" pitchFamily="65" charset="-120"/>
          </a:endParaRPr>
        </a:p>
      </dgm:t>
    </dgm:pt>
    <dgm:pt modelId="{682E1F7C-2694-4B29-A122-1483A765817C}" type="pres">
      <dgm:prSet presAssocID="{BB4FFA3A-10C7-496B-9600-7B02171E007E}" presName="composite" presStyleCnt="0">
        <dgm:presLayoutVars>
          <dgm:chMax val="1"/>
          <dgm:dir/>
          <dgm:resizeHandles val="exact"/>
        </dgm:presLayoutVars>
      </dgm:prSet>
      <dgm:spPr/>
      <dgm:t>
        <a:bodyPr/>
        <a:lstStyle/>
        <a:p>
          <a:endParaRPr lang="zh-TW" altLang="en-US"/>
        </a:p>
      </dgm:t>
    </dgm:pt>
    <dgm:pt modelId="{2E976683-16E6-4458-942E-5EDF63BC7A14}" type="pres">
      <dgm:prSet presAssocID="{BB4FFA3A-10C7-496B-9600-7B02171E007E}" presName="radial" presStyleCnt="0">
        <dgm:presLayoutVars>
          <dgm:animLvl val="ctr"/>
        </dgm:presLayoutVars>
      </dgm:prSet>
      <dgm:spPr/>
    </dgm:pt>
    <dgm:pt modelId="{72207B15-AA46-4BD2-95EF-EB8603D8144A}" type="pres">
      <dgm:prSet presAssocID="{42F255AF-E46A-4277-BB88-DB1CE48EDDF5}" presName="centerShape" presStyleLbl="vennNode1" presStyleIdx="0" presStyleCnt="8"/>
      <dgm:spPr/>
      <dgm:t>
        <a:bodyPr/>
        <a:lstStyle/>
        <a:p>
          <a:endParaRPr lang="zh-TW" altLang="en-US"/>
        </a:p>
      </dgm:t>
    </dgm:pt>
    <dgm:pt modelId="{BF21A7F3-B34C-4EEF-A867-831EDF0AB130}" type="pres">
      <dgm:prSet presAssocID="{5477F3A2-4820-4657-8562-5958E242658E}" presName="node" presStyleLbl="vennNode1" presStyleIdx="1" presStyleCnt="8">
        <dgm:presLayoutVars>
          <dgm:bulletEnabled val="1"/>
        </dgm:presLayoutVars>
      </dgm:prSet>
      <dgm:spPr/>
      <dgm:t>
        <a:bodyPr/>
        <a:lstStyle/>
        <a:p>
          <a:endParaRPr lang="zh-TW" altLang="en-US"/>
        </a:p>
      </dgm:t>
    </dgm:pt>
    <dgm:pt modelId="{B12187BA-C45C-4B9F-A3BD-3B52AEF631FE}" type="pres">
      <dgm:prSet presAssocID="{EFA6FB41-97BD-4538-ACA5-7A845187D912}" presName="node" presStyleLbl="vennNode1" presStyleIdx="2" presStyleCnt="8">
        <dgm:presLayoutVars>
          <dgm:bulletEnabled val="1"/>
        </dgm:presLayoutVars>
      </dgm:prSet>
      <dgm:spPr/>
      <dgm:t>
        <a:bodyPr/>
        <a:lstStyle/>
        <a:p>
          <a:endParaRPr lang="zh-TW" altLang="en-US"/>
        </a:p>
      </dgm:t>
    </dgm:pt>
    <dgm:pt modelId="{614910A0-C06E-4093-B75E-68A72BDCA552}" type="pres">
      <dgm:prSet presAssocID="{3EC89346-EC11-4C1A-8AED-EDECD60E0328}" presName="node" presStyleLbl="vennNode1" presStyleIdx="3" presStyleCnt="8">
        <dgm:presLayoutVars>
          <dgm:bulletEnabled val="1"/>
        </dgm:presLayoutVars>
      </dgm:prSet>
      <dgm:spPr/>
      <dgm:t>
        <a:bodyPr/>
        <a:lstStyle/>
        <a:p>
          <a:endParaRPr lang="zh-TW" altLang="en-US"/>
        </a:p>
      </dgm:t>
    </dgm:pt>
    <dgm:pt modelId="{9F9C3517-7F06-4428-A456-CDDC0745943C}" type="pres">
      <dgm:prSet presAssocID="{9ECAB5BF-77EF-4133-BD75-9E3526EAE062}" presName="node" presStyleLbl="vennNode1" presStyleIdx="4" presStyleCnt="8">
        <dgm:presLayoutVars>
          <dgm:bulletEnabled val="1"/>
        </dgm:presLayoutVars>
      </dgm:prSet>
      <dgm:spPr/>
      <dgm:t>
        <a:bodyPr/>
        <a:lstStyle/>
        <a:p>
          <a:endParaRPr lang="zh-TW" altLang="en-US"/>
        </a:p>
      </dgm:t>
    </dgm:pt>
    <dgm:pt modelId="{07C04A69-FBEA-4E56-84C8-AA0A6119FA12}" type="pres">
      <dgm:prSet presAssocID="{2E09A8E7-5C2F-48D6-A0A8-5FBAB737573B}" presName="node" presStyleLbl="vennNode1" presStyleIdx="5" presStyleCnt="8">
        <dgm:presLayoutVars>
          <dgm:bulletEnabled val="1"/>
        </dgm:presLayoutVars>
      </dgm:prSet>
      <dgm:spPr/>
      <dgm:t>
        <a:bodyPr/>
        <a:lstStyle/>
        <a:p>
          <a:endParaRPr lang="zh-TW" altLang="en-US"/>
        </a:p>
      </dgm:t>
    </dgm:pt>
    <dgm:pt modelId="{C5ADD3BE-E823-4772-9166-1067AD83E247}" type="pres">
      <dgm:prSet presAssocID="{486B8DE1-80B5-44FA-9560-9E2803CCAA5C}" presName="node" presStyleLbl="vennNode1" presStyleIdx="6" presStyleCnt="8">
        <dgm:presLayoutVars>
          <dgm:bulletEnabled val="1"/>
        </dgm:presLayoutVars>
      </dgm:prSet>
      <dgm:spPr/>
      <dgm:t>
        <a:bodyPr/>
        <a:lstStyle/>
        <a:p>
          <a:endParaRPr lang="zh-TW" altLang="en-US"/>
        </a:p>
      </dgm:t>
    </dgm:pt>
    <dgm:pt modelId="{17D8C22C-51C5-466C-BDC3-CB795C43CC17}" type="pres">
      <dgm:prSet presAssocID="{8EA7E541-F924-45DB-A07C-1822E24DA07C}" presName="node" presStyleLbl="vennNode1" presStyleIdx="7" presStyleCnt="8">
        <dgm:presLayoutVars>
          <dgm:bulletEnabled val="1"/>
        </dgm:presLayoutVars>
      </dgm:prSet>
      <dgm:spPr/>
      <dgm:t>
        <a:bodyPr/>
        <a:lstStyle/>
        <a:p>
          <a:endParaRPr lang="zh-TW" altLang="en-US"/>
        </a:p>
      </dgm:t>
    </dgm:pt>
  </dgm:ptLst>
  <dgm:cxnLst>
    <dgm:cxn modelId="{FFEE298D-4894-4848-A0C8-58FEBD542BD4}" type="presOf" srcId="{42F255AF-E46A-4277-BB88-DB1CE48EDDF5}" destId="{72207B15-AA46-4BD2-95EF-EB8603D8144A}" srcOrd="0" destOrd="0" presId="urn:microsoft.com/office/officeart/2005/8/layout/radial3"/>
    <dgm:cxn modelId="{19B9D642-59C8-4BFD-8210-71D802BBD5CE}" type="presOf" srcId="{486B8DE1-80B5-44FA-9560-9E2803CCAA5C}" destId="{C5ADD3BE-E823-4772-9166-1067AD83E247}" srcOrd="0" destOrd="0" presId="urn:microsoft.com/office/officeart/2005/8/layout/radial3"/>
    <dgm:cxn modelId="{8633548B-7BE9-4D9C-9C0C-750F1A370D84}" type="presOf" srcId="{5477F3A2-4820-4657-8562-5958E242658E}" destId="{BF21A7F3-B34C-4EEF-A867-831EDF0AB130}" srcOrd="0" destOrd="0" presId="urn:microsoft.com/office/officeart/2005/8/layout/radial3"/>
    <dgm:cxn modelId="{E7B32E9F-3540-4D79-9114-9CB929716D4E}" srcId="{42F255AF-E46A-4277-BB88-DB1CE48EDDF5}" destId="{3EC89346-EC11-4C1A-8AED-EDECD60E0328}" srcOrd="2" destOrd="0" parTransId="{CBF7DA5C-E065-4D17-AAC3-5A3F6446F7E0}" sibTransId="{2BF8A915-3EA6-4F40-BAF8-B2A0C75EE667}"/>
    <dgm:cxn modelId="{416A7884-94BC-4AA2-8F13-AA37FD116985}" srcId="{BB4FFA3A-10C7-496B-9600-7B02171E007E}" destId="{42F255AF-E46A-4277-BB88-DB1CE48EDDF5}" srcOrd="0" destOrd="0" parTransId="{5C706C22-DECC-4B5B-9CAC-287D139F5350}" sibTransId="{58837675-AC79-4BAB-886E-460DE2205F39}"/>
    <dgm:cxn modelId="{D11C7D93-E505-4727-8136-33B8D58DA61F}" type="presOf" srcId="{3EC89346-EC11-4C1A-8AED-EDECD60E0328}" destId="{614910A0-C06E-4093-B75E-68A72BDCA552}" srcOrd="0" destOrd="0" presId="urn:microsoft.com/office/officeart/2005/8/layout/radial3"/>
    <dgm:cxn modelId="{06E86923-DBD3-4432-A45B-01B31A0CF27A}" srcId="{42F255AF-E46A-4277-BB88-DB1CE48EDDF5}" destId="{8EA7E541-F924-45DB-A07C-1822E24DA07C}" srcOrd="6" destOrd="0" parTransId="{A572F4D4-D56D-471C-ABCF-632255642275}" sibTransId="{69F2F23B-B72C-4BC6-B17E-0E4E5B34435D}"/>
    <dgm:cxn modelId="{C1AF2271-AB4B-4E37-BBF1-84B0B5A2ED47}" type="presOf" srcId="{9ECAB5BF-77EF-4133-BD75-9E3526EAE062}" destId="{9F9C3517-7F06-4428-A456-CDDC0745943C}" srcOrd="0" destOrd="0" presId="urn:microsoft.com/office/officeart/2005/8/layout/radial3"/>
    <dgm:cxn modelId="{7577DFC7-B402-464C-83DC-4ABBA85F4087}" type="presOf" srcId="{EFA6FB41-97BD-4538-ACA5-7A845187D912}" destId="{B12187BA-C45C-4B9F-A3BD-3B52AEF631FE}" srcOrd="0" destOrd="0" presId="urn:microsoft.com/office/officeart/2005/8/layout/radial3"/>
    <dgm:cxn modelId="{5AA552CE-E57B-48CB-9DF7-46D0176C960D}" type="presOf" srcId="{8EA7E541-F924-45DB-A07C-1822E24DA07C}" destId="{17D8C22C-51C5-466C-BDC3-CB795C43CC17}" srcOrd="0" destOrd="0" presId="urn:microsoft.com/office/officeart/2005/8/layout/radial3"/>
    <dgm:cxn modelId="{8815EC27-2A96-4EE9-9E10-63D8608AF532}" srcId="{42F255AF-E46A-4277-BB88-DB1CE48EDDF5}" destId="{2E09A8E7-5C2F-48D6-A0A8-5FBAB737573B}" srcOrd="4" destOrd="0" parTransId="{831ACCED-DDD7-4157-99C4-D2A1A3F2D76E}" sibTransId="{3BE9E90F-8F4A-478F-8C19-521E2608D922}"/>
    <dgm:cxn modelId="{AFB4612A-F424-44C1-A147-8A5744AA980C}" srcId="{42F255AF-E46A-4277-BB88-DB1CE48EDDF5}" destId="{EFA6FB41-97BD-4538-ACA5-7A845187D912}" srcOrd="1" destOrd="0" parTransId="{47A79C7E-DEEF-457A-8AA3-A469DE1B7BFC}" sibTransId="{268E6226-A8BB-4B1C-9E8B-CA29876980D5}"/>
    <dgm:cxn modelId="{979A4EB7-DD01-48B8-81D7-C283DA2F8D36}" type="presOf" srcId="{2E09A8E7-5C2F-48D6-A0A8-5FBAB737573B}" destId="{07C04A69-FBEA-4E56-84C8-AA0A6119FA12}" srcOrd="0" destOrd="0" presId="urn:microsoft.com/office/officeart/2005/8/layout/radial3"/>
    <dgm:cxn modelId="{85610478-745A-4685-A5E8-BC52AC4D720F}" srcId="{42F255AF-E46A-4277-BB88-DB1CE48EDDF5}" destId="{486B8DE1-80B5-44FA-9560-9E2803CCAA5C}" srcOrd="5" destOrd="0" parTransId="{E4B5B640-F2A9-4450-AE87-28E6D29B6C88}" sibTransId="{EFA1E4B3-2169-4482-8A64-E8743C6A26A8}"/>
    <dgm:cxn modelId="{1AB36F8B-AA1C-4391-AF33-5B042B85D3A0}" type="presOf" srcId="{BB4FFA3A-10C7-496B-9600-7B02171E007E}" destId="{682E1F7C-2694-4B29-A122-1483A765817C}" srcOrd="0" destOrd="0" presId="urn:microsoft.com/office/officeart/2005/8/layout/radial3"/>
    <dgm:cxn modelId="{4CF4DEF3-4C10-426B-9ADE-C2FE7FA14A34}" srcId="{42F255AF-E46A-4277-BB88-DB1CE48EDDF5}" destId="{5477F3A2-4820-4657-8562-5958E242658E}" srcOrd="0" destOrd="0" parTransId="{459851B4-E1AE-4BD8-8C9E-C270601B2C47}" sibTransId="{7EA4E621-D849-4723-9294-F0F84D395DCE}"/>
    <dgm:cxn modelId="{FE4DCB3E-5D18-4E3C-A463-26081B7E266A}" srcId="{42F255AF-E46A-4277-BB88-DB1CE48EDDF5}" destId="{9ECAB5BF-77EF-4133-BD75-9E3526EAE062}" srcOrd="3" destOrd="0" parTransId="{896D505D-B3F5-4013-A84D-AD8A4D378753}" sibTransId="{3F10F58B-5B02-4DBC-A2EF-385A81204C6A}"/>
    <dgm:cxn modelId="{A12F0603-CC44-4A35-9EC3-CBCC4C998208}" type="presParOf" srcId="{682E1F7C-2694-4B29-A122-1483A765817C}" destId="{2E976683-16E6-4458-942E-5EDF63BC7A14}" srcOrd="0" destOrd="0" presId="urn:microsoft.com/office/officeart/2005/8/layout/radial3"/>
    <dgm:cxn modelId="{772A2CAB-5FD4-4983-A2B1-5DDC15EB5D92}" type="presParOf" srcId="{2E976683-16E6-4458-942E-5EDF63BC7A14}" destId="{72207B15-AA46-4BD2-95EF-EB8603D8144A}" srcOrd="0" destOrd="0" presId="urn:microsoft.com/office/officeart/2005/8/layout/radial3"/>
    <dgm:cxn modelId="{11B8AE02-C4EF-4196-8C13-F8ED79D658AC}" type="presParOf" srcId="{2E976683-16E6-4458-942E-5EDF63BC7A14}" destId="{BF21A7F3-B34C-4EEF-A867-831EDF0AB130}" srcOrd="1" destOrd="0" presId="urn:microsoft.com/office/officeart/2005/8/layout/radial3"/>
    <dgm:cxn modelId="{F3FAE581-671C-4293-BA01-25DAA2F71204}" type="presParOf" srcId="{2E976683-16E6-4458-942E-5EDF63BC7A14}" destId="{B12187BA-C45C-4B9F-A3BD-3B52AEF631FE}" srcOrd="2" destOrd="0" presId="urn:microsoft.com/office/officeart/2005/8/layout/radial3"/>
    <dgm:cxn modelId="{E876C5F2-DC03-41BF-95DE-F99D3797C8D2}" type="presParOf" srcId="{2E976683-16E6-4458-942E-5EDF63BC7A14}" destId="{614910A0-C06E-4093-B75E-68A72BDCA552}" srcOrd="3" destOrd="0" presId="urn:microsoft.com/office/officeart/2005/8/layout/radial3"/>
    <dgm:cxn modelId="{CE22DB13-72D3-485B-B3B2-562C28B7F356}" type="presParOf" srcId="{2E976683-16E6-4458-942E-5EDF63BC7A14}" destId="{9F9C3517-7F06-4428-A456-CDDC0745943C}" srcOrd="4" destOrd="0" presId="urn:microsoft.com/office/officeart/2005/8/layout/radial3"/>
    <dgm:cxn modelId="{F2DD42B6-DA4A-463A-B071-4BAC055A457D}" type="presParOf" srcId="{2E976683-16E6-4458-942E-5EDF63BC7A14}" destId="{07C04A69-FBEA-4E56-84C8-AA0A6119FA12}" srcOrd="5" destOrd="0" presId="urn:microsoft.com/office/officeart/2005/8/layout/radial3"/>
    <dgm:cxn modelId="{22BCA730-8465-44CF-A3E9-D075DF51A818}" type="presParOf" srcId="{2E976683-16E6-4458-942E-5EDF63BC7A14}" destId="{C5ADD3BE-E823-4772-9166-1067AD83E247}" srcOrd="6" destOrd="0" presId="urn:microsoft.com/office/officeart/2005/8/layout/radial3"/>
    <dgm:cxn modelId="{92C8DE15-C76A-4A54-AFC7-3A1C3F8F11F7}" type="presParOf" srcId="{2E976683-16E6-4458-942E-5EDF63BC7A14}" destId="{17D8C22C-51C5-466C-BDC3-CB795C43CC17}" srcOrd="7"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4461A4-F3CA-4792-9C9A-9756D0ED23D4}">
      <dsp:nvSpPr>
        <dsp:cNvPr id="0" name=""/>
        <dsp:cNvSpPr/>
      </dsp:nvSpPr>
      <dsp:spPr>
        <a:xfrm>
          <a:off x="598331" y="0"/>
          <a:ext cx="4320480" cy="4320480"/>
        </a:xfrm>
        <a:prstGeom prst="triangle">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6259172-846F-49B5-B0D0-C8BB6AEABD08}">
      <dsp:nvSpPr>
        <dsp:cNvPr id="0" name=""/>
        <dsp:cNvSpPr/>
      </dsp:nvSpPr>
      <dsp:spPr>
        <a:xfrm>
          <a:off x="2723963" y="434368"/>
          <a:ext cx="2808312" cy="1022738"/>
        </a:xfrm>
        <a:prstGeom prst="round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kern="1200" dirty="0"/>
            <a:t>肌力強化運動</a:t>
          </a:r>
        </a:p>
      </dsp:txBody>
      <dsp:txXfrm>
        <a:off x="2773889" y="484294"/>
        <a:ext cx="2708460" cy="922886"/>
      </dsp:txXfrm>
    </dsp:sp>
    <dsp:sp modelId="{ACD82FB1-586D-4097-8C7A-E4C26C2222C6}">
      <dsp:nvSpPr>
        <dsp:cNvPr id="0" name=""/>
        <dsp:cNvSpPr/>
      </dsp:nvSpPr>
      <dsp:spPr>
        <a:xfrm>
          <a:off x="2723963" y="1584949"/>
          <a:ext cx="2808312" cy="1022738"/>
        </a:xfrm>
        <a:prstGeom prst="round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kern="1200" dirty="0"/>
            <a:t>執行生活功能</a:t>
          </a:r>
        </a:p>
      </dsp:txBody>
      <dsp:txXfrm>
        <a:off x="2773889" y="1634875"/>
        <a:ext cx="2708460" cy="922886"/>
      </dsp:txXfrm>
    </dsp:sp>
    <dsp:sp modelId="{1CE44550-97FB-40C4-9ED3-C69013F92C16}">
      <dsp:nvSpPr>
        <dsp:cNvPr id="0" name=""/>
        <dsp:cNvSpPr/>
      </dsp:nvSpPr>
      <dsp:spPr>
        <a:xfrm>
          <a:off x="2723963" y="2735530"/>
          <a:ext cx="2808312" cy="1022738"/>
        </a:xfrm>
        <a:prstGeom prst="round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zh-TW" altLang="en-US" sz="3200" kern="1200" dirty="0"/>
            <a:t>社會參與</a:t>
          </a:r>
        </a:p>
      </dsp:txBody>
      <dsp:txXfrm>
        <a:off x="2773889" y="2785456"/>
        <a:ext cx="2708460" cy="92288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191973-5835-4872-B5FE-F5A6523BE329}">
      <dsp:nvSpPr>
        <dsp:cNvPr id="0" name=""/>
        <dsp:cNvSpPr/>
      </dsp:nvSpPr>
      <dsp:spPr>
        <a:xfrm>
          <a:off x="0" y="405186"/>
          <a:ext cx="7408862" cy="996187"/>
        </a:xfrm>
        <a:prstGeom prst="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5010" tIns="479044" rIns="575010" bIns="163576" numCol="1" spcCol="1270" anchor="t" anchorCtr="0">
          <a:noAutofit/>
        </a:bodyPr>
        <a:lstStyle/>
        <a:p>
          <a:pPr marL="228600" lvl="1" indent="-228600" algn="l" defTabSz="1022350">
            <a:lnSpc>
              <a:spcPct val="90000"/>
            </a:lnSpc>
            <a:spcBef>
              <a:spcPct val="0"/>
            </a:spcBef>
            <a:spcAft>
              <a:spcPct val="15000"/>
            </a:spcAft>
            <a:buChar char="••"/>
          </a:pPr>
          <a:r>
            <a:rPr lang="zh-TW" altLang="en-US" sz="2300" kern="1200" dirty="0"/>
            <a:t>活動時還能唱歌或吹口哨</a:t>
          </a:r>
        </a:p>
      </dsp:txBody>
      <dsp:txXfrm>
        <a:off x="0" y="405186"/>
        <a:ext cx="7408862" cy="996187"/>
      </dsp:txXfrm>
    </dsp:sp>
    <dsp:sp modelId="{8E4C4642-09C7-452B-936C-8C24779D45C9}">
      <dsp:nvSpPr>
        <dsp:cNvPr id="0" name=""/>
        <dsp:cNvSpPr/>
      </dsp:nvSpPr>
      <dsp:spPr>
        <a:xfrm>
          <a:off x="370443" y="65706"/>
          <a:ext cx="5186203" cy="67896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026" tIns="0" rIns="196026" bIns="0" numCol="1" spcCol="1270" anchor="ctr" anchorCtr="0">
          <a:noAutofit/>
        </a:bodyPr>
        <a:lstStyle/>
        <a:p>
          <a:pPr lvl="0" algn="l" defTabSz="1022350">
            <a:lnSpc>
              <a:spcPct val="90000"/>
            </a:lnSpc>
            <a:spcBef>
              <a:spcPct val="0"/>
            </a:spcBef>
            <a:spcAft>
              <a:spcPct val="35000"/>
            </a:spcAft>
          </a:pPr>
          <a:r>
            <a:rPr lang="zh-TW" altLang="en-US" sz="2300" kern="1200" dirty="0"/>
            <a:t>輕強度運動</a:t>
          </a:r>
        </a:p>
      </dsp:txBody>
      <dsp:txXfrm>
        <a:off x="403587" y="98850"/>
        <a:ext cx="5119915" cy="612672"/>
      </dsp:txXfrm>
    </dsp:sp>
    <dsp:sp modelId="{5333E400-419B-4BFF-AE2F-12C585F1D7F4}">
      <dsp:nvSpPr>
        <dsp:cNvPr id="0" name=""/>
        <dsp:cNvSpPr/>
      </dsp:nvSpPr>
      <dsp:spPr>
        <a:xfrm>
          <a:off x="0" y="1865054"/>
          <a:ext cx="7408862" cy="996187"/>
        </a:xfrm>
        <a:prstGeom prst="rect">
          <a:avLst/>
        </a:prstGeom>
        <a:solidFill>
          <a:schemeClr val="lt1">
            <a:alpha val="90000"/>
            <a:hueOff val="0"/>
            <a:satOff val="0"/>
            <a:lumOff val="0"/>
            <a:alphaOff val="0"/>
          </a:schemeClr>
        </a:solidFill>
        <a:ln w="15875" cap="flat" cmpd="sng" algn="ctr">
          <a:solidFill>
            <a:schemeClr val="accent3">
              <a:hueOff val="-8413219"/>
              <a:satOff val="-4326"/>
              <a:lumOff val="-18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5010" tIns="479044" rIns="575010" bIns="163576" numCol="1" spcCol="1270" anchor="t" anchorCtr="0">
          <a:noAutofit/>
        </a:bodyPr>
        <a:lstStyle/>
        <a:p>
          <a:pPr marL="228600" lvl="1" indent="-228600" algn="l" defTabSz="1022350">
            <a:lnSpc>
              <a:spcPct val="90000"/>
            </a:lnSpc>
            <a:spcBef>
              <a:spcPct val="0"/>
            </a:spcBef>
            <a:spcAft>
              <a:spcPct val="15000"/>
            </a:spcAft>
            <a:buChar char="••"/>
          </a:pPr>
          <a:r>
            <a:rPr lang="zh-TW" altLang="en-US" sz="2300" kern="1200" dirty="0"/>
            <a:t>活動時能說話但不能唱歌</a:t>
          </a:r>
        </a:p>
      </dsp:txBody>
      <dsp:txXfrm>
        <a:off x="0" y="1865054"/>
        <a:ext cx="7408862" cy="996187"/>
      </dsp:txXfrm>
    </dsp:sp>
    <dsp:sp modelId="{35329A1B-403F-445E-9EE9-43C5B4D98AA7}">
      <dsp:nvSpPr>
        <dsp:cNvPr id="0" name=""/>
        <dsp:cNvSpPr/>
      </dsp:nvSpPr>
      <dsp:spPr>
        <a:xfrm>
          <a:off x="370443" y="1525574"/>
          <a:ext cx="5186203" cy="678960"/>
        </a:xfrm>
        <a:prstGeom prst="roundRect">
          <a:avLst/>
        </a:prstGeom>
        <a:solidFill>
          <a:schemeClr val="accent3">
            <a:hueOff val="-8413219"/>
            <a:satOff val="-4326"/>
            <a:lumOff val="-186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026" tIns="0" rIns="196026" bIns="0" numCol="1" spcCol="1270" anchor="ctr" anchorCtr="0">
          <a:noAutofit/>
        </a:bodyPr>
        <a:lstStyle/>
        <a:p>
          <a:pPr lvl="0" algn="l" defTabSz="1022350">
            <a:lnSpc>
              <a:spcPct val="90000"/>
            </a:lnSpc>
            <a:spcBef>
              <a:spcPct val="0"/>
            </a:spcBef>
            <a:spcAft>
              <a:spcPct val="35000"/>
            </a:spcAft>
          </a:pPr>
          <a:r>
            <a:rPr lang="zh-TW" altLang="en-US" sz="2300" kern="1200" dirty="0"/>
            <a:t>中強度運動</a:t>
          </a:r>
        </a:p>
      </dsp:txBody>
      <dsp:txXfrm>
        <a:off x="403587" y="1558718"/>
        <a:ext cx="5119915" cy="612672"/>
      </dsp:txXfrm>
    </dsp:sp>
    <dsp:sp modelId="{36FDAAB9-96ED-4CE3-8F24-8CC02BC59DC7}">
      <dsp:nvSpPr>
        <dsp:cNvPr id="0" name=""/>
        <dsp:cNvSpPr/>
      </dsp:nvSpPr>
      <dsp:spPr>
        <a:xfrm>
          <a:off x="0" y="3324921"/>
          <a:ext cx="7408862" cy="996187"/>
        </a:xfrm>
        <a:prstGeom prst="rect">
          <a:avLst/>
        </a:prstGeom>
        <a:solidFill>
          <a:schemeClr val="lt1">
            <a:alpha val="90000"/>
            <a:hueOff val="0"/>
            <a:satOff val="0"/>
            <a:lumOff val="0"/>
            <a:alphaOff val="0"/>
          </a:schemeClr>
        </a:solidFill>
        <a:ln w="15875" cap="flat" cmpd="sng" algn="ctr">
          <a:solidFill>
            <a:schemeClr val="accent3">
              <a:hueOff val="-16826439"/>
              <a:satOff val="-8652"/>
              <a:lumOff val="-372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75010" tIns="479044" rIns="575010" bIns="163576" numCol="1" spcCol="1270" anchor="t" anchorCtr="0">
          <a:noAutofit/>
        </a:bodyPr>
        <a:lstStyle/>
        <a:p>
          <a:pPr marL="228600" lvl="1" indent="-228600" algn="l" defTabSz="1022350">
            <a:lnSpc>
              <a:spcPct val="90000"/>
            </a:lnSpc>
            <a:spcBef>
              <a:spcPct val="0"/>
            </a:spcBef>
            <a:spcAft>
              <a:spcPct val="15000"/>
            </a:spcAft>
            <a:buChar char="••"/>
          </a:pPr>
          <a:r>
            <a:rPr lang="zh-TW" altLang="en-US" sz="2300" kern="1200" dirty="0"/>
            <a:t>動時喘到無法說話</a:t>
          </a:r>
        </a:p>
      </dsp:txBody>
      <dsp:txXfrm>
        <a:off x="0" y="3324921"/>
        <a:ext cx="7408862" cy="996187"/>
      </dsp:txXfrm>
    </dsp:sp>
    <dsp:sp modelId="{6B7F979E-FFC9-48BD-82E0-8D9FB7CF5BE0}">
      <dsp:nvSpPr>
        <dsp:cNvPr id="0" name=""/>
        <dsp:cNvSpPr/>
      </dsp:nvSpPr>
      <dsp:spPr>
        <a:xfrm>
          <a:off x="370443" y="2985441"/>
          <a:ext cx="5186203" cy="678960"/>
        </a:xfrm>
        <a:prstGeom prst="roundRect">
          <a:avLst/>
        </a:prstGeom>
        <a:solidFill>
          <a:schemeClr val="accent3">
            <a:hueOff val="-16826439"/>
            <a:satOff val="-8652"/>
            <a:lumOff val="-372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6026" tIns="0" rIns="196026" bIns="0" numCol="1" spcCol="1270" anchor="ctr" anchorCtr="0">
          <a:noAutofit/>
        </a:bodyPr>
        <a:lstStyle/>
        <a:p>
          <a:pPr lvl="0" algn="l" defTabSz="1022350">
            <a:lnSpc>
              <a:spcPct val="90000"/>
            </a:lnSpc>
            <a:spcBef>
              <a:spcPct val="0"/>
            </a:spcBef>
            <a:spcAft>
              <a:spcPct val="35000"/>
            </a:spcAft>
          </a:pPr>
          <a:r>
            <a:rPr lang="zh-TW" altLang="en-US" sz="2300" kern="1200" dirty="0"/>
            <a:t>高強度運動</a:t>
          </a:r>
        </a:p>
      </dsp:txBody>
      <dsp:txXfrm>
        <a:off x="403587" y="3018585"/>
        <a:ext cx="5119915" cy="6126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29CF92-511B-4E0A-B647-B6BC7E1EDFD4}">
      <dsp:nvSpPr>
        <dsp:cNvPr id="0" name=""/>
        <dsp:cNvSpPr/>
      </dsp:nvSpPr>
      <dsp:spPr>
        <a:xfrm>
          <a:off x="2959203" y="53"/>
          <a:ext cx="1490454" cy="968795"/>
        </a:xfrm>
        <a:prstGeom prst="roundRect">
          <a:avLst/>
        </a:prstGeom>
        <a:solidFill>
          <a:schemeClr val="accent3">
            <a:shade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a:t>伸展運動</a:t>
          </a:r>
        </a:p>
      </dsp:txBody>
      <dsp:txXfrm>
        <a:off x="3006496" y="47346"/>
        <a:ext cx="1395868" cy="874209"/>
      </dsp:txXfrm>
    </dsp:sp>
    <dsp:sp modelId="{D7E0FB4D-0E34-4A6B-9CB8-621F63AAEBB8}">
      <dsp:nvSpPr>
        <dsp:cNvPr id="0" name=""/>
        <dsp:cNvSpPr/>
      </dsp:nvSpPr>
      <dsp:spPr>
        <a:xfrm>
          <a:off x="1768556" y="484450"/>
          <a:ext cx="3871748" cy="3871748"/>
        </a:xfrm>
        <a:custGeom>
          <a:avLst/>
          <a:gdLst/>
          <a:ahLst/>
          <a:cxnLst/>
          <a:rect l="0" t="0" r="0" b="0"/>
          <a:pathLst>
            <a:path>
              <a:moveTo>
                <a:pt x="2691344" y="153495"/>
              </a:moveTo>
              <a:arcTo wR="1935874" hR="1935874" stAng="17578194" swAng="1961884"/>
            </a:path>
          </a:pathLst>
        </a:custGeom>
        <a:noFill/>
        <a:ln w="9525" cap="flat" cmpd="sng" algn="ctr">
          <a:solidFill>
            <a:schemeClr val="accent3">
              <a:shade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F55D706-680B-4A22-A5C0-35AC397889B1}">
      <dsp:nvSpPr>
        <dsp:cNvPr id="0" name=""/>
        <dsp:cNvSpPr/>
      </dsp:nvSpPr>
      <dsp:spPr>
        <a:xfrm>
          <a:off x="4800329" y="1337709"/>
          <a:ext cx="1490454" cy="968795"/>
        </a:xfrm>
        <a:prstGeom prst="roundRect">
          <a:avLst/>
        </a:prstGeom>
        <a:solidFill>
          <a:schemeClr val="accent3">
            <a:shade val="50000"/>
            <a:hueOff val="6099"/>
            <a:satOff val="-9390"/>
            <a:lumOff val="1829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a:t>肌力訓練</a:t>
          </a:r>
        </a:p>
      </dsp:txBody>
      <dsp:txXfrm>
        <a:off x="4847622" y="1385002"/>
        <a:ext cx="1395868" cy="874209"/>
      </dsp:txXfrm>
    </dsp:sp>
    <dsp:sp modelId="{E4B51F40-6BDA-444A-BD4E-7FB44C78B00B}">
      <dsp:nvSpPr>
        <dsp:cNvPr id="0" name=""/>
        <dsp:cNvSpPr/>
      </dsp:nvSpPr>
      <dsp:spPr>
        <a:xfrm>
          <a:off x="1768556" y="484450"/>
          <a:ext cx="3871748" cy="3871748"/>
        </a:xfrm>
        <a:custGeom>
          <a:avLst/>
          <a:gdLst/>
          <a:ahLst/>
          <a:cxnLst/>
          <a:rect l="0" t="0" r="0" b="0"/>
          <a:pathLst>
            <a:path>
              <a:moveTo>
                <a:pt x="3869088" y="1834429"/>
              </a:moveTo>
              <a:arcTo wR="1935874" hR="1935874" stAng="21419772" swAng="2196568"/>
            </a:path>
          </a:pathLst>
        </a:custGeom>
        <a:noFill/>
        <a:ln w="9525" cap="flat" cmpd="sng" algn="ctr">
          <a:solidFill>
            <a:schemeClr val="accent3">
              <a:shade val="90000"/>
              <a:hueOff val="6190"/>
              <a:satOff val="-8769"/>
              <a:lumOff val="14810"/>
              <a:alphaOff val="0"/>
            </a:schemeClr>
          </a:solidFill>
          <a:prstDash val="solid"/>
        </a:ln>
        <a:effectLst/>
      </dsp:spPr>
      <dsp:style>
        <a:lnRef idx="1">
          <a:scrgbClr r="0" g="0" b="0"/>
        </a:lnRef>
        <a:fillRef idx="0">
          <a:scrgbClr r="0" g="0" b="0"/>
        </a:fillRef>
        <a:effectRef idx="0">
          <a:scrgbClr r="0" g="0" b="0"/>
        </a:effectRef>
        <a:fontRef idx="minor"/>
      </dsp:style>
    </dsp:sp>
    <dsp:sp modelId="{41ACE40C-FF8D-4B74-A9EE-A6167F8DB2FE}">
      <dsp:nvSpPr>
        <dsp:cNvPr id="0" name=""/>
        <dsp:cNvSpPr/>
      </dsp:nvSpPr>
      <dsp:spPr>
        <a:xfrm>
          <a:off x="4097081" y="3502082"/>
          <a:ext cx="1490454" cy="968795"/>
        </a:xfrm>
        <a:prstGeom prst="roundRect">
          <a:avLst/>
        </a:prstGeom>
        <a:solidFill>
          <a:schemeClr val="accent3">
            <a:shade val="50000"/>
            <a:hueOff val="12198"/>
            <a:satOff val="-18779"/>
            <a:lumOff val="3659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a:t>有氧運動</a:t>
          </a:r>
        </a:p>
      </dsp:txBody>
      <dsp:txXfrm>
        <a:off x="4144374" y="3549375"/>
        <a:ext cx="1395868" cy="874209"/>
      </dsp:txXfrm>
    </dsp:sp>
    <dsp:sp modelId="{343D4DCE-34CE-4DEC-84D1-A919A9B8341E}">
      <dsp:nvSpPr>
        <dsp:cNvPr id="0" name=""/>
        <dsp:cNvSpPr/>
      </dsp:nvSpPr>
      <dsp:spPr>
        <a:xfrm>
          <a:off x="1768556" y="484450"/>
          <a:ext cx="3871748" cy="3871748"/>
        </a:xfrm>
        <a:custGeom>
          <a:avLst/>
          <a:gdLst/>
          <a:ahLst/>
          <a:cxnLst/>
          <a:rect l="0" t="0" r="0" b="0"/>
          <a:pathLst>
            <a:path>
              <a:moveTo>
                <a:pt x="2320832" y="3833086"/>
              </a:moveTo>
              <a:arcTo wR="1935874" hR="1935874" stAng="4711800" swAng="1376400"/>
            </a:path>
          </a:pathLst>
        </a:custGeom>
        <a:noFill/>
        <a:ln w="9525" cap="flat" cmpd="sng" algn="ctr">
          <a:solidFill>
            <a:schemeClr val="accent3">
              <a:shade val="90000"/>
              <a:hueOff val="12381"/>
              <a:satOff val="-17538"/>
              <a:lumOff val="29620"/>
              <a:alphaOff val="0"/>
            </a:schemeClr>
          </a:solidFill>
          <a:prstDash val="solid"/>
        </a:ln>
        <a:effectLst/>
      </dsp:spPr>
      <dsp:style>
        <a:lnRef idx="1">
          <a:scrgbClr r="0" g="0" b="0"/>
        </a:lnRef>
        <a:fillRef idx="0">
          <a:scrgbClr r="0" g="0" b="0"/>
        </a:fillRef>
        <a:effectRef idx="0">
          <a:scrgbClr r="0" g="0" b="0"/>
        </a:effectRef>
        <a:fontRef idx="minor"/>
      </dsp:style>
    </dsp:sp>
    <dsp:sp modelId="{F9BBC42E-EE92-4602-9268-DF12125F2B3E}">
      <dsp:nvSpPr>
        <dsp:cNvPr id="0" name=""/>
        <dsp:cNvSpPr/>
      </dsp:nvSpPr>
      <dsp:spPr>
        <a:xfrm>
          <a:off x="1821325" y="3502082"/>
          <a:ext cx="1490454" cy="968795"/>
        </a:xfrm>
        <a:prstGeom prst="roundRect">
          <a:avLst/>
        </a:prstGeom>
        <a:solidFill>
          <a:schemeClr val="accent3">
            <a:shade val="50000"/>
            <a:hueOff val="12198"/>
            <a:satOff val="-18779"/>
            <a:lumOff val="36594"/>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a:t>平衡訓練</a:t>
          </a:r>
        </a:p>
      </dsp:txBody>
      <dsp:txXfrm>
        <a:off x="1868618" y="3549375"/>
        <a:ext cx="1395868" cy="874209"/>
      </dsp:txXfrm>
    </dsp:sp>
    <dsp:sp modelId="{FBEDCB2E-E07E-42ED-A366-2324E3080B32}">
      <dsp:nvSpPr>
        <dsp:cNvPr id="0" name=""/>
        <dsp:cNvSpPr/>
      </dsp:nvSpPr>
      <dsp:spPr>
        <a:xfrm>
          <a:off x="1768556" y="484450"/>
          <a:ext cx="3871748" cy="3871748"/>
        </a:xfrm>
        <a:custGeom>
          <a:avLst/>
          <a:gdLst/>
          <a:ahLst/>
          <a:cxnLst/>
          <a:rect l="0" t="0" r="0" b="0"/>
          <a:pathLst>
            <a:path>
              <a:moveTo>
                <a:pt x="323549" y="3007330"/>
              </a:moveTo>
              <a:arcTo wR="1935874" hR="1935874" stAng="8783660" swAng="2196568"/>
            </a:path>
          </a:pathLst>
        </a:custGeom>
        <a:noFill/>
        <a:ln w="9525" cap="flat" cmpd="sng" algn="ctr">
          <a:solidFill>
            <a:schemeClr val="accent3">
              <a:shade val="90000"/>
              <a:hueOff val="12381"/>
              <a:satOff val="-17538"/>
              <a:lumOff val="29620"/>
              <a:alphaOff val="0"/>
            </a:schemeClr>
          </a:solidFill>
          <a:prstDash val="solid"/>
        </a:ln>
        <a:effectLst/>
      </dsp:spPr>
      <dsp:style>
        <a:lnRef idx="1">
          <a:scrgbClr r="0" g="0" b="0"/>
        </a:lnRef>
        <a:fillRef idx="0">
          <a:scrgbClr r="0" g="0" b="0"/>
        </a:fillRef>
        <a:effectRef idx="0">
          <a:scrgbClr r="0" g="0" b="0"/>
        </a:effectRef>
        <a:fontRef idx="minor"/>
      </dsp:style>
    </dsp:sp>
    <dsp:sp modelId="{436F2377-A174-45E7-B244-F55A2B327739}">
      <dsp:nvSpPr>
        <dsp:cNvPr id="0" name=""/>
        <dsp:cNvSpPr/>
      </dsp:nvSpPr>
      <dsp:spPr>
        <a:xfrm>
          <a:off x="1118077" y="1337709"/>
          <a:ext cx="1490454" cy="968795"/>
        </a:xfrm>
        <a:prstGeom prst="roundRect">
          <a:avLst/>
        </a:prstGeom>
        <a:solidFill>
          <a:schemeClr val="accent3">
            <a:shade val="50000"/>
            <a:hueOff val="6099"/>
            <a:satOff val="-9390"/>
            <a:lumOff val="1829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lvl="0" algn="ctr" defTabSz="1022350">
            <a:lnSpc>
              <a:spcPct val="90000"/>
            </a:lnSpc>
            <a:spcBef>
              <a:spcPct val="0"/>
            </a:spcBef>
            <a:spcAft>
              <a:spcPct val="35000"/>
            </a:spcAft>
          </a:pPr>
          <a:r>
            <a:rPr lang="zh-TW" altLang="en-US" sz="2300" kern="1200" dirty="0"/>
            <a:t>日常生活活動</a:t>
          </a:r>
        </a:p>
      </dsp:txBody>
      <dsp:txXfrm>
        <a:off x="1165370" y="1385002"/>
        <a:ext cx="1395868" cy="874209"/>
      </dsp:txXfrm>
    </dsp:sp>
    <dsp:sp modelId="{E5BE16CC-F647-4CE1-8980-558C57C6E08E}">
      <dsp:nvSpPr>
        <dsp:cNvPr id="0" name=""/>
        <dsp:cNvSpPr/>
      </dsp:nvSpPr>
      <dsp:spPr>
        <a:xfrm>
          <a:off x="1768556" y="484450"/>
          <a:ext cx="3871748" cy="3871748"/>
        </a:xfrm>
        <a:custGeom>
          <a:avLst/>
          <a:gdLst/>
          <a:ahLst/>
          <a:cxnLst/>
          <a:rect l="0" t="0" r="0" b="0"/>
          <a:pathLst>
            <a:path>
              <a:moveTo>
                <a:pt x="337261" y="844064"/>
              </a:moveTo>
              <a:arcTo wR="1935874" hR="1935874" stAng="12859922" swAng="1961884"/>
            </a:path>
          </a:pathLst>
        </a:custGeom>
        <a:noFill/>
        <a:ln w="9525" cap="flat" cmpd="sng" algn="ctr">
          <a:solidFill>
            <a:schemeClr val="accent3">
              <a:shade val="90000"/>
              <a:hueOff val="6190"/>
              <a:satOff val="-8769"/>
              <a:lumOff val="1481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CC0FE5-436E-426B-B08F-C116AE46F531}">
      <dsp:nvSpPr>
        <dsp:cNvPr id="0" name=""/>
        <dsp:cNvSpPr/>
      </dsp:nvSpPr>
      <dsp:spPr>
        <a:xfrm rot="5400000">
          <a:off x="-278037" y="278841"/>
          <a:ext cx="1853582" cy="1297507"/>
        </a:xfrm>
        <a:prstGeom prst="chevron">
          <a:avLst/>
        </a:prstGeom>
        <a:solidFill>
          <a:schemeClr val="accent3">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kern="1200" dirty="0"/>
            <a:t>暖身期</a:t>
          </a:r>
        </a:p>
      </dsp:txBody>
      <dsp:txXfrm rot="-5400000">
        <a:off x="1" y="649558"/>
        <a:ext cx="1297507" cy="556075"/>
      </dsp:txXfrm>
    </dsp:sp>
    <dsp:sp modelId="{A521DF72-282A-4F64-902F-9931782D098A}">
      <dsp:nvSpPr>
        <dsp:cNvPr id="0" name=""/>
        <dsp:cNvSpPr/>
      </dsp:nvSpPr>
      <dsp:spPr>
        <a:xfrm rot="5400000">
          <a:off x="3696506" y="-2392652"/>
          <a:ext cx="1204828" cy="6002825"/>
        </a:xfrm>
        <a:prstGeom prst="round2Same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altLang="zh-TW" sz="2100" kern="1200" dirty="0"/>
            <a:t>5-10</a:t>
          </a:r>
          <a:r>
            <a:rPr lang="zh-TW" altLang="en-US" sz="2100" kern="1200" dirty="0"/>
            <a:t>分鐘</a:t>
          </a:r>
        </a:p>
        <a:p>
          <a:pPr marL="228600" lvl="1" indent="-228600" algn="l" defTabSz="933450">
            <a:lnSpc>
              <a:spcPct val="90000"/>
            </a:lnSpc>
            <a:spcBef>
              <a:spcPct val="0"/>
            </a:spcBef>
            <a:spcAft>
              <a:spcPct val="15000"/>
            </a:spcAft>
            <a:buChar char="••"/>
          </a:pPr>
          <a:r>
            <a:rPr lang="zh-TW" altLang="zh-TW" sz="2100" kern="1200" dirty="0"/>
            <a:t>加強運動前身體各系統的調節</a:t>
          </a:r>
          <a:r>
            <a:rPr lang="zh-TW" altLang="en-US" sz="2100" kern="1200" dirty="0"/>
            <a:t>作用，</a:t>
          </a:r>
          <a:r>
            <a:rPr lang="zh-TW" altLang="zh-TW" sz="2100" kern="1200" dirty="0"/>
            <a:t>增加肌肉溫度，減少受傷</a:t>
          </a:r>
        </a:p>
      </dsp:txBody>
      <dsp:txXfrm rot="-5400000">
        <a:off x="1297508" y="65161"/>
        <a:ext cx="5944010" cy="1087198"/>
      </dsp:txXfrm>
    </dsp:sp>
    <dsp:sp modelId="{C8ECB0FB-0382-4B2D-9BE2-82E54383C111}">
      <dsp:nvSpPr>
        <dsp:cNvPr id="0" name=""/>
        <dsp:cNvSpPr/>
      </dsp:nvSpPr>
      <dsp:spPr>
        <a:xfrm rot="5400000">
          <a:off x="-278037" y="1940698"/>
          <a:ext cx="1853582" cy="1297507"/>
        </a:xfrm>
        <a:prstGeom prst="chevron">
          <a:avLst/>
        </a:prstGeom>
        <a:solidFill>
          <a:schemeClr val="accent3">
            <a:hueOff val="-8413219"/>
            <a:satOff val="-4326"/>
            <a:lumOff val="-1863"/>
            <a:alphaOff val="0"/>
          </a:schemeClr>
        </a:solidFill>
        <a:ln w="15875" cap="flat" cmpd="sng" algn="ctr">
          <a:solidFill>
            <a:schemeClr val="accent3">
              <a:hueOff val="-8413219"/>
              <a:satOff val="-4326"/>
              <a:lumOff val="-1863"/>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kern="1200" dirty="0"/>
            <a:t>有氧運動期</a:t>
          </a:r>
        </a:p>
      </dsp:txBody>
      <dsp:txXfrm rot="-5400000">
        <a:off x="1" y="2311415"/>
        <a:ext cx="1297507" cy="556075"/>
      </dsp:txXfrm>
    </dsp:sp>
    <dsp:sp modelId="{554F932D-87B3-45A5-87A7-45E087B6B69D}">
      <dsp:nvSpPr>
        <dsp:cNvPr id="0" name=""/>
        <dsp:cNvSpPr/>
      </dsp:nvSpPr>
      <dsp:spPr>
        <a:xfrm rot="5400000">
          <a:off x="3696506" y="-736337"/>
          <a:ext cx="1204828" cy="6002825"/>
        </a:xfrm>
        <a:prstGeom prst="round2SameRect">
          <a:avLst/>
        </a:prstGeom>
        <a:solidFill>
          <a:schemeClr val="lt1">
            <a:alpha val="90000"/>
            <a:hueOff val="0"/>
            <a:satOff val="0"/>
            <a:lumOff val="0"/>
            <a:alphaOff val="0"/>
          </a:schemeClr>
        </a:solidFill>
        <a:ln w="15875" cap="flat" cmpd="sng" algn="ctr">
          <a:solidFill>
            <a:schemeClr val="accent3">
              <a:hueOff val="-8413219"/>
              <a:satOff val="-4326"/>
              <a:lumOff val="-186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altLang="en-US" sz="2100" kern="1200" dirty="0"/>
            <a:t>20~30 </a:t>
          </a:r>
          <a:r>
            <a:rPr lang="zh-TW" altLang="en-US" sz="2100" kern="1200" dirty="0"/>
            <a:t>分鐘</a:t>
          </a:r>
        </a:p>
        <a:p>
          <a:pPr marL="228600" lvl="1" indent="-228600" algn="l" defTabSz="933450">
            <a:lnSpc>
              <a:spcPct val="90000"/>
            </a:lnSpc>
            <a:spcBef>
              <a:spcPct val="0"/>
            </a:spcBef>
            <a:spcAft>
              <a:spcPct val="15000"/>
            </a:spcAft>
            <a:buChar char="••"/>
          </a:pPr>
          <a:r>
            <a:rPr lang="zh-TW" altLang="en-US" sz="2100" kern="1200" dirty="0"/>
            <a:t>增加體適能，降低慢性病危險性以促進健康</a:t>
          </a:r>
        </a:p>
        <a:p>
          <a:pPr marL="228600" lvl="1" indent="-228600" algn="l" defTabSz="933450">
            <a:lnSpc>
              <a:spcPct val="90000"/>
            </a:lnSpc>
            <a:spcBef>
              <a:spcPct val="0"/>
            </a:spcBef>
            <a:spcAft>
              <a:spcPct val="15000"/>
            </a:spcAft>
            <a:buChar char="••"/>
          </a:pPr>
          <a:endParaRPr lang="zh-TW" altLang="en-US" sz="2100" kern="1200" dirty="0"/>
        </a:p>
      </dsp:txBody>
      <dsp:txXfrm rot="-5400000">
        <a:off x="1297508" y="1721476"/>
        <a:ext cx="5944010" cy="1087198"/>
      </dsp:txXfrm>
    </dsp:sp>
    <dsp:sp modelId="{E370BF28-829C-4D74-9C3B-D32287D250DE}">
      <dsp:nvSpPr>
        <dsp:cNvPr id="0" name=""/>
        <dsp:cNvSpPr/>
      </dsp:nvSpPr>
      <dsp:spPr>
        <a:xfrm rot="5400000">
          <a:off x="-278037" y="3602555"/>
          <a:ext cx="1853582" cy="1297507"/>
        </a:xfrm>
        <a:prstGeom prst="chevron">
          <a:avLst/>
        </a:prstGeom>
        <a:solidFill>
          <a:schemeClr val="accent3">
            <a:hueOff val="-16826439"/>
            <a:satOff val="-8652"/>
            <a:lumOff val="-3725"/>
            <a:alphaOff val="0"/>
          </a:schemeClr>
        </a:solidFill>
        <a:ln w="15875" cap="flat" cmpd="sng" algn="ctr">
          <a:solidFill>
            <a:schemeClr val="accent3">
              <a:hueOff val="-16826439"/>
              <a:satOff val="-8652"/>
              <a:lumOff val="-3725"/>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zh-TW" altLang="en-US" sz="2000" kern="1200" dirty="0"/>
            <a:t>緩和期</a:t>
          </a:r>
        </a:p>
      </dsp:txBody>
      <dsp:txXfrm rot="-5400000">
        <a:off x="1" y="3973272"/>
        <a:ext cx="1297507" cy="556075"/>
      </dsp:txXfrm>
    </dsp:sp>
    <dsp:sp modelId="{8B582188-7598-4F0C-B0BE-2DB8CF07EC86}">
      <dsp:nvSpPr>
        <dsp:cNvPr id="0" name=""/>
        <dsp:cNvSpPr/>
      </dsp:nvSpPr>
      <dsp:spPr>
        <a:xfrm rot="5400000">
          <a:off x="3696506" y="925519"/>
          <a:ext cx="1204828" cy="6002825"/>
        </a:xfrm>
        <a:prstGeom prst="round2SameRect">
          <a:avLst/>
        </a:prstGeom>
        <a:solidFill>
          <a:schemeClr val="lt1">
            <a:alpha val="90000"/>
            <a:hueOff val="0"/>
            <a:satOff val="0"/>
            <a:lumOff val="0"/>
            <a:alphaOff val="0"/>
          </a:schemeClr>
        </a:solidFill>
        <a:ln w="15875" cap="flat" cmpd="sng" algn="ctr">
          <a:solidFill>
            <a:schemeClr val="accent3">
              <a:hueOff val="-16826439"/>
              <a:satOff val="-8652"/>
              <a:lumOff val="-372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9352" tIns="13335" rIns="13335" bIns="13335" numCol="1" spcCol="1270" anchor="ctr" anchorCtr="0">
          <a:noAutofit/>
        </a:bodyPr>
        <a:lstStyle/>
        <a:p>
          <a:pPr marL="228600" lvl="1" indent="-228600" algn="l" defTabSz="933450">
            <a:lnSpc>
              <a:spcPct val="90000"/>
            </a:lnSpc>
            <a:spcBef>
              <a:spcPct val="0"/>
            </a:spcBef>
            <a:spcAft>
              <a:spcPct val="15000"/>
            </a:spcAft>
            <a:buChar char="••"/>
          </a:pPr>
          <a:r>
            <a:rPr lang="en-US" altLang="zh-TW" sz="2100" kern="1200" dirty="0"/>
            <a:t>5-10</a:t>
          </a:r>
          <a:r>
            <a:rPr lang="zh-TW" altLang="en-US" sz="2100" kern="1200" dirty="0"/>
            <a:t>分鐘</a:t>
          </a:r>
        </a:p>
        <a:p>
          <a:pPr marL="228600" lvl="1" indent="-228600" algn="l" defTabSz="933450">
            <a:lnSpc>
              <a:spcPct val="90000"/>
            </a:lnSpc>
            <a:spcBef>
              <a:spcPct val="0"/>
            </a:spcBef>
            <a:spcAft>
              <a:spcPct val="15000"/>
            </a:spcAft>
            <a:buChar char="••"/>
          </a:pPr>
          <a:r>
            <a:rPr lang="zh-TW" altLang="en-US" sz="2100" kern="1200" dirty="0"/>
            <a:t>預防血液堆積在四肢，增加回流心臟和腦的血液</a:t>
          </a:r>
        </a:p>
      </dsp:txBody>
      <dsp:txXfrm rot="-5400000">
        <a:off x="1297508" y="3383333"/>
        <a:ext cx="5944010" cy="10871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A835041-7188-4A4A-A26F-DF98BF65CC6F}" type="datetimeFigureOut">
              <a:rPr lang="zh-TW" altLang="en-US" smtClean="0"/>
              <a:t>2019/5/28</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E1BEC6-E809-4D0E-A001-00743890D3E0}" type="slidenum">
              <a:rPr lang="zh-TW" altLang="en-US" smtClean="0"/>
              <a:t>‹#›</a:t>
            </a:fld>
            <a:endParaRPr lang="zh-TW" altLang="en-US"/>
          </a:p>
        </p:txBody>
      </p:sp>
    </p:spTree>
    <p:extLst>
      <p:ext uri="{BB962C8B-B14F-4D97-AF65-F5344CB8AC3E}">
        <p14:creationId xmlns:p14="http://schemas.microsoft.com/office/powerpoint/2010/main" val="2558858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p:cNvSpPr>
            <a:spLocks noGrp="1" noRot="1" noChangeAspect="1" noTextEdit="1"/>
          </p:cNvSpPr>
          <p:nvPr>
            <p:ph type="sldImg"/>
          </p:nvPr>
        </p:nvSpPr>
        <p:spPr>
          <a:ln/>
        </p:spPr>
      </p:sp>
      <p:sp>
        <p:nvSpPr>
          <p:cNvPr id="58371" name="備忘稿版面配置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TW"/>
              <a:t>WHO</a:t>
            </a:r>
            <a:r>
              <a:rPr lang="zh-TW" altLang="en-US"/>
              <a:t> </a:t>
            </a:r>
            <a:r>
              <a:rPr lang="en-US" altLang="zh-TW"/>
              <a:t>World report on ageing and health.2015.9.30</a:t>
            </a:r>
          </a:p>
          <a:p>
            <a:r>
              <a:rPr lang="en-US" altLang="zh-TW"/>
              <a:t>http://www.who.int/ageing/events/world-report-2015-launch/en/</a:t>
            </a:r>
            <a:endParaRPr lang="zh-TW" altLang="en-US"/>
          </a:p>
        </p:txBody>
      </p:sp>
      <p:sp>
        <p:nvSpPr>
          <p:cNvPr id="58372" name="日期版面配置區 3"/>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endParaRPr lang="en-US" altLang="zh-TW" sz="1200">
              <a:solidFill>
                <a:prstClr val="black"/>
              </a:solidFill>
            </a:endParaRPr>
          </a:p>
        </p:txBody>
      </p:sp>
      <p:sp>
        <p:nvSpPr>
          <p:cNvPr id="58373" name="投影片編號版面配置區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fld id="{B3AF9100-30D5-4FF8-A70C-D1C5B94F1F72}" type="slidenum">
              <a:rPr lang="zh-TW" altLang="en-US" sz="1200">
                <a:solidFill>
                  <a:prstClr val="black"/>
                </a:solidFill>
              </a:rPr>
              <a:pPr/>
              <a:t>5</a:t>
            </a:fld>
            <a:endParaRPr lang="en-US" altLang="zh-TW" sz="120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當你老了，或是意外生病，身體功能漸漸退化，手腳開始無力，原本看似簡單的事情，現在卻越來越吃力。從前可以在家中來去自如，現在卻連起身上廁所都有困難，</a:t>
            </a:r>
          </a:p>
          <a:p>
            <a:endParaRPr lang="zh-TW" altLang="en-US" dirty="0"/>
          </a:p>
        </p:txBody>
      </p:sp>
      <p:sp>
        <p:nvSpPr>
          <p:cNvPr id="4" name="投影片編號版面配置區 3"/>
          <p:cNvSpPr>
            <a:spLocks noGrp="1"/>
          </p:cNvSpPr>
          <p:nvPr>
            <p:ph type="sldNum" sz="quarter" idx="10"/>
          </p:nvPr>
        </p:nvSpPr>
        <p:spPr/>
        <p:txBody>
          <a:bodyPr/>
          <a:lstStyle/>
          <a:p>
            <a:fld id="{5CE1BEC6-E809-4D0E-A001-00743890D3E0}" type="slidenum">
              <a:rPr lang="zh-TW" altLang="en-US" smtClean="0"/>
              <a:t>9</a:t>
            </a:fld>
            <a:endParaRPr lang="zh-TW" altLang="en-US"/>
          </a:p>
        </p:txBody>
      </p:sp>
    </p:spTree>
    <p:extLst>
      <p:ext uri="{BB962C8B-B14F-4D97-AF65-F5344CB8AC3E}">
        <p14:creationId xmlns:p14="http://schemas.microsoft.com/office/powerpoint/2010/main" val="27314861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研究團隊把參與者平均分成了</a:t>
            </a:r>
            <a:r>
              <a:rPr lang="en-US" altLang="zh-TW" dirty="0"/>
              <a:t>3</a:t>
            </a:r>
            <a:r>
              <a:rPr lang="zh-TW" altLang="en-US" dirty="0"/>
              <a:t>組，第</a:t>
            </a:r>
            <a:r>
              <a:rPr lang="en-US" altLang="zh-TW" dirty="0"/>
              <a:t>1</a:t>
            </a:r>
            <a:r>
              <a:rPr lang="zh-TW" altLang="en-US" dirty="0"/>
              <a:t>組練習的是太極，第</a:t>
            </a:r>
            <a:r>
              <a:rPr lang="en-US" altLang="zh-TW" dirty="0"/>
              <a:t>2</a:t>
            </a:r>
            <a:r>
              <a:rPr lang="zh-TW" altLang="en-US" dirty="0"/>
              <a:t>組進行有氧運動、肌肉、平衡性和協調性等運動量較大的訓練，第</a:t>
            </a:r>
            <a:r>
              <a:rPr lang="en-US" altLang="zh-TW" dirty="0"/>
              <a:t>3</a:t>
            </a:r>
            <a:r>
              <a:rPr lang="zh-TW" altLang="en-US" dirty="0"/>
              <a:t>組則進行強度較輕的伸展運動、深呼吸等練習，作為研究中的對照組。</a:t>
            </a:r>
          </a:p>
          <a:p>
            <a:endParaRPr lang="zh-TW" altLang="en-US" dirty="0"/>
          </a:p>
          <a:p>
            <a:r>
              <a:rPr lang="zh-TW" altLang="en-US" dirty="0"/>
              <a:t>原網址</a:t>
            </a:r>
            <a:r>
              <a:rPr lang="en-US" altLang="zh-TW" dirty="0"/>
              <a:t>:https://heho.com.tw/archives/22892</a:t>
            </a:r>
          </a:p>
          <a:p>
            <a:r>
              <a:rPr lang="en-US" altLang="zh-TW" dirty="0"/>
              <a:t>Copyright @ HEHO </a:t>
            </a:r>
            <a:r>
              <a:rPr lang="zh-TW" altLang="en-US" dirty="0"/>
              <a:t>更多健康</a:t>
            </a:r>
            <a:r>
              <a:rPr lang="en-US" altLang="zh-TW" dirty="0"/>
              <a:t>:https://heho.com.tw</a:t>
            </a:r>
            <a:endParaRPr lang="zh-TW" altLang="en-US" dirty="0"/>
          </a:p>
        </p:txBody>
      </p:sp>
      <p:sp>
        <p:nvSpPr>
          <p:cNvPr id="4" name="投影片編號版面配置區 3"/>
          <p:cNvSpPr>
            <a:spLocks noGrp="1"/>
          </p:cNvSpPr>
          <p:nvPr>
            <p:ph type="sldNum" sz="quarter" idx="5"/>
          </p:nvPr>
        </p:nvSpPr>
        <p:spPr/>
        <p:txBody>
          <a:bodyPr/>
          <a:lstStyle/>
          <a:p>
            <a:fld id="{5CE1BEC6-E809-4D0E-A001-00743890D3E0}" type="slidenum">
              <a:rPr lang="zh-TW" altLang="en-US" smtClean="0"/>
              <a:t>21</a:t>
            </a:fld>
            <a:endParaRPr lang="zh-TW" altLang="en-US"/>
          </a:p>
        </p:txBody>
      </p:sp>
    </p:spTree>
    <p:extLst>
      <p:ext uri="{BB962C8B-B14F-4D97-AF65-F5344CB8AC3E}">
        <p14:creationId xmlns:p14="http://schemas.microsoft.com/office/powerpoint/2010/main" val="1475095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a:buNone/>
            </a:pPr>
            <a:r>
              <a:rPr lang="zh-TW" altLang="en-US" dirty="0">
                <a:latin typeface="標楷體" pitchFamily="65" charset="-120"/>
                <a:ea typeface="標楷體" pitchFamily="65" charset="-120"/>
              </a:rPr>
              <a:t>獨立生活的四指標</a:t>
            </a:r>
            <a:endParaRPr lang="en-US" altLang="zh-TW" dirty="0">
              <a:latin typeface="標楷體" pitchFamily="65" charset="-120"/>
              <a:ea typeface="標楷體" pitchFamily="65" charset="-120"/>
            </a:endParaRPr>
          </a:p>
          <a:p>
            <a:pPr>
              <a:buNone/>
            </a:pPr>
            <a:endParaRPr lang="en-US" altLang="zh-TW" dirty="0">
              <a:latin typeface="標楷體" pitchFamily="65" charset="-120"/>
              <a:ea typeface="標楷體" pitchFamily="65" charset="-120"/>
            </a:endParaRPr>
          </a:p>
          <a:p>
            <a:pPr>
              <a:buNone/>
            </a:pPr>
            <a:r>
              <a:rPr lang="zh-TW" altLang="en-US" dirty="0">
                <a:latin typeface="標楷體" pitchFamily="65" charset="-120"/>
                <a:ea typeface="標楷體" pitchFamily="65" charset="-120"/>
              </a:rPr>
              <a:t>不坐輪椅</a:t>
            </a:r>
            <a:endParaRPr lang="en-US" altLang="zh-TW" dirty="0">
              <a:latin typeface="標楷體" pitchFamily="65" charset="-120"/>
              <a:ea typeface="標楷體" pitchFamily="65" charset="-120"/>
            </a:endParaRPr>
          </a:p>
          <a:p>
            <a:pPr>
              <a:buNone/>
            </a:pPr>
            <a:r>
              <a:rPr lang="zh-TW" altLang="en-US" dirty="0">
                <a:latin typeface="標楷體" pitchFamily="65" charset="-120"/>
                <a:ea typeface="標楷體" pitchFamily="65" charset="-120"/>
              </a:rPr>
              <a:t>不穿尿布</a:t>
            </a:r>
            <a:endParaRPr lang="en-US" altLang="zh-TW" dirty="0">
              <a:latin typeface="標楷體" pitchFamily="65" charset="-120"/>
              <a:ea typeface="標楷體" pitchFamily="65" charset="-120"/>
            </a:endParaRPr>
          </a:p>
          <a:p>
            <a:pPr>
              <a:buNone/>
            </a:pPr>
            <a:r>
              <a:rPr lang="zh-TW" altLang="en-US" dirty="0">
                <a:latin typeface="標楷體" pitchFamily="65" charset="-120"/>
                <a:ea typeface="標楷體" pitchFamily="65" charset="-120"/>
              </a:rPr>
              <a:t>不讓協助沐浴</a:t>
            </a:r>
            <a:endParaRPr lang="en-US" altLang="zh-TW" dirty="0">
              <a:latin typeface="標楷體" pitchFamily="65" charset="-120"/>
              <a:ea typeface="標楷體" pitchFamily="65" charset="-120"/>
            </a:endParaRPr>
          </a:p>
          <a:p>
            <a:pPr>
              <a:buNone/>
            </a:pPr>
            <a:r>
              <a:rPr lang="zh-TW" altLang="en-US" dirty="0">
                <a:latin typeface="標楷體" pitchFamily="65" charset="-120"/>
                <a:ea typeface="標楷體" pitchFamily="65" charset="-120"/>
              </a:rPr>
              <a:t>不讓協助飲食</a:t>
            </a:r>
          </a:p>
          <a:p>
            <a:endParaRPr lang="zh-TW" altLang="en-US" dirty="0"/>
          </a:p>
        </p:txBody>
      </p:sp>
      <p:sp>
        <p:nvSpPr>
          <p:cNvPr id="4" name="日期版面配置區 3"/>
          <p:cNvSpPr>
            <a:spLocks noGrp="1"/>
          </p:cNvSpPr>
          <p:nvPr>
            <p:ph type="dt" idx="10"/>
          </p:nvPr>
        </p:nvSpPr>
        <p:spPr/>
        <p:txBody>
          <a:bodyPr/>
          <a:lstStyle/>
          <a:p>
            <a:pPr>
              <a:defRPr/>
            </a:pPr>
            <a:endParaRPr lang="en-US" altLang="zh-TW" dirty="0">
              <a:solidFill>
                <a:prstClr val="black"/>
              </a:solidFill>
            </a:endParaRPr>
          </a:p>
        </p:txBody>
      </p:sp>
      <p:sp>
        <p:nvSpPr>
          <p:cNvPr id="5" name="投影片編號版面配置區 4"/>
          <p:cNvSpPr>
            <a:spLocks noGrp="1"/>
          </p:cNvSpPr>
          <p:nvPr>
            <p:ph type="sldNum" sz="quarter" idx="11"/>
          </p:nvPr>
        </p:nvSpPr>
        <p:spPr/>
        <p:txBody>
          <a:bodyPr/>
          <a:lstStyle/>
          <a:p>
            <a:fld id="{A602B62E-10CE-46CF-8EF1-0999D0460EF1}" type="slidenum">
              <a:rPr lang="zh-TW" altLang="en-US" smtClean="0">
                <a:solidFill>
                  <a:prstClr val="black"/>
                </a:solidFill>
              </a:rPr>
              <a:pPr/>
              <a:t>38</a:t>
            </a:fld>
            <a:endParaRPr lang="en-US" altLang="zh-TW" dirty="0">
              <a:solidFill>
                <a:prstClr val="black"/>
              </a:solidFill>
            </a:endParaRPr>
          </a:p>
        </p:txBody>
      </p:sp>
    </p:spTree>
    <p:extLst>
      <p:ext uri="{BB962C8B-B14F-4D97-AF65-F5344CB8AC3E}">
        <p14:creationId xmlns:p14="http://schemas.microsoft.com/office/powerpoint/2010/main" val="3021471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http://www.zuhua.com.tw/product.aspx?dsn=1930  </a:t>
            </a:r>
            <a:r>
              <a:rPr lang="zh-TW" altLang="en-US" dirty="0"/>
              <a:t>日華國際有限公司</a:t>
            </a:r>
            <a:endParaRPr lang="en-US" altLang="zh-TW" dirty="0"/>
          </a:p>
          <a:p>
            <a:r>
              <a:rPr lang="en-US" altLang="zh-TW" dirty="0"/>
              <a:t>https://ourobligation.com.tw/</a:t>
            </a:r>
            <a:r>
              <a:rPr lang="zh-TW" altLang="en-US" dirty="0"/>
              <a:t>  </a:t>
            </a:r>
            <a:r>
              <a:rPr kumimoji="1" lang="en-US" altLang="zh-TW" sz="1200" b="0" i="0" kern="1200" dirty="0">
                <a:solidFill>
                  <a:schemeClr val="tx1"/>
                </a:solidFill>
                <a:effectLst/>
                <a:latin typeface="Times New Roman" pitchFamily="18" charset="0"/>
                <a:ea typeface="新細明體" pitchFamily="18" charset="-120"/>
                <a:cs typeface="+mn-cs"/>
              </a:rPr>
              <a:t>OO</a:t>
            </a:r>
            <a:r>
              <a:rPr kumimoji="1" lang="zh-TW" altLang="en-US" sz="1200" b="0" i="0" kern="1200" dirty="0">
                <a:solidFill>
                  <a:schemeClr val="tx1"/>
                </a:solidFill>
                <a:effectLst/>
                <a:latin typeface="Times New Roman" pitchFamily="18" charset="0"/>
                <a:ea typeface="新細明體" pitchFamily="18" charset="-120"/>
                <a:cs typeface="+mn-cs"/>
              </a:rPr>
              <a:t>生活輔具</a:t>
            </a:r>
            <a:endParaRPr kumimoji="1" lang="en-US" altLang="zh-TW" sz="1200" b="0" i="0" kern="1200" dirty="0">
              <a:solidFill>
                <a:schemeClr val="tx1"/>
              </a:solidFill>
              <a:effectLst/>
              <a:latin typeface="Times New Roman" pitchFamily="18" charset="0"/>
              <a:ea typeface="新細明體" pitchFamily="18" charset="-120"/>
              <a:cs typeface="+mn-cs"/>
            </a:endParaRPr>
          </a:p>
          <a:p>
            <a:r>
              <a:rPr lang="en-US" altLang="zh-TW" dirty="0"/>
              <a:t>http://www.ez66.com.tw/TW/</a:t>
            </a:r>
            <a:r>
              <a:rPr lang="zh-TW" altLang="en-US" dirty="0"/>
              <a:t>  樂齡網</a:t>
            </a:r>
            <a:endParaRPr lang="en-US" altLang="zh-TW" dirty="0"/>
          </a:p>
          <a:p>
            <a:endParaRPr lang="zh-TW" altLang="en-US" dirty="0"/>
          </a:p>
        </p:txBody>
      </p:sp>
      <p:sp>
        <p:nvSpPr>
          <p:cNvPr id="4" name="日期版面配置區 3"/>
          <p:cNvSpPr>
            <a:spLocks noGrp="1"/>
          </p:cNvSpPr>
          <p:nvPr>
            <p:ph type="dt" idx="10"/>
          </p:nvPr>
        </p:nvSpPr>
        <p:spPr/>
        <p:txBody>
          <a:bodyPr/>
          <a:lstStyle/>
          <a:p>
            <a:pPr>
              <a:defRPr/>
            </a:pPr>
            <a:endParaRPr lang="en-US" altLang="zh-TW" dirty="0">
              <a:solidFill>
                <a:prstClr val="black"/>
              </a:solidFill>
            </a:endParaRPr>
          </a:p>
        </p:txBody>
      </p:sp>
      <p:sp>
        <p:nvSpPr>
          <p:cNvPr id="5" name="投影片編號版面配置區 4"/>
          <p:cNvSpPr>
            <a:spLocks noGrp="1"/>
          </p:cNvSpPr>
          <p:nvPr>
            <p:ph type="sldNum" sz="quarter" idx="11"/>
          </p:nvPr>
        </p:nvSpPr>
        <p:spPr/>
        <p:txBody>
          <a:bodyPr/>
          <a:lstStyle/>
          <a:p>
            <a:fld id="{A602B62E-10CE-46CF-8EF1-0999D0460EF1}" type="slidenum">
              <a:rPr lang="zh-TW" altLang="en-US" smtClean="0">
                <a:solidFill>
                  <a:prstClr val="black"/>
                </a:solidFill>
              </a:rPr>
              <a:pPr/>
              <a:t>39</a:t>
            </a:fld>
            <a:endParaRPr lang="en-US" altLang="zh-TW" dirty="0">
              <a:solidFill>
                <a:prstClr val="black"/>
              </a:solidFill>
            </a:endParaRPr>
          </a:p>
        </p:txBody>
      </p:sp>
    </p:spTree>
    <p:extLst>
      <p:ext uri="{BB962C8B-B14F-4D97-AF65-F5344CB8AC3E}">
        <p14:creationId xmlns:p14="http://schemas.microsoft.com/office/powerpoint/2010/main" val="632098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日期版面配置區 3"/>
          <p:cNvSpPr>
            <a:spLocks noGrp="1"/>
          </p:cNvSpPr>
          <p:nvPr>
            <p:ph type="dt" idx="10"/>
          </p:nvPr>
        </p:nvSpPr>
        <p:spPr/>
        <p:txBody>
          <a:bodyPr/>
          <a:lstStyle/>
          <a:p>
            <a:pPr>
              <a:defRPr/>
            </a:pPr>
            <a:endParaRPr lang="en-US" altLang="zh-TW" dirty="0">
              <a:solidFill>
                <a:prstClr val="black"/>
              </a:solidFill>
            </a:endParaRPr>
          </a:p>
        </p:txBody>
      </p:sp>
      <p:sp>
        <p:nvSpPr>
          <p:cNvPr id="5" name="投影片編號版面配置區 4"/>
          <p:cNvSpPr>
            <a:spLocks noGrp="1"/>
          </p:cNvSpPr>
          <p:nvPr>
            <p:ph type="sldNum" sz="quarter" idx="11"/>
          </p:nvPr>
        </p:nvSpPr>
        <p:spPr/>
        <p:txBody>
          <a:bodyPr/>
          <a:lstStyle/>
          <a:p>
            <a:fld id="{A602B62E-10CE-46CF-8EF1-0999D0460EF1}" type="slidenum">
              <a:rPr lang="zh-TW" altLang="en-US" smtClean="0">
                <a:solidFill>
                  <a:prstClr val="black"/>
                </a:solidFill>
              </a:rPr>
              <a:pPr/>
              <a:t>41</a:t>
            </a:fld>
            <a:endParaRPr lang="en-US" altLang="zh-TW" dirty="0">
              <a:solidFill>
                <a:prstClr val="black"/>
              </a:solidFill>
            </a:endParaRPr>
          </a:p>
        </p:txBody>
      </p:sp>
    </p:spTree>
    <p:extLst>
      <p:ext uri="{BB962C8B-B14F-4D97-AF65-F5344CB8AC3E}">
        <p14:creationId xmlns:p14="http://schemas.microsoft.com/office/powerpoint/2010/main" val="13495172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16" name="Rounded Rectangle 15"/>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11665" y="5353963"/>
            <a:ext cx="8723376"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zh-TW" altLang="en-US"/>
              <a:t>按一下以編輯母片標題樣式</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dirty="0"/>
          </a:p>
        </p:txBody>
      </p:sp>
      <p:sp>
        <p:nvSpPr>
          <p:cNvPr id="4" name="Date Placeholder 3"/>
          <p:cNvSpPr>
            <a:spLocks noGrp="1"/>
          </p:cNvSpPr>
          <p:nvPr>
            <p:ph type="dt" sz="half" idx="10"/>
          </p:nvPr>
        </p:nvSpPr>
        <p:spPr/>
        <p:txBody>
          <a:bodyPr/>
          <a:lstStyle/>
          <a:p>
            <a:pPr>
              <a:defRPr/>
            </a:pPr>
            <a:endParaRPr lang="en-US" altLang="zh-TW">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zh-TW">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A7839744-938D-4FF9-B1CA-79426808315B}" type="slidenum">
              <a:rPr lang="en-US" altLang="zh-TW" smtClean="0">
                <a:solidFill>
                  <a:prstClr val="black">
                    <a:tint val="75000"/>
                  </a:prstClr>
                </a:solidFill>
              </a:rPr>
              <a:pPr>
                <a:defRPr/>
              </a:pPr>
              <a:t>‹#›</a:t>
            </a:fld>
            <a:endParaRPr lang="en-US" altLang="zh-TW">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pPr>
              <a:defRPr/>
            </a:pPr>
            <a:endParaRPr lang="en-US" altLang="zh-TW">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zh-TW">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45E45EF6-354E-42DB-9ACE-F6ADA9AB4BB4}" type="slidenum">
              <a:rPr lang="en-US" altLang="zh-TW" smtClean="0">
                <a:solidFill>
                  <a:prstClr val="black">
                    <a:tint val="75000"/>
                  </a:prstClr>
                </a:solidFill>
              </a:rPr>
              <a:pPr>
                <a:defRPr/>
              </a:pPr>
              <a:t>‹#›</a:t>
            </a:fld>
            <a:endParaRPr lang="en-US" altLang="zh-TW">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直排標題及文字">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pPr>
              <a:defRPr/>
            </a:pPr>
            <a:endParaRPr lang="en-US" altLang="zh-TW">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zh-TW">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860AB86-DFDB-48EB-A626-8332AE870E0E}" type="slidenum">
              <a:rPr lang="en-US" altLang="zh-TW" smtClean="0">
                <a:solidFill>
                  <a:prstClr val="black">
                    <a:tint val="75000"/>
                  </a:prstClr>
                </a:solidFill>
              </a:rPr>
              <a:pPr>
                <a:defRPr/>
              </a:pPr>
              <a:t>‹#›</a:t>
            </a:fld>
            <a:endParaRPr lang="en-US" altLang="zh-TW">
              <a:solidFill>
                <a:prstClr val="black">
                  <a:tint val="75000"/>
                </a:prstClr>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pPr>
              <a:defRPr/>
            </a:pPr>
            <a:endParaRPr lang="en-US" altLang="zh-TW">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zh-TW">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EB9C0B7A-F04A-46BD-ABE8-496545F74E58}" type="slidenum">
              <a:rPr lang="en-US" altLang="zh-TW" smtClean="0">
                <a:solidFill>
                  <a:prstClr val="black">
                    <a:tint val="75000"/>
                  </a:prstClr>
                </a:solidFill>
              </a:rPr>
              <a:pPr>
                <a:defRPr/>
              </a:pPr>
              <a:t>‹#›</a:t>
            </a:fld>
            <a:endParaRPr lang="en-US" altLang="zh-TW">
              <a:solidFill>
                <a:prstClr val="black">
                  <a:tint val="75000"/>
                </a:prstClr>
              </a:solidFill>
            </a:endParaRPr>
          </a:p>
        </p:txBody>
      </p:sp>
      <p:sp>
        <p:nvSpPr>
          <p:cNvPr id="7" name="Title 6"/>
          <p:cNvSpPr>
            <a:spLocks noGrp="1"/>
          </p:cNvSpPr>
          <p:nvPr>
            <p:ph type="title"/>
          </p:nvPr>
        </p:nvSpPr>
        <p:spPr/>
        <p:txBody>
          <a:bodyPr/>
          <a:lstStyle/>
          <a:p>
            <a:r>
              <a:rPr lang="zh-TW" altLang="en-US"/>
              <a:t>按一下以編輯母片標題樣式</a:t>
            </a:r>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章節標題">
    <p:spTree>
      <p:nvGrpSpPr>
        <p:cNvPr id="1" name=""/>
        <p:cNvGrpSpPr/>
        <p:nvPr/>
      </p:nvGrpSpPr>
      <p:grpSpPr>
        <a:xfrm>
          <a:off x="0" y="0"/>
          <a:ext cx="0" cy="0"/>
          <a:chOff x="0" y="0"/>
          <a:chExt cx="0" cy="0"/>
        </a:xfrm>
      </p:grpSpPr>
      <p:sp>
        <p:nvSpPr>
          <p:cNvPr id="14" name="Rounded Rectangle 13"/>
          <p:cNvSpPr/>
          <p:nvPr/>
        </p:nvSpPr>
        <p:spPr>
          <a:xfrm>
            <a:off x="228600" y="228600"/>
            <a:ext cx="8695944"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6047438" y="4203592"/>
            <a:ext cx="2876429"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2619320" y="4075290"/>
            <a:ext cx="5544515"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2828728" y="4087562"/>
            <a:ext cx="5467980"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11665" y="4058555"/>
            <a:ext cx="8723376"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zh-TW" altLang="en-US"/>
              <a:t>按一下以編輯母片標題樣式</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Date Placeholder 3"/>
          <p:cNvSpPr>
            <a:spLocks noGrp="1"/>
          </p:cNvSpPr>
          <p:nvPr>
            <p:ph type="dt" sz="half" idx="10"/>
          </p:nvPr>
        </p:nvSpPr>
        <p:spPr/>
        <p:txBody>
          <a:bodyPr/>
          <a:lstStyle/>
          <a:p>
            <a:pPr>
              <a:defRPr/>
            </a:pPr>
            <a:endParaRPr lang="en-US" altLang="zh-TW">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altLang="zh-TW">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B36A975D-8D2E-4A4C-8736-99DE66B3337E}" type="slidenum">
              <a:rPr lang="en-US" altLang="zh-TW" smtClean="0">
                <a:solidFill>
                  <a:prstClr val="black">
                    <a:tint val="75000"/>
                  </a:prstClr>
                </a:solidFill>
              </a:rPr>
              <a:pPr>
                <a:defRPr/>
              </a:pPr>
              <a:t>‹#›</a:t>
            </a:fld>
            <a:endParaRPr lang="en-US" altLang="zh-TW">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5" name="Date Placeholder 4"/>
          <p:cNvSpPr>
            <a:spLocks noGrp="1"/>
          </p:cNvSpPr>
          <p:nvPr>
            <p:ph type="dt" sz="half" idx="10"/>
          </p:nvPr>
        </p:nvSpPr>
        <p:spPr/>
        <p:txBody>
          <a:bodyPr/>
          <a:lstStyle/>
          <a:p>
            <a:pPr>
              <a:defRPr/>
            </a:pPr>
            <a:endParaRPr lang="en-US" altLang="zh-TW">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ltLang="zh-TW">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A22567A2-FEE3-45CD-AE64-1813D8596868}" type="slidenum">
              <a:rPr lang="en-US" altLang="zh-TW" smtClean="0">
                <a:solidFill>
                  <a:prstClr val="black">
                    <a:tint val="75000"/>
                  </a:prstClr>
                </a:solidFill>
              </a:rPr>
              <a:pPr>
                <a:defRPr/>
              </a:pPr>
              <a:t>‹#›</a:t>
            </a:fld>
            <a:endParaRPr lang="en-US" altLang="zh-TW">
              <a:solidFill>
                <a:prstClr val="black">
                  <a:tint val="75000"/>
                </a:prstClr>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11" name="Content Placeholder 10"/>
          <p:cNvSpPr>
            <a:spLocks noGrp="1"/>
          </p:cNvSpPr>
          <p:nvPr>
            <p:ph sz="quarter" idx="14"/>
          </p:nvPr>
        </p:nvSpPr>
        <p:spPr>
          <a:xfrm>
            <a:off x="4645152" y="2679192"/>
            <a:ext cx="3822192" cy="34472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pPr>
              <a:defRPr/>
            </a:pPr>
            <a:endParaRPr lang="en-US" altLang="zh-TW">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US" altLang="zh-TW">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0185B05-5A34-44B7-8886-D41426562270}" type="slidenum">
              <a:rPr lang="en-US" altLang="zh-TW" smtClean="0">
                <a:solidFill>
                  <a:prstClr val="black">
                    <a:tint val="75000"/>
                  </a:prstClr>
                </a:solidFill>
              </a:rPr>
              <a:pPr>
                <a:defRPr/>
              </a:pPr>
              <a:t>‹#›</a:t>
            </a:fld>
            <a:endParaRPr lang="en-US" altLang="zh-TW">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Date Placeholder 2"/>
          <p:cNvSpPr>
            <a:spLocks noGrp="1"/>
          </p:cNvSpPr>
          <p:nvPr>
            <p:ph type="dt" sz="half" idx="10"/>
          </p:nvPr>
        </p:nvSpPr>
        <p:spPr/>
        <p:txBody>
          <a:bodyPr/>
          <a:lstStyle/>
          <a:p>
            <a:pPr>
              <a:defRPr/>
            </a:pPr>
            <a:endParaRPr lang="en-US" altLang="zh-TW">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US" altLang="zh-TW">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4FF2D765-9CDC-41B2-9AE1-19275925F6B8}" type="slidenum">
              <a:rPr lang="en-US" altLang="zh-TW" smtClean="0">
                <a:solidFill>
                  <a:prstClr val="black">
                    <a:tint val="75000"/>
                  </a:prstClr>
                </a:solidFill>
              </a:rPr>
              <a:pPr>
                <a:defRPr/>
              </a:pPr>
              <a:t>‹#›</a:t>
            </a:fld>
            <a:endParaRPr lang="en-US" altLang="zh-TW">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pPr>
              <a:defRPr/>
            </a:pPr>
            <a:endParaRPr lang="en-US" altLang="zh-TW">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US" altLang="zh-TW">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CB634EE4-C450-48DF-9DB3-94FAA98C119D}" type="slidenum">
              <a:rPr lang="en-US" altLang="zh-TW" smtClean="0">
                <a:solidFill>
                  <a:prstClr val="black">
                    <a:tint val="75000"/>
                  </a:prstClr>
                </a:solidFill>
              </a:rPr>
              <a:pPr>
                <a:defRPr/>
              </a:pPr>
              <a:t>‹#›</a:t>
            </a:fld>
            <a:endParaRPr lang="en-US" altLang="zh-TW">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含標題的內容">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pPr>
              <a:defRPr/>
            </a:pPr>
            <a:endParaRPr lang="en-US" altLang="zh-TW">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ltLang="zh-TW">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1FA3A322-4DBA-4F90-BE01-520A950D4281}" type="slidenum">
              <a:rPr lang="en-US" altLang="zh-TW" smtClean="0">
                <a:solidFill>
                  <a:prstClr val="black">
                    <a:tint val="75000"/>
                  </a:prstClr>
                </a:solidFill>
              </a:rPr>
              <a:pPr>
                <a:defRPr/>
              </a:pPr>
              <a:t>‹#›</a:t>
            </a:fld>
            <a:endParaRPr lang="en-US" altLang="zh-TW">
              <a:solidFill>
                <a:prstClr val="black">
                  <a:tint val="75000"/>
                </a:prstClr>
              </a:solidFill>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zh-TW" altLang="en-US"/>
              <a:t>按一下以編輯母片標題樣式</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含標題的圖片">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zh-TW" altLang="en-US"/>
              <a:t>按一下以編輯母片標題樣式</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Date Placeholder 4"/>
          <p:cNvSpPr>
            <a:spLocks noGrp="1"/>
          </p:cNvSpPr>
          <p:nvPr>
            <p:ph type="dt" sz="half" idx="10"/>
          </p:nvPr>
        </p:nvSpPr>
        <p:spPr/>
        <p:txBody>
          <a:bodyPr/>
          <a:lstStyle/>
          <a:p>
            <a:pPr>
              <a:defRPr/>
            </a:pPr>
            <a:endParaRPr lang="en-US" altLang="zh-TW">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US" altLang="zh-TW">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F2CA4344-A6D2-473D-8E6C-101D505745EB}" type="slidenum">
              <a:rPr lang="en-US" altLang="zh-TW" smtClean="0">
                <a:solidFill>
                  <a:prstClr val="black">
                    <a:tint val="75000"/>
                  </a:prstClr>
                </a:solidFill>
              </a:rPr>
              <a:pPr>
                <a:defRPr/>
              </a:pPr>
              <a:t>‹#›</a:t>
            </a:fld>
            <a:endParaRPr lang="en-US" altLang="zh-TW">
              <a:solidFill>
                <a:prstClr val="black">
                  <a:tint val="75000"/>
                </a:prstClr>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TW" altLang="en-US"/>
              <a:t>按一下圖示以新增圖片</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5944"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11665" y="1679429"/>
            <a:ext cx="8723376"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zh-TW" altLang="en-US"/>
              <a:t>按一下以編輯母片標題樣式</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fontAlgn="base">
              <a:spcBef>
                <a:spcPct val="0"/>
              </a:spcBef>
              <a:spcAft>
                <a:spcPct val="0"/>
              </a:spcAft>
              <a:defRPr/>
            </a:pPr>
            <a:endParaRPr lang="en-US" altLang="zh-TW">
              <a:solidFill>
                <a:prstClr val="black">
                  <a:tint val="75000"/>
                </a:prstClr>
              </a:solidFill>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fontAlgn="base">
              <a:spcBef>
                <a:spcPct val="0"/>
              </a:spcBef>
              <a:spcAft>
                <a:spcPct val="0"/>
              </a:spcAft>
              <a:defRPr/>
            </a:pPr>
            <a:endParaRPr lang="en-US" altLang="zh-TW">
              <a:solidFill>
                <a:prstClr val="black">
                  <a:tint val="75000"/>
                </a:prstClr>
              </a:solidFill>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pPr fontAlgn="base">
              <a:spcBef>
                <a:spcPct val="0"/>
              </a:spcBef>
              <a:spcAft>
                <a:spcPct val="0"/>
              </a:spcAft>
              <a:defRPr/>
            </a:pPr>
            <a:fld id="{0D399A9A-D6ED-4256-B9B2-0B201CE0153B}" type="slidenum">
              <a:rPr lang="en-US" altLang="zh-TW" smtClean="0">
                <a:solidFill>
                  <a:prstClr val="black">
                    <a:tint val="75000"/>
                  </a:prstClr>
                </a:solidFill>
              </a:rPr>
              <a:pPr fontAlgn="base">
                <a:spcBef>
                  <a:spcPct val="0"/>
                </a:spcBef>
                <a:spcAft>
                  <a:spcPct val="0"/>
                </a:spcAft>
                <a:defRPr/>
              </a:pPr>
              <a:t>‹#›</a:t>
            </a:fld>
            <a:endParaRPr lang="en-US" altLang="zh-TW">
              <a:solidFill>
                <a:prstClr val="black">
                  <a:tint val="75000"/>
                </a:prstClr>
              </a:solidFill>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36300;&#20498;&#24460;&#31449;&#36215;.mp4"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9.xml.rels><?xml version="1.0" encoding="UTF-8" standalone="yes"?>
<Relationships xmlns="http://schemas.openxmlformats.org/package/2006/relationships"><Relationship Id="rId8" Type="http://schemas.openxmlformats.org/officeDocument/2006/relationships/image" Target="../media/image41.jpeg"/><Relationship Id="rId13" Type="http://schemas.openxmlformats.org/officeDocument/2006/relationships/image" Target="../media/image46.jpeg"/><Relationship Id="rId3" Type="http://schemas.openxmlformats.org/officeDocument/2006/relationships/image" Target="../media/image36.jpeg"/><Relationship Id="rId7" Type="http://schemas.openxmlformats.org/officeDocument/2006/relationships/image" Target="../media/image40.jpeg"/><Relationship Id="rId12"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9.jpeg"/><Relationship Id="rId11" Type="http://schemas.openxmlformats.org/officeDocument/2006/relationships/image" Target="../media/image44.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9.jpeg"/><Relationship Id="rId7" Type="http://schemas.microsoft.com/office/2007/relationships/hdphoto" Target="../media/hdphoto1.wdp"/><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 Id="rId9" Type="http://schemas.openxmlformats.org/officeDocument/2006/relationships/image" Target="../media/image64.jpeg"/></Relationships>
</file>

<file path=ppt/slides/_rels/slide4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tmp"/><Relationship Id="rId4" Type="http://schemas.openxmlformats.org/officeDocument/2006/relationships/image" Target="../media/image67.tmp"/></Relationships>
</file>

<file path=ppt/slides/_rels/slide44.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70.jpeg"/><Relationship Id="rId7" Type="http://schemas.openxmlformats.org/officeDocument/2006/relationships/image" Target="../media/image74.jpeg"/><Relationship Id="rId12" Type="http://schemas.openxmlformats.org/officeDocument/2006/relationships/slide" Target="slide41.xml"/><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11" Type="http://schemas.openxmlformats.org/officeDocument/2006/relationships/image" Target="../media/image78.tmp"/><Relationship Id="rId5" Type="http://schemas.openxmlformats.org/officeDocument/2006/relationships/image" Target="../media/image72.jpeg"/><Relationship Id="rId10" Type="http://schemas.openxmlformats.org/officeDocument/2006/relationships/image" Target="../media/image77.jpeg"/><Relationship Id="rId4" Type="http://schemas.openxmlformats.org/officeDocument/2006/relationships/image" Target="../media/image71.jpeg"/><Relationship Id="rId9" Type="http://schemas.openxmlformats.org/officeDocument/2006/relationships/image" Target="../media/image76.jpeg"/></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1.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 Id="rId4" Type="http://schemas.openxmlformats.org/officeDocument/2006/relationships/image" Target="../media/image92.jpeg"/></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6.xml"/><Relationship Id="rId4" Type="http://schemas.openxmlformats.org/officeDocument/2006/relationships/image" Target="../media/image95.png"/></Relationships>
</file>

<file path=ppt/slides/_rels/slide5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6.xml"/><Relationship Id="rId4" Type="http://schemas.openxmlformats.org/officeDocument/2006/relationships/image" Target="../media/image98.png"/></Relationships>
</file>

<file path=ppt/slides/_rels/slide5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268761"/>
            <a:ext cx="7772400" cy="2331690"/>
          </a:xfrm>
        </p:spPr>
        <p:txBody>
          <a:bodyPr>
            <a:normAutofit/>
          </a:bodyPr>
          <a:lstStyle/>
          <a:p>
            <a:r>
              <a:rPr lang="zh-TW" altLang="en-US" sz="6600" dirty="0"/>
              <a:t>高齡者生活自立</a:t>
            </a:r>
            <a:br>
              <a:rPr lang="zh-TW" altLang="en-US" sz="6600" dirty="0"/>
            </a:br>
            <a:r>
              <a:rPr lang="zh-TW" altLang="en-US" sz="6600" dirty="0"/>
              <a:t>及輔具應用</a:t>
            </a:r>
          </a:p>
        </p:txBody>
      </p:sp>
      <p:sp>
        <p:nvSpPr>
          <p:cNvPr id="3" name="副標題 2"/>
          <p:cNvSpPr>
            <a:spLocks noGrp="1"/>
          </p:cNvSpPr>
          <p:nvPr>
            <p:ph type="subTitle" idx="1"/>
          </p:nvPr>
        </p:nvSpPr>
        <p:spPr/>
        <p:txBody>
          <a:bodyPr>
            <a:normAutofit/>
          </a:bodyPr>
          <a:lstStyle/>
          <a:p>
            <a:pPr algn="r"/>
            <a:r>
              <a:rPr lang="zh-TW" altLang="en-US" sz="3200" dirty="0">
                <a:solidFill>
                  <a:schemeClr val="tx1"/>
                </a:solidFill>
                <a:latin typeface="+mn-ea"/>
              </a:rPr>
              <a:t>物理治療師  林志芳</a:t>
            </a:r>
            <a:endParaRPr lang="en-US" altLang="zh-TW" sz="3200" dirty="0">
              <a:solidFill>
                <a:schemeClr val="tx1"/>
              </a:solidFill>
              <a:latin typeface="+mn-ea"/>
            </a:endParaRPr>
          </a:p>
          <a:p>
            <a:pPr algn="r"/>
            <a:r>
              <a:rPr lang="en-US" altLang="zh-TW" sz="3200" dirty="0">
                <a:solidFill>
                  <a:schemeClr val="tx1"/>
                </a:solidFill>
                <a:latin typeface="+mn-ea"/>
              </a:rPr>
              <a:t>108/05/30</a:t>
            </a:r>
            <a:endParaRPr lang="zh-TW" altLang="en-US" sz="3200" dirty="0">
              <a:solidFill>
                <a:schemeClr val="tx1"/>
              </a:solidFill>
              <a:latin typeface="+mn-ea"/>
            </a:endParaRPr>
          </a:p>
        </p:txBody>
      </p:sp>
    </p:spTree>
    <p:extLst>
      <p:ext uri="{BB962C8B-B14F-4D97-AF65-F5344CB8AC3E}">
        <p14:creationId xmlns:p14="http://schemas.microsoft.com/office/powerpoint/2010/main" val="29570925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23528" y="1700808"/>
            <a:ext cx="8640959" cy="4968551"/>
          </a:xfrm>
        </p:spPr>
        <p:txBody>
          <a:bodyPr>
            <a:normAutofit fontScale="70000" lnSpcReduction="20000"/>
          </a:bodyPr>
          <a:lstStyle/>
          <a:p>
            <a:pPr marL="0" indent="0">
              <a:buNone/>
            </a:pPr>
            <a:r>
              <a:rPr lang="en-US" altLang="zh-TW" sz="2800" dirty="0"/>
              <a:t>1.</a:t>
            </a:r>
            <a:r>
              <a:rPr lang="zh-TW" altLang="en-US" sz="2800" dirty="0"/>
              <a:t>延緩大腦衰退</a:t>
            </a:r>
            <a:endParaRPr lang="en-US" altLang="zh-TW" sz="2800" dirty="0"/>
          </a:p>
          <a:p>
            <a:pPr marL="0" indent="0">
              <a:buNone/>
            </a:pPr>
            <a:r>
              <a:rPr lang="zh-TW" altLang="en-US" dirty="0"/>
              <a:t>運動可以改善老年人大腦的功能，預防老年痴呆的作用</a:t>
            </a:r>
          </a:p>
          <a:p>
            <a:pPr marL="0" indent="0">
              <a:buNone/>
            </a:pPr>
            <a:r>
              <a:rPr lang="en-US" altLang="zh-TW" sz="2800" dirty="0"/>
              <a:t>2.</a:t>
            </a:r>
            <a:r>
              <a:rPr lang="zh-TW" altLang="en-US" sz="2800" dirty="0"/>
              <a:t>提高心肺功能</a:t>
            </a:r>
          </a:p>
          <a:p>
            <a:pPr marL="0" indent="0">
              <a:buNone/>
            </a:pPr>
            <a:r>
              <a:rPr lang="zh-TW" altLang="en-US" dirty="0"/>
              <a:t>運動可以提高呼吸和心血管機能，能預防和延緩老年人的呼吸和心血管疾病的發生</a:t>
            </a:r>
            <a:endParaRPr lang="en-US" altLang="zh-TW" dirty="0"/>
          </a:p>
          <a:p>
            <a:pPr marL="0" indent="0">
              <a:buNone/>
            </a:pPr>
            <a:r>
              <a:rPr lang="en-US" altLang="zh-TW" sz="2800" dirty="0"/>
              <a:t>3.</a:t>
            </a:r>
            <a:r>
              <a:rPr lang="zh-TW" altLang="en-US" sz="2800" dirty="0"/>
              <a:t>延緩骨質疏鬆</a:t>
            </a:r>
          </a:p>
          <a:p>
            <a:pPr marL="0" indent="0">
              <a:buNone/>
            </a:pPr>
            <a:r>
              <a:rPr lang="zh-TW" altLang="en-US" dirty="0"/>
              <a:t>運動可使老年人關節和肌肉系統能力提高，延緩骨質疏鬆及老年特有的退行性骨頭和關節病變</a:t>
            </a:r>
            <a:endParaRPr lang="en-US" altLang="zh-TW" dirty="0"/>
          </a:p>
          <a:p>
            <a:pPr marL="0" indent="0">
              <a:buNone/>
            </a:pPr>
            <a:r>
              <a:rPr lang="en-US" altLang="zh-TW" sz="2800" dirty="0"/>
              <a:t>4.</a:t>
            </a:r>
            <a:r>
              <a:rPr lang="zh-TW" altLang="en-US" sz="2800" dirty="0"/>
              <a:t>延緩慢性疾病</a:t>
            </a:r>
            <a:endParaRPr lang="en-US" altLang="zh-TW" sz="2800" dirty="0"/>
          </a:p>
          <a:p>
            <a:pPr marL="0" indent="0">
              <a:buNone/>
            </a:pPr>
            <a:r>
              <a:rPr lang="zh-TW" altLang="en-US" dirty="0"/>
              <a:t>運動可以延緩各種慢性疾病如肥胖症、高血壓</a:t>
            </a:r>
            <a:endParaRPr lang="en-US" altLang="zh-TW" dirty="0"/>
          </a:p>
          <a:p>
            <a:pPr marL="0" indent="0">
              <a:buNone/>
            </a:pPr>
            <a:r>
              <a:rPr lang="zh-TW" altLang="en-US" dirty="0"/>
              <a:t>、糖尿病、心腦血管病等的發生和進展</a:t>
            </a:r>
          </a:p>
          <a:p>
            <a:pPr marL="0" indent="0">
              <a:buNone/>
            </a:pPr>
            <a:r>
              <a:rPr lang="en-US" altLang="zh-TW" sz="2800" dirty="0"/>
              <a:t>5.</a:t>
            </a:r>
            <a:r>
              <a:rPr lang="zh-TW" altLang="en-US" sz="2800" dirty="0"/>
              <a:t>增強免疫系統</a:t>
            </a:r>
          </a:p>
          <a:p>
            <a:pPr marL="0" indent="0">
              <a:buNone/>
            </a:pPr>
            <a:r>
              <a:rPr lang="zh-TW" altLang="en-US" dirty="0"/>
              <a:t>運動可以增強老年人自身機體的免疫功能，</a:t>
            </a:r>
            <a:endParaRPr lang="en-US" altLang="zh-TW" dirty="0"/>
          </a:p>
          <a:p>
            <a:pPr marL="0" indent="0">
              <a:buNone/>
            </a:pPr>
            <a:r>
              <a:rPr lang="zh-TW" altLang="en-US" dirty="0"/>
              <a:t>提高對各種疾病的抵抗能力。</a:t>
            </a:r>
          </a:p>
          <a:p>
            <a:pPr marL="0" indent="0">
              <a:buNone/>
            </a:pPr>
            <a:r>
              <a:rPr lang="en-US" altLang="zh-TW" sz="2800" dirty="0"/>
              <a:t>6.</a:t>
            </a:r>
            <a:r>
              <a:rPr lang="zh-TW" altLang="en-US" sz="2800" dirty="0"/>
              <a:t>提高心理健康</a:t>
            </a:r>
          </a:p>
          <a:p>
            <a:pPr marL="0" indent="0">
              <a:buNone/>
            </a:pPr>
            <a:r>
              <a:rPr lang="zh-TW" altLang="en-US" dirty="0"/>
              <a:t>運動還可以提高心理健康，調整積極的情緒</a:t>
            </a:r>
            <a:endParaRPr lang="en-US" altLang="zh-TW" dirty="0"/>
          </a:p>
          <a:p>
            <a:pPr marL="0" indent="0">
              <a:buNone/>
            </a:pPr>
            <a:r>
              <a:rPr lang="zh-TW" altLang="en-US" dirty="0"/>
              <a:t>，消除精神壓力和孤獨感</a:t>
            </a:r>
          </a:p>
          <a:p>
            <a:pPr marL="0" indent="0">
              <a:buNone/>
            </a:pPr>
            <a:r>
              <a:rPr lang="en-US" altLang="zh-TW" sz="1100" dirty="0"/>
              <a:t>https://kknews.cc/zh-tw/health/xm4vb3o.html</a:t>
            </a:r>
            <a:endParaRPr lang="zh-TW" altLang="en-US" sz="1100" dirty="0"/>
          </a:p>
        </p:txBody>
      </p:sp>
      <p:sp>
        <p:nvSpPr>
          <p:cNvPr id="2" name="標題 1"/>
          <p:cNvSpPr>
            <a:spLocks noGrp="1"/>
          </p:cNvSpPr>
          <p:nvPr>
            <p:ph type="title"/>
          </p:nvPr>
        </p:nvSpPr>
        <p:spPr/>
        <p:txBody>
          <a:bodyPr/>
          <a:lstStyle/>
          <a:p>
            <a:r>
              <a:rPr lang="zh-TW" altLang="en-US" dirty="0"/>
              <a:t>運動的好處</a:t>
            </a:r>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2502" y="3429000"/>
            <a:ext cx="4090390"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6342178"/>
            <a:ext cx="2664296" cy="177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42018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a:extLst>
              <a:ext uri="{FF2B5EF4-FFF2-40B4-BE49-F238E27FC236}">
                <a16:creationId xmlns:a16="http://schemas.microsoft.com/office/drawing/2014/main" xmlns="" id="{AC656E2E-F28D-4AC9-866C-AC821B7232B4}"/>
              </a:ext>
            </a:extLst>
          </p:cNvPr>
          <p:cNvGraphicFramePr>
            <a:graphicFrameLocks noGrp="1"/>
          </p:cNvGraphicFramePr>
          <p:nvPr>
            <p:ph idx="1"/>
            <p:extLst>
              <p:ext uri="{D42A27DB-BD31-4B8C-83A1-F6EECF244321}">
                <p14:modId xmlns:p14="http://schemas.microsoft.com/office/powerpoint/2010/main" val="930039701"/>
              </p:ext>
            </p:extLst>
          </p:nvPr>
        </p:nvGraphicFramePr>
        <p:xfrm>
          <a:off x="871538" y="2132856"/>
          <a:ext cx="7408862" cy="43868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標題 2">
            <a:extLst>
              <a:ext uri="{FF2B5EF4-FFF2-40B4-BE49-F238E27FC236}">
                <a16:creationId xmlns:a16="http://schemas.microsoft.com/office/drawing/2014/main" xmlns="" id="{4F2CDE14-E904-43FB-B1F4-C9C3E0855206}"/>
              </a:ext>
            </a:extLst>
          </p:cNvPr>
          <p:cNvSpPr>
            <a:spLocks noGrp="1"/>
          </p:cNvSpPr>
          <p:nvPr>
            <p:ph type="title"/>
          </p:nvPr>
        </p:nvSpPr>
        <p:spPr/>
        <p:txBody>
          <a:bodyPr/>
          <a:lstStyle/>
          <a:p>
            <a:r>
              <a:rPr lang="zh-TW" altLang="en-US" dirty="0"/>
              <a:t>運動強度的分類</a:t>
            </a:r>
          </a:p>
        </p:txBody>
      </p:sp>
    </p:spTree>
    <p:extLst>
      <p:ext uri="{BB962C8B-B14F-4D97-AF65-F5344CB8AC3E}">
        <p14:creationId xmlns:p14="http://schemas.microsoft.com/office/powerpoint/2010/main" val="35974894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a:extLst>
              <a:ext uri="{FF2B5EF4-FFF2-40B4-BE49-F238E27FC236}">
                <a16:creationId xmlns:a16="http://schemas.microsoft.com/office/drawing/2014/main" xmlns="" id="{ED120E3E-409B-4CCE-AC86-4FF777030301}"/>
              </a:ext>
            </a:extLst>
          </p:cNvPr>
          <p:cNvGraphicFramePr>
            <a:graphicFrameLocks noGrp="1"/>
          </p:cNvGraphicFramePr>
          <p:nvPr>
            <p:ph idx="1"/>
            <p:extLst>
              <p:ext uri="{D42A27DB-BD31-4B8C-83A1-F6EECF244321}">
                <p14:modId xmlns:p14="http://schemas.microsoft.com/office/powerpoint/2010/main" val="2816591047"/>
              </p:ext>
            </p:extLst>
          </p:nvPr>
        </p:nvGraphicFramePr>
        <p:xfrm>
          <a:off x="871538" y="1591056"/>
          <a:ext cx="7408862" cy="45351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標題 2">
            <a:extLst>
              <a:ext uri="{FF2B5EF4-FFF2-40B4-BE49-F238E27FC236}">
                <a16:creationId xmlns:a16="http://schemas.microsoft.com/office/drawing/2014/main" xmlns="" id="{AE6BEA3E-EDC7-4F51-801F-A6A9226D2411}"/>
              </a:ext>
            </a:extLst>
          </p:cNvPr>
          <p:cNvSpPr>
            <a:spLocks noGrp="1"/>
          </p:cNvSpPr>
          <p:nvPr>
            <p:ph type="title"/>
          </p:nvPr>
        </p:nvSpPr>
        <p:spPr/>
        <p:txBody>
          <a:bodyPr/>
          <a:lstStyle/>
          <a:p>
            <a:r>
              <a:rPr lang="zh-TW" altLang="en-US" dirty="0"/>
              <a:t>活動種類及介紹</a:t>
            </a:r>
          </a:p>
        </p:txBody>
      </p:sp>
    </p:spTree>
    <p:extLst>
      <p:ext uri="{BB962C8B-B14F-4D97-AF65-F5344CB8AC3E}">
        <p14:creationId xmlns:p14="http://schemas.microsoft.com/office/powerpoint/2010/main" val="3654026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xmlns="" id="{DD2BB03A-C728-45D4-B3F7-88F6FF9ED5F9}"/>
              </a:ext>
            </a:extLst>
          </p:cNvPr>
          <p:cNvSpPr>
            <a:spLocks noGrp="1"/>
          </p:cNvSpPr>
          <p:nvPr>
            <p:ph idx="1"/>
          </p:nvPr>
        </p:nvSpPr>
        <p:spPr>
          <a:xfrm>
            <a:off x="251520" y="2420888"/>
            <a:ext cx="8640959" cy="4104456"/>
          </a:xfrm>
        </p:spPr>
        <p:txBody>
          <a:bodyPr>
            <a:normAutofit/>
          </a:bodyPr>
          <a:lstStyle/>
          <a:p>
            <a:pPr marL="0" indent="0">
              <a:buNone/>
            </a:pPr>
            <a:r>
              <a:rPr lang="en-US" altLang="zh-TW" dirty="0"/>
              <a:t>(1) </a:t>
            </a:r>
            <a:r>
              <a:rPr lang="zh-TW" altLang="en-US" b="1" dirty="0"/>
              <a:t>日常生活活動：</a:t>
            </a:r>
            <a:endParaRPr lang="en-US" altLang="zh-TW" b="1" dirty="0"/>
          </a:p>
          <a:p>
            <a:pPr marL="0" indent="0">
              <a:buNone/>
            </a:pPr>
            <a:r>
              <a:rPr lang="zh-TW" altLang="en-US" dirty="0"/>
              <a:t>增加基礎活動量、提升代謝率 利用椅子起立坐下（可扶或不扶椅子握把）、爬樓梯、搬動各種 尺寸的器物，每週</a:t>
            </a:r>
            <a:r>
              <a:rPr lang="en-US" altLang="zh-TW" dirty="0"/>
              <a:t>3~5</a:t>
            </a:r>
            <a:r>
              <a:rPr lang="zh-TW" altLang="en-US" dirty="0"/>
              <a:t>次。</a:t>
            </a:r>
            <a:endParaRPr lang="en-US" altLang="zh-TW" dirty="0"/>
          </a:p>
          <a:p>
            <a:pPr marL="0" indent="0">
              <a:buNone/>
            </a:pPr>
            <a:endParaRPr lang="zh-TW" altLang="en-US" dirty="0"/>
          </a:p>
          <a:p>
            <a:pPr marL="0" indent="0">
              <a:buNone/>
            </a:pPr>
            <a:r>
              <a:rPr lang="en-US" altLang="zh-TW" dirty="0"/>
              <a:t>(2) </a:t>
            </a:r>
            <a:r>
              <a:rPr lang="zh-TW" altLang="en-US" b="1" dirty="0"/>
              <a:t>伸展運動：</a:t>
            </a:r>
            <a:endParaRPr lang="en-US" altLang="zh-TW" b="1" dirty="0"/>
          </a:p>
          <a:p>
            <a:pPr marL="0" indent="0">
              <a:buNone/>
            </a:pPr>
            <a:r>
              <a:rPr lang="zh-TW" altLang="en-US" dirty="0"/>
              <a:t>增加身體柔軟度及各關節的活動度，減少動作受限 針對上下肢各大肌群進行牽拉，每次伸展時間維持</a:t>
            </a:r>
            <a:r>
              <a:rPr lang="en-US" altLang="zh-TW" dirty="0"/>
              <a:t>10~30</a:t>
            </a:r>
            <a:r>
              <a:rPr lang="zh-TW" altLang="en-US" dirty="0"/>
              <a:t>秒。 每個肌群累積：每天</a:t>
            </a:r>
            <a:r>
              <a:rPr lang="en-US" altLang="zh-TW" dirty="0"/>
              <a:t>5</a:t>
            </a:r>
            <a:r>
              <a:rPr lang="zh-TW" altLang="en-US" dirty="0"/>
              <a:t>分鐘、每週</a:t>
            </a:r>
            <a:r>
              <a:rPr lang="en-US" altLang="zh-TW" dirty="0"/>
              <a:t>2~3</a:t>
            </a:r>
            <a:r>
              <a:rPr lang="zh-TW" altLang="en-US" dirty="0"/>
              <a:t>次。</a:t>
            </a:r>
          </a:p>
          <a:p>
            <a:endParaRPr lang="zh-TW" altLang="en-US" dirty="0"/>
          </a:p>
        </p:txBody>
      </p:sp>
    </p:spTree>
    <p:extLst>
      <p:ext uri="{BB962C8B-B14F-4D97-AF65-F5344CB8AC3E}">
        <p14:creationId xmlns:p14="http://schemas.microsoft.com/office/powerpoint/2010/main" val="7942977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xmlns="" id="{81B41075-09C2-46ED-A31D-0D5DE05128C7}"/>
              </a:ext>
            </a:extLst>
          </p:cNvPr>
          <p:cNvSpPr>
            <a:spLocks noGrp="1"/>
          </p:cNvSpPr>
          <p:nvPr>
            <p:ph idx="1"/>
          </p:nvPr>
        </p:nvSpPr>
        <p:spPr>
          <a:xfrm>
            <a:off x="251520" y="1196752"/>
            <a:ext cx="8640959" cy="5472608"/>
          </a:xfrm>
        </p:spPr>
        <p:txBody>
          <a:bodyPr>
            <a:normAutofit lnSpcReduction="10000"/>
          </a:bodyPr>
          <a:lstStyle/>
          <a:p>
            <a:pPr marL="0" indent="0">
              <a:buNone/>
            </a:pPr>
            <a:r>
              <a:rPr lang="en-US" altLang="zh-TW" dirty="0"/>
              <a:t>(3)</a:t>
            </a:r>
            <a:r>
              <a:rPr lang="zh-TW" altLang="en-US" b="1" dirty="0"/>
              <a:t>肌力訓練：</a:t>
            </a:r>
            <a:endParaRPr lang="en-US" altLang="zh-TW" b="1" dirty="0"/>
          </a:p>
          <a:p>
            <a:pPr marL="0" indent="0">
              <a:buNone/>
            </a:pPr>
            <a:r>
              <a:rPr lang="zh-TW" altLang="en-US" dirty="0"/>
              <a:t>增加力量、爆發力與增加肌肉量 利用啞鈴、彈力帶、自體重量來訓練肌力，各肌肉群以每組 </a:t>
            </a:r>
            <a:r>
              <a:rPr lang="en-US" altLang="zh-TW" dirty="0"/>
              <a:t>12~15</a:t>
            </a:r>
            <a:r>
              <a:rPr lang="zh-TW" altLang="en-US" dirty="0"/>
              <a:t>下、每次</a:t>
            </a:r>
            <a:r>
              <a:rPr lang="en-US" altLang="zh-TW" dirty="0"/>
              <a:t>1~2</a:t>
            </a:r>
            <a:r>
              <a:rPr lang="zh-TW" altLang="en-US" dirty="0"/>
              <a:t>組，循序漸進增加。每週建議肌力訓練約</a:t>
            </a:r>
            <a:r>
              <a:rPr lang="en-US" altLang="zh-TW" dirty="0"/>
              <a:t>2~3 </a:t>
            </a:r>
            <a:r>
              <a:rPr lang="zh-TW" altLang="en-US" dirty="0"/>
              <a:t>次。</a:t>
            </a:r>
          </a:p>
          <a:p>
            <a:pPr marL="0" indent="0">
              <a:buNone/>
            </a:pPr>
            <a:r>
              <a:rPr lang="en-US" altLang="zh-TW" dirty="0"/>
              <a:t>(4) </a:t>
            </a:r>
            <a:r>
              <a:rPr lang="zh-TW" altLang="en-US" b="1" dirty="0"/>
              <a:t>有氧運動：</a:t>
            </a:r>
            <a:endParaRPr lang="en-US" altLang="zh-TW" b="1" dirty="0"/>
          </a:p>
          <a:p>
            <a:pPr marL="0" indent="0">
              <a:buNone/>
            </a:pPr>
            <a:r>
              <a:rPr lang="zh-TW" altLang="en-US" dirty="0"/>
              <a:t>增進心肺適能、全身循環系統效能 走路、騎自行車、游泳、水中有氧、陸上有氧運動等，每週</a:t>
            </a:r>
            <a:r>
              <a:rPr lang="en-US" altLang="zh-TW" dirty="0"/>
              <a:t>3~5</a:t>
            </a:r>
            <a:r>
              <a:rPr lang="zh-TW" altLang="en-US" dirty="0"/>
              <a:t>次、 每次</a:t>
            </a:r>
            <a:r>
              <a:rPr lang="en-US" altLang="zh-TW" dirty="0"/>
              <a:t>30~60</a:t>
            </a:r>
            <a:r>
              <a:rPr lang="zh-TW" altLang="en-US" dirty="0"/>
              <a:t>分鐘，循序漸增至中強度，達到有些喘、有流汗的身體感 受。</a:t>
            </a:r>
            <a:endParaRPr lang="en-US" altLang="zh-TW" dirty="0"/>
          </a:p>
          <a:p>
            <a:pPr marL="0" indent="0">
              <a:buNone/>
            </a:pPr>
            <a:r>
              <a:rPr lang="zh-TW" altLang="en-US" dirty="0"/>
              <a:t>若體力無法負荷長時間運動，或是一天中沒有足夠長時間運動， 改以每次</a:t>
            </a:r>
            <a:r>
              <a:rPr lang="en-US" altLang="zh-TW" dirty="0"/>
              <a:t>10</a:t>
            </a:r>
            <a:r>
              <a:rPr lang="zh-TW" altLang="en-US" dirty="0"/>
              <a:t>分鐘以上、進行多回合，達到每天累積</a:t>
            </a:r>
            <a:r>
              <a:rPr lang="en-US" altLang="zh-TW" dirty="0"/>
              <a:t>30</a:t>
            </a:r>
            <a:r>
              <a:rPr lang="zh-TW" altLang="en-US" dirty="0"/>
              <a:t>分鐘以上的運 動效果</a:t>
            </a:r>
            <a:endParaRPr lang="en-US" altLang="zh-TW" dirty="0"/>
          </a:p>
          <a:p>
            <a:pPr marL="0" indent="0">
              <a:buNone/>
            </a:pPr>
            <a:r>
              <a:rPr lang="en-US" altLang="zh-TW" dirty="0"/>
              <a:t>(5) </a:t>
            </a:r>
            <a:r>
              <a:rPr lang="zh-TW" altLang="en-US" b="1" dirty="0"/>
              <a:t>平衡訓練：</a:t>
            </a:r>
            <a:endParaRPr lang="en-US" altLang="zh-TW" b="1" dirty="0"/>
          </a:p>
          <a:p>
            <a:pPr marL="0" indent="0">
              <a:buNone/>
            </a:pPr>
            <a:r>
              <a:rPr lang="zh-TW" altLang="en-US" dirty="0"/>
              <a:t>增進神經動作控制、協調及平衡能力 踮腳尖走路、單腳站立、走直線、向後走、側向走等，每次 </a:t>
            </a:r>
            <a:r>
              <a:rPr lang="en-US" altLang="zh-TW" dirty="0"/>
              <a:t>20~30</a:t>
            </a:r>
            <a:r>
              <a:rPr lang="zh-TW" altLang="en-US" dirty="0"/>
              <a:t>分鐘，每週</a:t>
            </a:r>
            <a:r>
              <a:rPr lang="en-US" altLang="zh-TW" dirty="0"/>
              <a:t>3~5</a:t>
            </a:r>
            <a:r>
              <a:rPr lang="zh-TW" altLang="en-US" dirty="0"/>
              <a:t>次。</a:t>
            </a:r>
          </a:p>
        </p:txBody>
      </p:sp>
    </p:spTree>
    <p:extLst>
      <p:ext uri="{BB962C8B-B14F-4D97-AF65-F5344CB8AC3E}">
        <p14:creationId xmlns:p14="http://schemas.microsoft.com/office/powerpoint/2010/main" val="640655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p:txBody>
          <a:bodyPr/>
          <a:lstStyle/>
          <a:p>
            <a:endParaRPr lang="zh-TW" altLang="zh-TW" dirty="0"/>
          </a:p>
        </p:txBody>
      </p:sp>
      <p:graphicFrame>
        <p:nvGraphicFramePr>
          <p:cNvPr id="3" name="資料庫圖表 2">
            <a:extLst>
              <a:ext uri="{FF2B5EF4-FFF2-40B4-BE49-F238E27FC236}">
                <a16:creationId xmlns:a16="http://schemas.microsoft.com/office/drawing/2014/main" xmlns="" id="{2ED8FFF6-5CA4-4701-A370-DFCDE4D5D190}"/>
              </a:ext>
            </a:extLst>
          </p:cNvPr>
          <p:cNvGraphicFramePr/>
          <p:nvPr>
            <p:extLst>
              <p:ext uri="{D42A27DB-BD31-4B8C-83A1-F6EECF244321}">
                <p14:modId xmlns:p14="http://schemas.microsoft.com/office/powerpoint/2010/main" val="3032269799"/>
              </p:ext>
            </p:extLst>
          </p:nvPr>
        </p:nvGraphicFramePr>
        <p:xfrm>
          <a:off x="872066" y="1340768"/>
          <a:ext cx="7300333" cy="51789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851165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xmlns="" id="{9C1AE12A-95A8-4103-BCBD-29F1D15533E6}"/>
              </a:ext>
            </a:extLst>
          </p:cNvPr>
          <p:cNvSpPr>
            <a:spLocks noGrp="1"/>
          </p:cNvSpPr>
          <p:nvPr>
            <p:ph idx="1"/>
          </p:nvPr>
        </p:nvSpPr>
        <p:spPr>
          <a:xfrm>
            <a:off x="251521" y="1988840"/>
            <a:ext cx="8028880" cy="4137323"/>
          </a:xfrm>
        </p:spPr>
        <p:txBody>
          <a:bodyPr/>
          <a:lstStyle/>
          <a:p>
            <a:r>
              <a:rPr lang="zh-TW" altLang="en-US" dirty="0"/>
              <a:t>上肢前舉</a:t>
            </a:r>
            <a:r>
              <a:rPr lang="zh-TW" altLang="en-US" dirty="0">
                <a:latin typeface="Pristina" panose="020B0604020202020204" pitchFamily="66" charset="0"/>
              </a:rPr>
              <a:t>、側舉</a:t>
            </a:r>
            <a:endParaRPr lang="en-US" altLang="zh-TW" dirty="0"/>
          </a:p>
          <a:p>
            <a:pPr marL="0" indent="0">
              <a:buNone/>
            </a:pPr>
            <a:endParaRPr lang="zh-TW" altLang="en-US" dirty="0"/>
          </a:p>
        </p:txBody>
      </p:sp>
      <p:sp>
        <p:nvSpPr>
          <p:cNvPr id="3" name="標題 2">
            <a:extLst>
              <a:ext uri="{FF2B5EF4-FFF2-40B4-BE49-F238E27FC236}">
                <a16:creationId xmlns:a16="http://schemas.microsoft.com/office/drawing/2014/main" xmlns="" id="{E00341C0-292E-47A9-962B-59A6087058BA}"/>
              </a:ext>
            </a:extLst>
          </p:cNvPr>
          <p:cNvSpPr>
            <a:spLocks noGrp="1"/>
          </p:cNvSpPr>
          <p:nvPr>
            <p:ph type="title"/>
          </p:nvPr>
        </p:nvSpPr>
        <p:spPr/>
        <p:txBody>
          <a:bodyPr/>
          <a:lstStyle/>
          <a:p>
            <a:r>
              <a:rPr lang="zh-TW" altLang="en-US" dirty="0"/>
              <a:t>肌力訓練</a:t>
            </a:r>
          </a:p>
        </p:txBody>
      </p:sp>
      <p:pic>
        <p:nvPicPr>
          <p:cNvPr id="6" name="圖片 5">
            <a:extLst>
              <a:ext uri="{FF2B5EF4-FFF2-40B4-BE49-F238E27FC236}">
                <a16:creationId xmlns:a16="http://schemas.microsoft.com/office/drawing/2014/main" xmlns="" id="{D7615C2A-2DD5-49D3-BCC6-91251163160F}"/>
              </a:ext>
            </a:extLst>
          </p:cNvPr>
          <p:cNvPicPr>
            <a:picLocks noChangeAspect="1"/>
          </p:cNvPicPr>
          <p:nvPr/>
        </p:nvPicPr>
        <p:blipFill>
          <a:blip r:embed="rId2"/>
          <a:stretch>
            <a:fillRect/>
          </a:stretch>
        </p:blipFill>
        <p:spPr>
          <a:xfrm>
            <a:off x="457200" y="2507470"/>
            <a:ext cx="4260098" cy="2721730"/>
          </a:xfrm>
          <a:prstGeom prst="rect">
            <a:avLst/>
          </a:prstGeom>
        </p:spPr>
      </p:pic>
      <p:pic>
        <p:nvPicPr>
          <p:cNvPr id="7" name="圖片 6">
            <a:extLst>
              <a:ext uri="{FF2B5EF4-FFF2-40B4-BE49-F238E27FC236}">
                <a16:creationId xmlns:a16="http://schemas.microsoft.com/office/drawing/2014/main" xmlns="" id="{86847F45-7A16-4598-A9F9-47043C473B14}"/>
              </a:ext>
            </a:extLst>
          </p:cNvPr>
          <p:cNvPicPr>
            <a:picLocks noChangeAspect="1"/>
          </p:cNvPicPr>
          <p:nvPr/>
        </p:nvPicPr>
        <p:blipFill rotWithShape="1">
          <a:blip r:embed="rId3"/>
          <a:srcRect l="35825" t="36789" r="28738" b="19173"/>
          <a:stretch/>
        </p:blipFill>
        <p:spPr>
          <a:xfrm>
            <a:off x="4499991" y="4057500"/>
            <a:ext cx="3780409" cy="2520273"/>
          </a:xfrm>
          <a:prstGeom prst="rect">
            <a:avLst/>
          </a:prstGeom>
        </p:spPr>
      </p:pic>
    </p:spTree>
    <p:extLst>
      <p:ext uri="{BB962C8B-B14F-4D97-AF65-F5344CB8AC3E}">
        <p14:creationId xmlns:p14="http://schemas.microsoft.com/office/powerpoint/2010/main" val="58633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a:extLst>
              <a:ext uri="{FF2B5EF4-FFF2-40B4-BE49-F238E27FC236}">
                <a16:creationId xmlns:a16="http://schemas.microsoft.com/office/drawing/2014/main" xmlns="" id="{19A73511-110F-478B-B8E7-D76A5DCDD208}"/>
              </a:ext>
            </a:extLst>
          </p:cNvPr>
          <p:cNvPicPr>
            <a:picLocks noGrp="1" noChangeAspect="1"/>
          </p:cNvPicPr>
          <p:nvPr>
            <p:ph idx="1"/>
          </p:nvPr>
        </p:nvPicPr>
        <p:blipFill rotWithShape="1">
          <a:blip r:embed="rId2"/>
          <a:srcRect l="25906" t="34161" r="28072" b="26376"/>
          <a:stretch/>
        </p:blipFill>
        <p:spPr>
          <a:xfrm>
            <a:off x="179512" y="116632"/>
            <a:ext cx="6995120" cy="3217755"/>
          </a:xfrm>
          <a:prstGeom prst="rect">
            <a:avLst/>
          </a:prstGeom>
        </p:spPr>
      </p:pic>
      <p:pic>
        <p:nvPicPr>
          <p:cNvPr id="5" name="圖片 4">
            <a:extLst>
              <a:ext uri="{FF2B5EF4-FFF2-40B4-BE49-F238E27FC236}">
                <a16:creationId xmlns:a16="http://schemas.microsoft.com/office/drawing/2014/main" xmlns="" id="{2A76BB66-CF92-492F-BD52-60B171669D95}"/>
              </a:ext>
            </a:extLst>
          </p:cNvPr>
          <p:cNvPicPr>
            <a:picLocks noChangeAspect="1"/>
          </p:cNvPicPr>
          <p:nvPr/>
        </p:nvPicPr>
        <p:blipFill rotWithShape="1">
          <a:blip r:embed="rId3"/>
          <a:srcRect l="26375" t="20641" r="27951" b="35321"/>
          <a:stretch/>
        </p:blipFill>
        <p:spPr>
          <a:xfrm>
            <a:off x="2278088" y="3612744"/>
            <a:ext cx="6048672" cy="3128624"/>
          </a:xfrm>
          <a:prstGeom prst="rect">
            <a:avLst/>
          </a:prstGeom>
        </p:spPr>
      </p:pic>
    </p:spTree>
    <p:extLst>
      <p:ext uri="{BB962C8B-B14F-4D97-AF65-F5344CB8AC3E}">
        <p14:creationId xmlns:p14="http://schemas.microsoft.com/office/powerpoint/2010/main" val="1145315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a:extLst>
              <a:ext uri="{FF2B5EF4-FFF2-40B4-BE49-F238E27FC236}">
                <a16:creationId xmlns:a16="http://schemas.microsoft.com/office/drawing/2014/main" xmlns="" id="{72BD637F-A1D5-472E-8A61-BD981345EC61}"/>
              </a:ext>
            </a:extLst>
          </p:cNvPr>
          <p:cNvPicPr>
            <a:picLocks noGrp="1" noChangeAspect="1"/>
          </p:cNvPicPr>
          <p:nvPr>
            <p:ph idx="1"/>
          </p:nvPr>
        </p:nvPicPr>
        <p:blipFill rotWithShape="1">
          <a:blip r:embed="rId2"/>
          <a:srcRect l="26433" t="38541" r="52300" b="21816"/>
          <a:stretch/>
        </p:blipFill>
        <p:spPr>
          <a:xfrm>
            <a:off x="3347863" y="1440978"/>
            <a:ext cx="2420069" cy="2420069"/>
          </a:xfrm>
          <a:prstGeom prst="rect">
            <a:avLst/>
          </a:prstGeom>
        </p:spPr>
      </p:pic>
      <p:pic>
        <p:nvPicPr>
          <p:cNvPr id="5" name="圖片 4">
            <a:extLst>
              <a:ext uri="{FF2B5EF4-FFF2-40B4-BE49-F238E27FC236}">
                <a16:creationId xmlns:a16="http://schemas.microsoft.com/office/drawing/2014/main" xmlns="" id="{54B52B4D-6FA0-416F-92FB-1179B71EA757}"/>
              </a:ext>
            </a:extLst>
          </p:cNvPr>
          <p:cNvPicPr>
            <a:picLocks noChangeAspect="1"/>
          </p:cNvPicPr>
          <p:nvPr/>
        </p:nvPicPr>
        <p:blipFill rotWithShape="1">
          <a:blip r:embed="rId3"/>
          <a:srcRect l="54881"/>
          <a:stretch/>
        </p:blipFill>
        <p:spPr>
          <a:xfrm>
            <a:off x="6444208" y="1437556"/>
            <a:ext cx="2359323" cy="2420068"/>
          </a:xfrm>
          <a:prstGeom prst="rect">
            <a:avLst/>
          </a:prstGeom>
        </p:spPr>
      </p:pic>
      <p:pic>
        <p:nvPicPr>
          <p:cNvPr id="6" name="圖片 5">
            <a:extLst>
              <a:ext uri="{FF2B5EF4-FFF2-40B4-BE49-F238E27FC236}">
                <a16:creationId xmlns:a16="http://schemas.microsoft.com/office/drawing/2014/main" xmlns="" id="{F6B51F7A-39D5-4C1C-B127-C191BFD9EEDD}"/>
              </a:ext>
            </a:extLst>
          </p:cNvPr>
          <p:cNvPicPr>
            <a:picLocks noChangeAspect="1"/>
          </p:cNvPicPr>
          <p:nvPr/>
        </p:nvPicPr>
        <p:blipFill rotWithShape="1">
          <a:blip r:embed="rId4"/>
          <a:srcRect l="31101" t="14769" r="47637" b="7429"/>
          <a:stretch/>
        </p:blipFill>
        <p:spPr>
          <a:xfrm>
            <a:off x="539552" y="1412776"/>
            <a:ext cx="2448272" cy="5436930"/>
          </a:xfrm>
          <a:prstGeom prst="rect">
            <a:avLst/>
          </a:prstGeom>
        </p:spPr>
      </p:pic>
      <p:pic>
        <p:nvPicPr>
          <p:cNvPr id="7" name="圖片 6">
            <a:extLst>
              <a:ext uri="{FF2B5EF4-FFF2-40B4-BE49-F238E27FC236}">
                <a16:creationId xmlns:a16="http://schemas.microsoft.com/office/drawing/2014/main" xmlns="" id="{9904C26B-C95E-4DFD-8DD5-3B552F44CB85}"/>
              </a:ext>
            </a:extLst>
          </p:cNvPr>
          <p:cNvPicPr>
            <a:picLocks noChangeAspect="1"/>
          </p:cNvPicPr>
          <p:nvPr/>
        </p:nvPicPr>
        <p:blipFill rotWithShape="1">
          <a:blip r:embed="rId5"/>
          <a:srcRect l="31101" t="29449" r="47637" b="33092"/>
          <a:stretch/>
        </p:blipFill>
        <p:spPr>
          <a:xfrm>
            <a:off x="4788024" y="4131240"/>
            <a:ext cx="2685569" cy="2538119"/>
          </a:xfrm>
          <a:prstGeom prst="rect">
            <a:avLst/>
          </a:prstGeom>
        </p:spPr>
      </p:pic>
    </p:spTree>
    <p:extLst>
      <p:ext uri="{BB962C8B-B14F-4D97-AF65-F5344CB8AC3E}">
        <p14:creationId xmlns:p14="http://schemas.microsoft.com/office/powerpoint/2010/main" val="2863156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a:extLst>
              <a:ext uri="{FF2B5EF4-FFF2-40B4-BE49-F238E27FC236}">
                <a16:creationId xmlns:a16="http://schemas.microsoft.com/office/drawing/2014/main" xmlns="" id="{3EDD7E2C-CFC8-4D51-9278-7E6602F23ECD}"/>
              </a:ext>
            </a:extLst>
          </p:cNvPr>
          <p:cNvPicPr>
            <a:picLocks noGrp="1" noChangeAspect="1"/>
          </p:cNvPicPr>
          <p:nvPr>
            <p:ph idx="1"/>
          </p:nvPr>
        </p:nvPicPr>
        <p:blipFill rotWithShape="1">
          <a:blip r:embed="rId2"/>
          <a:srcRect l="36507" t="19763" r="39988" b="5125"/>
          <a:stretch/>
        </p:blipFill>
        <p:spPr>
          <a:xfrm>
            <a:off x="2843808" y="1700808"/>
            <a:ext cx="2952328" cy="5061134"/>
          </a:xfrm>
          <a:prstGeom prst="rect">
            <a:avLst/>
          </a:prstGeom>
        </p:spPr>
      </p:pic>
      <p:sp>
        <p:nvSpPr>
          <p:cNvPr id="3" name="標題 2">
            <a:extLst>
              <a:ext uri="{FF2B5EF4-FFF2-40B4-BE49-F238E27FC236}">
                <a16:creationId xmlns:a16="http://schemas.microsoft.com/office/drawing/2014/main" xmlns="" id="{BC1F9EE0-0D0A-441E-BEA1-5770560F6D02}"/>
              </a:ext>
            </a:extLst>
          </p:cNvPr>
          <p:cNvSpPr>
            <a:spLocks noGrp="1"/>
          </p:cNvSpPr>
          <p:nvPr>
            <p:ph type="title"/>
          </p:nvPr>
        </p:nvSpPr>
        <p:spPr>
          <a:xfrm>
            <a:off x="457200" y="476672"/>
            <a:ext cx="8229600" cy="1440160"/>
          </a:xfrm>
        </p:spPr>
        <p:txBody>
          <a:bodyPr>
            <a:normAutofit fontScale="90000"/>
          </a:bodyPr>
          <a:lstStyle/>
          <a:p>
            <a:r>
              <a:rPr lang="zh-TW" altLang="en-US" dirty="0"/>
              <a:t>平衡訓練</a:t>
            </a:r>
            <a:r>
              <a:rPr lang="en-US" altLang="zh-TW" dirty="0"/>
              <a:t>—</a:t>
            </a:r>
            <a:br>
              <a:rPr lang="en-US" altLang="zh-TW" dirty="0"/>
            </a:br>
            <a:r>
              <a:rPr lang="zh-TW" altLang="en-US" dirty="0"/>
              <a:t>增加動作控制、 協調與平衡能力</a:t>
            </a:r>
            <a:br>
              <a:rPr lang="zh-TW" altLang="en-US" dirty="0"/>
            </a:br>
            <a:endParaRPr lang="zh-TW" altLang="en-US" dirty="0"/>
          </a:p>
        </p:txBody>
      </p:sp>
      <p:sp>
        <p:nvSpPr>
          <p:cNvPr id="5" name="矩形 4">
            <a:extLst>
              <a:ext uri="{FF2B5EF4-FFF2-40B4-BE49-F238E27FC236}">
                <a16:creationId xmlns:a16="http://schemas.microsoft.com/office/drawing/2014/main" xmlns="" id="{F91BF9F6-4875-40D9-A622-8358C094BC1F}"/>
              </a:ext>
            </a:extLst>
          </p:cNvPr>
          <p:cNvSpPr/>
          <p:nvPr/>
        </p:nvSpPr>
        <p:spPr>
          <a:xfrm>
            <a:off x="457200" y="6058162"/>
            <a:ext cx="4572000" cy="646331"/>
          </a:xfrm>
          <a:prstGeom prst="rect">
            <a:avLst/>
          </a:prstGeom>
        </p:spPr>
        <p:txBody>
          <a:bodyPr>
            <a:spAutoFit/>
          </a:bodyPr>
          <a:lstStyle/>
          <a:p>
            <a:r>
              <a:rPr lang="zh-TW" altLang="en-US" dirty="0"/>
              <a:t>專業醫療人員</a:t>
            </a:r>
          </a:p>
          <a:p>
            <a:r>
              <a:rPr lang="zh-TW" altLang="en-US" dirty="0"/>
              <a:t> 防跌教材操作手冊</a:t>
            </a:r>
          </a:p>
        </p:txBody>
      </p:sp>
    </p:spTree>
    <p:extLst>
      <p:ext uri="{BB962C8B-B14F-4D97-AF65-F5344CB8AC3E}">
        <p14:creationId xmlns:p14="http://schemas.microsoft.com/office/powerpoint/2010/main" val="19427866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dirty="0"/>
          </a:p>
        </p:txBody>
      </p:sp>
      <p:sp>
        <p:nvSpPr>
          <p:cNvPr id="2" name="標題 1"/>
          <p:cNvSpPr>
            <a:spLocks noGrp="1"/>
          </p:cNvSpPr>
          <p:nvPr>
            <p:ph type="title"/>
          </p:nvPr>
        </p:nvSpPr>
        <p:spPr/>
        <p:txBody>
          <a:bodyPr>
            <a:normAutofit/>
          </a:bodyPr>
          <a:lstStyle/>
          <a:p>
            <a:r>
              <a:rPr lang="zh-TW" altLang="en-US" dirty="0"/>
              <a:t>你知道國人平均壽命有多長嗎</a:t>
            </a:r>
            <a:r>
              <a:rPr lang="en-US" altLang="zh-TW" dirty="0"/>
              <a:t>?</a:t>
            </a:r>
            <a:endParaRPr lang="zh-TW" alt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556792"/>
            <a:ext cx="8568952" cy="4541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04540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sp>
        <p:nvSpPr>
          <p:cNvPr id="2" name="標題 1"/>
          <p:cNvSpPr>
            <a:spLocks noGrp="1"/>
          </p:cNvSpPr>
          <p:nvPr>
            <p:ph type="title"/>
          </p:nvPr>
        </p:nvSpPr>
        <p:spPr/>
        <p:txBody>
          <a:bodyPr/>
          <a:lstStyle/>
          <a:p>
            <a:endParaRPr lang="zh-TW" altLang="en-US"/>
          </a:p>
        </p:txBody>
      </p:sp>
      <p:pic>
        <p:nvPicPr>
          <p:cNvPr id="1026" name="Picture 2" descr="åï¼è¯åå ±æä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9588" y="116632"/>
            <a:ext cx="5621468" cy="6107511"/>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069588" y="6385048"/>
            <a:ext cx="6048672" cy="369332"/>
          </a:xfrm>
          <a:prstGeom prst="rect">
            <a:avLst/>
          </a:prstGeom>
        </p:spPr>
        <p:txBody>
          <a:bodyPr wrap="square">
            <a:spAutoFit/>
          </a:bodyPr>
          <a:lstStyle/>
          <a:p>
            <a:r>
              <a:rPr lang="en-US" altLang="zh-TW" dirty="0"/>
              <a:t>https://vision.udn.com/vision/story/10647/2162996</a:t>
            </a:r>
            <a:endParaRPr lang="zh-TW" altLang="en-US" dirty="0"/>
          </a:p>
        </p:txBody>
      </p:sp>
    </p:spTree>
    <p:extLst>
      <p:ext uri="{BB962C8B-B14F-4D97-AF65-F5344CB8AC3E}">
        <p14:creationId xmlns:p14="http://schemas.microsoft.com/office/powerpoint/2010/main" val="23838181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內容版面配置區 1">
            <a:extLst>
              <a:ext uri="{FF2B5EF4-FFF2-40B4-BE49-F238E27FC236}">
                <a16:creationId xmlns:a16="http://schemas.microsoft.com/office/drawing/2014/main" xmlns="" id="{F4EF060D-4000-4FD5-89EF-E4E7AB0AB1E1}"/>
              </a:ext>
            </a:extLst>
          </p:cNvPr>
          <p:cNvSpPr>
            <a:spLocks noGrp="1"/>
          </p:cNvSpPr>
          <p:nvPr>
            <p:ph idx="1"/>
          </p:nvPr>
        </p:nvSpPr>
        <p:spPr>
          <a:xfrm>
            <a:off x="323529" y="2060848"/>
            <a:ext cx="7956872" cy="4065315"/>
          </a:xfrm>
        </p:spPr>
        <p:txBody>
          <a:bodyPr>
            <a:normAutofit/>
          </a:bodyPr>
          <a:lstStyle/>
          <a:p>
            <a:r>
              <a:rPr lang="zh-TW" altLang="en-US" dirty="0"/>
              <a:t>在</a:t>
            </a:r>
            <a:r>
              <a:rPr lang="en-US" altLang="zh-TW" dirty="0"/>
              <a:t>2012</a:t>
            </a:r>
            <a:r>
              <a:rPr lang="zh-TW" altLang="en-US" dirty="0"/>
              <a:t>年，李甫中教授團隊就在</a:t>
            </a:r>
            <a:r>
              <a:rPr lang="en-US" altLang="zh-TW" dirty="0"/>
              <a:t>《NEJM》</a:t>
            </a:r>
            <a:r>
              <a:rPr lang="zh-TW" altLang="en-US" dirty="0"/>
              <a:t>上發文證實，練太極拳可以改善帕金森式症患者的運動功能受損狀況，防止患者跌倒。</a:t>
            </a:r>
            <a:endParaRPr lang="en-US" altLang="zh-TW" dirty="0"/>
          </a:p>
          <a:p>
            <a:r>
              <a:rPr lang="zh-TW" altLang="en-US" dirty="0"/>
              <a:t>研究則是針對老人，他們發現，與有氧運動、練肌肉相比，每週參加兩次</a:t>
            </a:r>
            <a:r>
              <a:rPr lang="en-US" altLang="zh-TW" dirty="0"/>
              <a:t>1</a:t>
            </a:r>
            <a:r>
              <a:rPr lang="zh-TW" altLang="en-US" dirty="0"/>
              <a:t>小時的太極課程，堅持半年，就能把跌倒風險降低</a:t>
            </a:r>
            <a:r>
              <a:rPr lang="en-US" altLang="zh-TW" dirty="0"/>
              <a:t>58%</a:t>
            </a:r>
            <a:r>
              <a:rPr lang="zh-TW" altLang="en-US" dirty="0"/>
              <a:t>！</a:t>
            </a:r>
            <a:endParaRPr lang="en-US" altLang="zh-TW" dirty="0"/>
          </a:p>
          <a:p>
            <a:endParaRPr lang="zh-TW" altLang="en-US" dirty="0"/>
          </a:p>
          <a:p>
            <a:endParaRPr lang="zh-TW" altLang="en-US" dirty="0"/>
          </a:p>
          <a:p>
            <a:pPr marL="0" indent="0">
              <a:buNone/>
            </a:pPr>
            <a:r>
              <a:rPr lang="zh-TW" altLang="en-US" sz="1000" dirty="0"/>
              <a:t>原網址</a:t>
            </a:r>
            <a:r>
              <a:rPr lang="en-US" altLang="zh-TW" sz="1000" dirty="0"/>
              <a:t>:https://heho.com.tw/archives/22892</a:t>
            </a:r>
          </a:p>
          <a:p>
            <a:pPr marL="0" indent="0">
              <a:buNone/>
            </a:pPr>
            <a:r>
              <a:rPr lang="en-US" altLang="zh-TW" sz="1000" dirty="0"/>
              <a:t>Copyright @ HEHO </a:t>
            </a:r>
            <a:r>
              <a:rPr lang="zh-TW" altLang="en-US" sz="1000" dirty="0"/>
              <a:t>更多健康</a:t>
            </a:r>
            <a:r>
              <a:rPr lang="en-US" altLang="zh-TW" sz="1000" dirty="0"/>
              <a:t>:https://heho.com.tw</a:t>
            </a:r>
            <a:endParaRPr lang="zh-TW" altLang="en-US" sz="1000" dirty="0"/>
          </a:p>
        </p:txBody>
      </p:sp>
      <p:sp>
        <p:nvSpPr>
          <p:cNvPr id="3" name="標題 2">
            <a:extLst>
              <a:ext uri="{FF2B5EF4-FFF2-40B4-BE49-F238E27FC236}">
                <a16:creationId xmlns:a16="http://schemas.microsoft.com/office/drawing/2014/main" xmlns="" id="{2F735AFF-8322-4D55-A600-7CDF5713A33A}"/>
              </a:ext>
            </a:extLst>
          </p:cNvPr>
          <p:cNvSpPr>
            <a:spLocks noGrp="1"/>
          </p:cNvSpPr>
          <p:nvPr>
            <p:ph type="title"/>
          </p:nvPr>
        </p:nvSpPr>
        <p:spPr>
          <a:xfrm>
            <a:off x="457200" y="908720"/>
            <a:ext cx="8229600" cy="1252728"/>
          </a:xfrm>
        </p:spPr>
        <p:txBody>
          <a:bodyPr>
            <a:normAutofit fontScale="90000"/>
          </a:bodyPr>
          <a:lstStyle/>
          <a:p>
            <a:r>
              <a:rPr lang="zh-TW" altLang="en-US" dirty="0"/>
              <a:t>國際期刊：每週打</a:t>
            </a:r>
            <a:r>
              <a:rPr lang="en-US" altLang="zh-TW" dirty="0"/>
              <a:t>2</a:t>
            </a:r>
            <a:r>
              <a:rPr lang="zh-TW" altLang="en-US" dirty="0"/>
              <a:t>次太極拳 老人跌倒風險下降</a:t>
            </a:r>
            <a:r>
              <a:rPr lang="en-US" altLang="zh-TW" dirty="0"/>
              <a:t>6</a:t>
            </a:r>
            <a:r>
              <a:rPr lang="zh-TW" altLang="en-US" dirty="0"/>
              <a:t>成！</a:t>
            </a:r>
            <a:br>
              <a:rPr lang="zh-TW" altLang="en-US" dirty="0"/>
            </a:br>
            <a:endParaRPr lang="zh-TW" altLang="en-US" dirty="0"/>
          </a:p>
        </p:txBody>
      </p:sp>
      <p:pic>
        <p:nvPicPr>
          <p:cNvPr id="4" name="圖片 3">
            <a:extLst>
              <a:ext uri="{FF2B5EF4-FFF2-40B4-BE49-F238E27FC236}">
                <a16:creationId xmlns:a16="http://schemas.microsoft.com/office/drawing/2014/main" xmlns="" id="{72150B1D-3D8A-4F11-BB7E-B9DDB50822D6}"/>
              </a:ext>
            </a:extLst>
          </p:cNvPr>
          <p:cNvPicPr>
            <a:picLocks noChangeAspect="1"/>
          </p:cNvPicPr>
          <p:nvPr/>
        </p:nvPicPr>
        <p:blipFill rotWithShape="1">
          <a:blip r:embed="rId3"/>
          <a:srcRect l="13776" t="34638" r="39762" b="10366"/>
          <a:stretch/>
        </p:blipFill>
        <p:spPr>
          <a:xfrm>
            <a:off x="3923928" y="4093505"/>
            <a:ext cx="4248472" cy="2697749"/>
          </a:xfrm>
          <a:prstGeom prst="rect">
            <a:avLst/>
          </a:prstGeom>
        </p:spPr>
      </p:pic>
    </p:spTree>
    <p:extLst>
      <p:ext uri="{BB962C8B-B14F-4D97-AF65-F5344CB8AC3E}">
        <p14:creationId xmlns:p14="http://schemas.microsoft.com/office/powerpoint/2010/main" val="6995038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r>
              <a:rPr lang="zh-TW" altLang="en-US" dirty="0" smtClean="0"/>
              <a:t>能力回復復健設備</a:t>
            </a:r>
            <a:r>
              <a:rPr lang="en-US" altLang="zh-TW" sz="2800" dirty="0" smtClean="0"/>
              <a:t>(</a:t>
            </a:r>
            <a:r>
              <a:rPr lang="zh-TW" altLang="en-US" sz="2800" dirty="0" smtClean="0"/>
              <a:t>竹內孝仁</a:t>
            </a:r>
            <a:r>
              <a:rPr lang="en-US" altLang="zh-TW" sz="2800" dirty="0" smtClean="0"/>
              <a:t>)</a:t>
            </a:r>
            <a:endParaRPr lang="zh-TW" altLang="en-US" sz="2800" dirty="0"/>
          </a:p>
        </p:txBody>
      </p:sp>
      <p:pic>
        <p:nvPicPr>
          <p:cNvPr id="1026" name="Picture 2" descr="D:\能力回復機宣導片\IMG_2317.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076056" y="1412776"/>
            <a:ext cx="3816424" cy="2862318"/>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242942" y="3933056"/>
            <a:ext cx="8648583" cy="2677656"/>
          </a:xfrm>
          <a:prstGeom prst="rect">
            <a:avLst/>
          </a:prstGeom>
        </p:spPr>
        <p:txBody>
          <a:bodyPr wrap="square">
            <a:spAutoFit/>
          </a:bodyPr>
          <a:lstStyle/>
          <a:p>
            <a:pPr marL="285750" lvl="0" indent="-285750">
              <a:buFont typeface="Arial" pitchFamily="34" charset="0"/>
              <a:buChar char="•"/>
            </a:pPr>
            <a:r>
              <a:rPr lang="zh-TW" altLang="en-US" sz="2400" dirty="0">
                <a:solidFill>
                  <a:prstClr val="black"/>
                </a:solidFill>
              </a:rPr>
              <a:t>腿部伸展</a:t>
            </a:r>
            <a:r>
              <a:rPr lang="en-US" altLang="zh-TW" sz="2400" dirty="0">
                <a:solidFill>
                  <a:prstClr val="black"/>
                </a:solidFill>
              </a:rPr>
              <a:t>/</a:t>
            </a:r>
            <a:r>
              <a:rPr lang="zh-TW" altLang="en-US" sz="2400" dirty="0">
                <a:solidFill>
                  <a:prstClr val="black"/>
                </a:solidFill>
              </a:rPr>
              <a:t>屈腿機：</a:t>
            </a:r>
            <a:endParaRPr lang="en-US" altLang="zh-TW" sz="2400" dirty="0">
              <a:solidFill>
                <a:prstClr val="black"/>
              </a:solidFill>
            </a:endParaRPr>
          </a:p>
          <a:p>
            <a:pPr lvl="0"/>
            <a:r>
              <a:rPr lang="zh-TW" altLang="en-US" sz="2400" dirty="0">
                <a:solidFill>
                  <a:prstClr val="black"/>
                </a:solidFill>
              </a:rPr>
              <a:t>    活化膝關節周圍肌肉，增加起立、行走的穩定性</a:t>
            </a:r>
          </a:p>
          <a:p>
            <a:pPr marL="285750" lvl="0" indent="-285750">
              <a:buFont typeface="Arial" pitchFamily="34" charset="0"/>
              <a:buChar char="•"/>
            </a:pPr>
            <a:r>
              <a:rPr lang="zh-TW" altLang="en-US" sz="2400" dirty="0" smtClean="0">
                <a:solidFill>
                  <a:prstClr val="black"/>
                </a:solidFill>
              </a:rPr>
              <a:t>坐</a:t>
            </a:r>
            <a:r>
              <a:rPr lang="zh-TW" altLang="en-US" sz="2400" dirty="0">
                <a:solidFill>
                  <a:prstClr val="black"/>
                </a:solidFill>
              </a:rPr>
              <a:t>姿划船機：</a:t>
            </a:r>
            <a:endParaRPr lang="en-US" altLang="zh-TW" sz="2400" dirty="0">
              <a:solidFill>
                <a:prstClr val="black"/>
              </a:solidFill>
            </a:endParaRPr>
          </a:p>
          <a:p>
            <a:pPr lvl="0"/>
            <a:r>
              <a:rPr lang="zh-TW" altLang="en-US" sz="2400" dirty="0">
                <a:solidFill>
                  <a:prstClr val="black"/>
                </a:solidFill>
              </a:rPr>
              <a:t>    訓練肩關節周圍肌肉群，改善胸廓活動性</a:t>
            </a:r>
            <a:r>
              <a:rPr lang="zh-TW" altLang="en-US" sz="2400" dirty="0" smtClean="0">
                <a:solidFill>
                  <a:prstClr val="black"/>
                </a:solidFill>
              </a:rPr>
              <a:t>。</a:t>
            </a:r>
            <a:endParaRPr lang="en-US" altLang="zh-TW" sz="2400" dirty="0" smtClean="0">
              <a:solidFill>
                <a:prstClr val="black"/>
              </a:solidFill>
            </a:endParaRPr>
          </a:p>
          <a:p>
            <a:pPr marL="285750" lvl="0" indent="-285750">
              <a:buFont typeface="Arial" pitchFamily="34" charset="0"/>
              <a:buChar char="•"/>
            </a:pPr>
            <a:r>
              <a:rPr lang="zh-TW" altLang="en-US" sz="2400" dirty="0">
                <a:solidFill>
                  <a:prstClr val="black"/>
                </a:solidFill>
              </a:rPr>
              <a:t>臀部外</a:t>
            </a:r>
            <a:r>
              <a:rPr lang="en-US" altLang="zh-TW" sz="2400" dirty="0">
                <a:solidFill>
                  <a:prstClr val="black"/>
                </a:solidFill>
              </a:rPr>
              <a:t>/</a:t>
            </a:r>
            <a:r>
              <a:rPr lang="zh-TW" altLang="en-US" sz="2400" dirty="0">
                <a:solidFill>
                  <a:prstClr val="black"/>
                </a:solidFill>
              </a:rPr>
              <a:t>內收機：</a:t>
            </a:r>
            <a:endParaRPr lang="en-US" altLang="zh-TW" sz="2400" dirty="0">
              <a:solidFill>
                <a:prstClr val="black"/>
              </a:solidFill>
            </a:endParaRPr>
          </a:p>
          <a:p>
            <a:pPr lvl="0"/>
            <a:r>
              <a:rPr lang="zh-TW" altLang="en-US" sz="2400" dirty="0">
                <a:solidFill>
                  <a:prstClr val="black"/>
                </a:solidFill>
              </a:rPr>
              <a:t>    活化外展及內收肌肉，提升行走的穩定性。</a:t>
            </a:r>
          </a:p>
          <a:p>
            <a:pPr lvl="0"/>
            <a:endParaRPr lang="zh-TW" altLang="en-US" sz="2400" dirty="0">
              <a:solidFill>
                <a:prstClr val="black"/>
              </a:solidFill>
            </a:endParaRPr>
          </a:p>
        </p:txBody>
      </p:sp>
    </p:spTree>
    <p:extLst>
      <p:ext uri="{BB962C8B-B14F-4D97-AF65-F5344CB8AC3E}">
        <p14:creationId xmlns:p14="http://schemas.microsoft.com/office/powerpoint/2010/main" val="10435588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0994" y="764704"/>
            <a:ext cx="3816350" cy="285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矩形 3"/>
          <p:cNvSpPr/>
          <p:nvPr/>
        </p:nvSpPr>
        <p:spPr>
          <a:xfrm>
            <a:off x="386884" y="3340442"/>
            <a:ext cx="8433588" cy="830997"/>
          </a:xfrm>
          <a:prstGeom prst="rect">
            <a:avLst/>
          </a:prstGeom>
        </p:spPr>
        <p:txBody>
          <a:bodyPr wrap="square">
            <a:spAutoFit/>
          </a:bodyPr>
          <a:lstStyle/>
          <a:p>
            <a:pPr marL="285750" lvl="0" indent="-285750">
              <a:buFont typeface="Arial" pitchFamily="34" charset="0"/>
              <a:buChar char="•"/>
            </a:pPr>
            <a:r>
              <a:rPr lang="zh-TW" altLang="en-US" sz="2400" dirty="0">
                <a:solidFill>
                  <a:prstClr val="black"/>
                </a:solidFill>
              </a:rPr>
              <a:t>水平腿部推蹬機：</a:t>
            </a:r>
            <a:endParaRPr lang="en-US" altLang="zh-TW" sz="2400" dirty="0">
              <a:solidFill>
                <a:prstClr val="black"/>
              </a:solidFill>
            </a:endParaRPr>
          </a:p>
          <a:p>
            <a:pPr lvl="0"/>
            <a:r>
              <a:rPr lang="zh-TW" altLang="en-US" sz="2400" dirty="0">
                <a:solidFill>
                  <a:prstClr val="black"/>
                </a:solidFill>
              </a:rPr>
              <a:t>     活化膝、髖關節周圍肌肉，改善起立、坐下之動作。</a:t>
            </a:r>
            <a:endParaRPr lang="zh-TW" altLang="en-US" sz="2400" dirty="0">
              <a:solidFill>
                <a:prstClr val="black"/>
              </a:solidFill>
            </a:endParaRPr>
          </a:p>
        </p:txBody>
      </p:sp>
      <p:sp>
        <p:nvSpPr>
          <p:cNvPr id="5" name="矩形 4"/>
          <p:cNvSpPr/>
          <p:nvPr/>
        </p:nvSpPr>
        <p:spPr>
          <a:xfrm>
            <a:off x="386884" y="4253462"/>
            <a:ext cx="7920880" cy="830997"/>
          </a:xfrm>
          <a:prstGeom prst="rect">
            <a:avLst/>
          </a:prstGeom>
        </p:spPr>
        <p:txBody>
          <a:bodyPr wrap="square">
            <a:spAutoFit/>
          </a:bodyPr>
          <a:lstStyle/>
          <a:p>
            <a:pPr marL="285750" lvl="0" indent="-285750">
              <a:buFont typeface="Arial" pitchFamily="34" charset="0"/>
              <a:buChar char="•"/>
            </a:pPr>
            <a:r>
              <a:rPr lang="zh-TW" altLang="en-US" sz="2400" dirty="0">
                <a:solidFill>
                  <a:prstClr val="black"/>
                </a:solidFill>
              </a:rPr>
              <a:t>身體伸展</a:t>
            </a:r>
            <a:r>
              <a:rPr lang="en-US" altLang="zh-TW" sz="2400" dirty="0">
                <a:solidFill>
                  <a:prstClr val="black"/>
                </a:solidFill>
              </a:rPr>
              <a:t>/</a:t>
            </a:r>
            <a:r>
              <a:rPr lang="zh-TW" altLang="en-US" sz="2400" dirty="0">
                <a:solidFill>
                  <a:prstClr val="black"/>
                </a:solidFill>
              </a:rPr>
              <a:t>彎曲機：</a:t>
            </a:r>
            <a:endParaRPr lang="en-US" altLang="zh-TW" sz="2400" dirty="0">
              <a:solidFill>
                <a:prstClr val="black"/>
              </a:solidFill>
            </a:endParaRPr>
          </a:p>
          <a:p>
            <a:pPr lvl="0"/>
            <a:r>
              <a:rPr lang="zh-TW" altLang="en-US" sz="2400" dirty="0">
                <a:solidFill>
                  <a:prstClr val="black"/>
                </a:solidFill>
              </a:rPr>
              <a:t>    活化軀幹肌力，改善起立、坐下動作。</a:t>
            </a:r>
            <a:endParaRPr lang="zh-TW" altLang="en-US" sz="2400" dirty="0">
              <a:solidFill>
                <a:prstClr val="black"/>
              </a:solidFill>
            </a:endParaRPr>
          </a:p>
        </p:txBody>
      </p:sp>
      <p:sp>
        <p:nvSpPr>
          <p:cNvPr id="6" name="矩形 5"/>
          <p:cNvSpPr/>
          <p:nvPr/>
        </p:nvSpPr>
        <p:spPr>
          <a:xfrm>
            <a:off x="386884" y="5085184"/>
            <a:ext cx="8280920" cy="1200329"/>
          </a:xfrm>
          <a:prstGeom prst="rect">
            <a:avLst/>
          </a:prstGeom>
        </p:spPr>
        <p:txBody>
          <a:bodyPr wrap="square">
            <a:spAutoFit/>
          </a:bodyPr>
          <a:lstStyle/>
          <a:p>
            <a:pPr marL="285750" lvl="0" indent="-285750">
              <a:buFont typeface="Arial" pitchFamily="34" charset="0"/>
              <a:buChar char="•"/>
            </a:pPr>
            <a:r>
              <a:rPr lang="zh-TW" altLang="en-US" sz="2400" dirty="0">
                <a:solidFill>
                  <a:prstClr val="black"/>
                </a:solidFill>
              </a:rPr>
              <a:t>胸部推舉機：</a:t>
            </a:r>
            <a:endParaRPr lang="en-US" altLang="zh-TW" sz="2400" dirty="0">
              <a:solidFill>
                <a:prstClr val="black"/>
              </a:solidFill>
            </a:endParaRPr>
          </a:p>
          <a:p>
            <a:pPr lvl="0"/>
            <a:r>
              <a:rPr lang="zh-TW" altLang="en-US" sz="2400" dirty="0">
                <a:solidFill>
                  <a:prstClr val="black"/>
                </a:solidFill>
              </a:rPr>
              <a:t>    訓練肩及肘關節周圍肌肉群，提升胸廓活動性及增加肺活</a:t>
            </a:r>
            <a:endParaRPr lang="en-US" altLang="zh-TW" sz="2400" dirty="0">
              <a:solidFill>
                <a:prstClr val="black"/>
              </a:solidFill>
            </a:endParaRPr>
          </a:p>
          <a:p>
            <a:pPr lvl="0"/>
            <a:r>
              <a:rPr lang="zh-TW" altLang="en-US" sz="2400" dirty="0">
                <a:solidFill>
                  <a:prstClr val="black"/>
                </a:solidFill>
              </a:rPr>
              <a:t>   量。</a:t>
            </a:r>
            <a:endParaRPr lang="zh-TW" altLang="en-US" sz="2400" dirty="0">
              <a:solidFill>
                <a:prstClr val="black"/>
              </a:solidFill>
            </a:endParaRPr>
          </a:p>
        </p:txBody>
      </p:sp>
    </p:spTree>
    <p:extLst>
      <p:ext uri="{BB962C8B-B14F-4D97-AF65-F5344CB8AC3E}">
        <p14:creationId xmlns:p14="http://schemas.microsoft.com/office/powerpoint/2010/main" val="35621402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p:cNvSpPr>
            <a:spLocks noGrp="1"/>
          </p:cNvSpPr>
          <p:nvPr>
            <p:ph type="title"/>
          </p:nvPr>
        </p:nvSpPr>
        <p:spPr>
          <a:xfrm>
            <a:off x="1116013" y="333375"/>
            <a:ext cx="6964362" cy="1201738"/>
          </a:xfrm>
        </p:spPr>
        <p:txBody>
          <a:bodyPr/>
          <a:lstStyle/>
          <a:p>
            <a:r>
              <a:rPr lang="zh-TW" altLang="en-US" dirty="0"/>
              <a:t>防跌大作戰</a:t>
            </a:r>
          </a:p>
        </p:txBody>
      </p:sp>
      <p:pic>
        <p:nvPicPr>
          <p:cNvPr id="12"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b="28706"/>
          <a:stretch>
            <a:fillRect/>
          </a:stretch>
        </p:blipFill>
        <p:spPr bwMode="auto">
          <a:xfrm>
            <a:off x="1475656" y="1484784"/>
            <a:ext cx="6265862" cy="485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074640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內容版面配置區 5"/>
          <p:cNvGraphicFramePr>
            <a:graphicFrameLocks noGrp="1"/>
          </p:cNvGraphicFramePr>
          <p:nvPr>
            <p:ph idx="1"/>
            <p:extLst>
              <p:ext uri="{D42A27DB-BD31-4B8C-83A1-F6EECF244321}">
                <p14:modId xmlns:p14="http://schemas.microsoft.com/office/powerpoint/2010/main" val="830402386"/>
              </p:ext>
            </p:extLst>
          </p:nvPr>
        </p:nvGraphicFramePr>
        <p:xfrm>
          <a:off x="1331913" y="1312863"/>
          <a:ext cx="6408737" cy="5497508"/>
        </p:xfrm>
        <a:graphic>
          <a:graphicData uri="http://schemas.openxmlformats.org/drawingml/2006/table">
            <a:tbl>
              <a:tblPr firstRow="1" bandRow="1">
                <a:tableStyleId>{21E4AEA4-8DFA-4A89-87EB-49C32662AFE0}</a:tableStyleId>
              </a:tblPr>
              <a:tblGrid>
                <a:gridCol w="3096357">
                  <a:extLst>
                    <a:ext uri="{9D8B030D-6E8A-4147-A177-3AD203B41FA5}">
                      <a16:colId xmlns:a16="http://schemas.microsoft.com/office/drawing/2014/main" xmlns="" val="20000"/>
                    </a:ext>
                  </a:extLst>
                </a:gridCol>
                <a:gridCol w="3312380">
                  <a:extLst>
                    <a:ext uri="{9D8B030D-6E8A-4147-A177-3AD203B41FA5}">
                      <a16:colId xmlns:a16="http://schemas.microsoft.com/office/drawing/2014/main" xmlns="" val="20001"/>
                    </a:ext>
                  </a:extLst>
                </a:gridCol>
              </a:tblGrid>
              <a:tr h="457188">
                <a:tc>
                  <a:txBody>
                    <a:bodyPr/>
                    <a:lstStyle/>
                    <a:p>
                      <a:pPr algn="ctr"/>
                      <a:r>
                        <a:rPr lang="zh-TW" altLang="en-US" sz="2400" dirty="0"/>
                        <a:t>身心危險因子</a:t>
                      </a:r>
                    </a:p>
                  </a:txBody>
                  <a:tcPr marT="45714" marB="45714"/>
                </a:tc>
                <a:tc>
                  <a:txBody>
                    <a:bodyPr/>
                    <a:lstStyle/>
                    <a:p>
                      <a:pPr algn="ctr"/>
                      <a:r>
                        <a:rPr lang="zh-TW" altLang="en-US" sz="2400" dirty="0"/>
                        <a:t>環境危險因子</a:t>
                      </a:r>
                    </a:p>
                  </a:txBody>
                  <a:tcPr marT="45714" marB="45714"/>
                </a:tc>
                <a:extLst>
                  <a:ext uri="{0D108BD9-81ED-4DB2-BD59-A6C34878D82A}">
                    <a16:rowId xmlns:a16="http://schemas.microsoft.com/office/drawing/2014/main" xmlns="" val="10000"/>
                  </a:ext>
                </a:extLst>
              </a:tr>
              <a:tr h="504032">
                <a:tc>
                  <a:txBody>
                    <a:bodyPr/>
                    <a:lstStyle/>
                    <a:p>
                      <a:r>
                        <a:rPr lang="zh-TW" altLang="en-US" sz="2400" dirty="0"/>
                        <a:t>身體健康情況較差</a:t>
                      </a:r>
                    </a:p>
                  </a:txBody>
                  <a:tcPr marT="45714" marB="45714"/>
                </a:tc>
                <a:tc rowSpan="4">
                  <a:txBody>
                    <a:bodyPr/>
                    <a:lstStyle/>
                    <a:p>
                      <a:r>
                        <a:rPr lang="zh-TW" altLang="en-US" sz="2400" dirty="0"/>
                        <a:t>家具問題：</a:t>
                      </a:r>
                      <a:endParaRPr lang="en-US" altLang="zh-TW" sz="2400" dirty="0"/>
                    </a:p>
                    <a:p>
                      <a:pPr marL="285750" indent="-285750">
                        <a:buFont typeface="Arial" pitchFamily="34" charset="0"/>
                        <a:buChar char="•"/>
                      </a:pPr>
                      <a:r>
                        <a:rPr lang="zh-TW" altLang="en-US" sz="2400" dirty="0"/>
                        <a:t>沒有固定</a:t>
                      </a:r>
                      <a:endParaRPr lang="en-US" altLang="zh-TW" sz="2400" dirty="0"/>
                    </a:p>
                    <a:p>
                      <a:pPr marL="285750" indent="-285750">
                        <a:buFont typeface="Arial" pitchFamily="34" charset="0"/>
                        <a:buChar char="•"/>
                      </a:pPr>
                      <a:r>
                        <a:rPr lang="zh-TW" altLang="en-US" sz="2400" dirty="0"/>
                        <a:t>設計不適合老人使用</a:t>
                      </a:r>
                      <a:endParaRPr lang="en-US" altLang="zh-TW" sz="2400" dirty="0"/>
                    </a:p>
                    <a:p>
                      <a:pPr marL="285750" indent="-285750">
                        <a:buFont typeface="Arial" pitchFamily="34" charset="0"/>
                        <a:buChar char="•"/>
                      </a:pPr>
                      <a:r>
                        <a:rPr lang="zh-TW" altLang="en-US" sz="2400" dirty="0"/>
                        <a:t>擺設位置不佳</a:t>
                      </a:r>
                    </a:p>
                  </a:txBody>
                  <a:tcPr marT="45714" marB="45714"/>
                </a:tc>
                <a:extLst>
                  <a:ext uri="{0D108BD9-81ED-4DB2-BD59-A6C34878D82A}">
                    <a16:rowId xmlns:a16="http://schemas.microsoft.com/office/drawing/2014/main" xmlns="" val="10001"/>
                  </a:ext>
                </a:extLst>
              </a:tr>
              <a:tr h="504032">
                <a:tc>
                  <a:txBody>
                    <a:bodyPr/>
                    <a:lstStyle/>
                    <a:p>
                      <a:r>
                        <a:rPr lang="zh-TW" altLang="en-US" sz="2400" dirty="0"/>
                        <a:t>服用多種藥物</a:t>
                      </a:r>
                    </a:p>
                  </a:txBody>
                  <a:tcPr marT="45714" marB="45714"/>
                </a:tc>
                <a:tc vMerge="1">
                  <a:txBody>
                    <a:bodyPr/>
                    <a:lstStyle/>
                    <a:p>
                      <a:endParaRPr lang="zh-TW" altLang="en-US" dirty="0"/>
                    </a:p>
                  </a:txBody>
                  <a:tcPr/>
                </a:tc>
                <a:extLst>
                  <a:ext uri="{0D108BD9-81ED-4DB2-BD59-A6C34878D82A}">
                    <a16:rowId xmlns:a16="http://schemas.microsoft.com/office/drawing/2014/main" xmlns="" val="10002"/>
                  </a:ext>
                </a:extLst>
              </a:tr>
              <a:tr h="504032">
                <a:tc>
                  <a:txBody>
                    <a:bodyPr/>
                    <a:lstStyle/>
                    <a:p>
                      <a:r>
                        <a:rPr lang="zh-TW" altLang="en-US" sz="2400" dirty="0"/>
                        <a:t>日常活動能力受限</a:t>
                      </a:r>
                    </a:p>
                  </a:txBody>
                  <a:tcPr marT="45714" marB="45714"/>
                </a:tc>
                <a:tc vMerge="1">
                  <a:txBody>
                    <a:bodyPr/>
                    <a:lstStyle/>
                    <a:p>
                      <a:endParaRPr lang="zh-TW" altLang="en-US" dirty="0"/>
                    </a:p>
                  </a:txBody>
                  <a:tcPr/>
                </a:tc>
                <a:extLst>
                  <a:ext uri="{0D108BD9-81ED-4DB2-BD59-A6C34878D82A}">
                    <a16:rowId xmlns:a16="http://schemas.microsoft.com/office/drawing/2014/main" xmlns="" val="10003"/>
                  </a:ext>
                </a:extLst>
              </a:tr>
              <a:tr h="504032">
                <a:tc>
                  <a:txBody>
                    <a:bodyPr/>
                    <a:lstStyle/>
                    <a:p>
                      <a:r>
                        <a:rPr lang="zh-TW" altLang="en-US" sz="2400" dirty="0"/>
                        <a:t>平衡功能退化</a:t>
                      </a:r>
                    </a:p>
                  </a:txBody>
                  <a:tcPr marT="45714" marB="45714"/>
                </a:tc>
                <a:tc vMerge="1">
                  <a:txBody>
                    <a:bodyPr/>
                    <a:lstStyle/>
                    <a:p>
                      <a:endParaRPr lang="zh-TW" altLang="en-US" dirty="0"/>
                    </a:p>
                  </a:txBody>
                  <a:tcPr/>
                </a:tc>
                <a:extLst>
                  <a:ext uri="{0D108BD9-81ED-4DB2-BD59-A6C34878D82A}">
                    <a16:rowId xmlns:a16="http://schemas.microsoft.com/office/drawing/2014/main" xmlns="" val="10004"/>
                  </a:ext>
                </a:extLst>
              </a:tr>
              <a:tr h="504032">
                <a:tc>
                  <a:txBody>
                    <a:bodyPr/>
                    <a:lstStyle/>
                    <a:p>
                      <a:r>
                        <a:rPr lang="zh-TW" altLang="en-US" sz="2400" dirty="0"/>
                        <a:t>步行能力差</a:t>
                      </a:r>
                    </a:p>
                  </a:txBody>
                  <a:tcPr marT="45714" marB="45714"/>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2400" dirty="0"/>
                        <a:t>地面危險</a:t>
                      </a:r>
                    </a:p>
                  </a:txBody>
                  <a:tcPr marT="45714" marB="45714"/>
                </a:tc>
                <a:extLst>
                  <a:ext uri="{0D108BD9-81ED-4DB2-BD59-A6C34878D82A}">
                    <a16:rowId xmlns:a16="http://schemas.microsoft.com/office/drawing/2014/main" xmlns="" val="10005"/>
                  </a:ext>
                </a:extLst>
              </a:tr>
              <a:tr h="504032">
                <a:tc>
                  <a:txBody>
                    <a:bodyPr/>
                    <a:lstStyle/>
                    <a:p>
                      <a:r>
                        <a:rPr lang="zh-TW" altLang="en-US" sz="2400" dirty="0"/>
                        <a:t>肌肉沒力、關節僵硬</a:t>
                      </a:r>
                    </a:p>
                  </a:txBody>
                  <a:tcPr marT="45714" marB="45714"/>
                </a:tc>
                <a:tc>
                  <a:txBody>
                    <a:bodyPr/>
                    <a:lstStyle/>
                    <a:p>
                      <a:r>
                        <a:rPr lang="zh-TW" altLang="en-US" sz="2400" dirty="0"/>
                        <a:t>有障礙物</a:t>
                      </a:r>
                    </a:p>
                  </a:txBody>
                  <a:tcPr marT="45714" marB="45714"/>
                </a:tc>
                <a:extLst>
                  <a:ext uri="{0D108BD9-81ED-4DB2-BD59-A6C34878D82A}">
                    <a16:rowId xmlns:a16="http://schemas.microsoft.com/office/drawing/2014/main" xmlns="" val="10006"/>
                  </a:ext>
                </a:extLst>
              </a:tr>
              <a:tr h="504032">
                <a:tc>
                  <a:txBody>
                    <a:bodyPr/>
                    <a:lstStyle/>
                    <a:p>
                      <a:r>
                        <a:rPr lang="zh-TW" altLang="en-US" sz="2400" dirty="0"/>
                        <a:t>視力不良</a:t>
                      </a:r>
                    </a:p>
                  </a:txBody>
                  <a:tcPr marT="45714" marB="45714"/>
                </a:tc>
                <a:tc>
                  <a:txBody>
                    <a:bodyPr/>
                    <a:lstStyle/>
                    <a:p>
                      <a:r>
                        <a:rPr lang="zh-TW" altLang="en-US" sz="2400" dirty="0"/>
                        <a:t>照明不足</a:t>
                      </a:r>
                    </a:p>
                  </a:txBody>
                  <a:tcPr marT="45714" marB="45714"/>
                </a:tc>
                <a:extLst>
                  <a:ext uri="{0D108BD9-81ED-4DB2-BD59-A6C34878D82A}">
                    <a16:rowId xmlns:a16="http://schemas.microsoft.com/office/drawing/2014/main" xmlns="" val="10007"/>
                  </a:ext>
                </a:extLst>
              </a:tr>
              <a:tr h="504032">
                <a:tc>
                  <a:txBody>
                    <a:bodyPr/>
                    <a:lstStyle/>
                    <a:p>
                      <a:r>
                        <a:rPr lang="zh-TW" altLang="en-US" sz="2400" dirty="0"/>
                        <a:t>頭暈</a:t>
                      </a:r>
                    </a:p>
                  </a:txBody>
                  <a:tcPr marT="45714" marB="45714"/>
                </a:tc>
                <a:tc>
                  <a:txBody>
                    <a:bodyPr/>
                    <a:lstStyle/>
                    <a:p>
                      <a:r>
                        <a:rPr lang="zh-TW" altLang="en-US" sz="2400" dirty="0"/>
                        <a:t>鞋子不適合</a:t>
                      </a:r>
                    </a:p>
                  </a:txBody>
                  <a:tcPr marT="45714" marB="45714"/>
                </a:tc>
                <a:extLst>
                  <a:ext uri="{0D108BD9-81ED-4DB2-BD59-A6C34878D82A}">
                    <a16:rowId xmlns:a16="http://schemas.microsoft.com/office/drawing/2014/main" xmlns="" val="10008"/>
                  </a:ext>
                </a:extLst>
              </a:tr>
              <a:tr h="504032">
                <a:tc>
                  <a:txBody>
                    <a:bodyPr/>
                    <a:lstStyle/>
                    <a:p>
                      <a:r>
                        <a:rPr lang="zh-TW" altLang="en-US" sz="2400" dirty="0"/>
                        <a:t>酒醉</a:t>
                      </a:r>
                    </a:p>
                  </a:txBody>
                  <a:tcPr marT="45714" marB="45714"/>
                </a:tc>
                <a:tc>
                  <a:txBody>
                    <a:bodyPr/>
                    <a:lstStyle/>
                    <a:p>
                      <a:r>
                        <a:rPr lang="zh-TW" altLang="en-US" sz="2400" dirty="0"/>
                        <a:t>行動輔具使用錯誤</a:t>
                      </a:r>
                    </a:p>
                  </a:txBody>
                  <a:tcPr marT="45714" marB="45714"/>
                </a:tc>
                <a:extLst>
                  <a:ext uri="{0D108BD9-81ED-4DB2-BD59-A6C34878D82A}">
                    <a16:rowId xmlns:a16="http://schemas.microsoft.com/office/drawing/2014/main" xmlns="" val="10009"/>
                  </a:ext>
                </a:extLst>
              </a:tr>
              <a:tr h="504032">
                <a:tc>
                  <a:txBody>
                    <a:bodyPr/>
                    <a:lstStyle/>
                    <a:p>
                      <a:r>
                        <a:rPr lang="zh-TW" altLang="en-US" sz="2400" dirty="0"/>
                        <a:t>認知功能障礙</a:t>
                      </a:r>
                      <a:r>
                        <a:rPr lang="en-US" altLang="zh-TW" sz="2400" dirty="0"/>
                        <a:t>…</a:t>
                      </a:r>
                      <a:r>
                        <a:rPr lang="zh-TW" altLang="en-US" sz="2400" dirty="0"/>
                        <a:t>等</a:t>
                      </a:r>
                    </a:p>
                  </a:txBody>
                  <a:tcPr marT="45714" marB="45714"/>
                </a:tc>
                <a:tc>
                  <a:txBody>
                    <a:bodyPr/>
                    <a:lstStyle/>
                    <a:p>
                      <a:r>
                        <a:rPr lang="zh-TW" altLang="en-US" sz="2400" dirty="0"/>
                        <a:t>衣著不當</a:t>
                      </a:r>
                      <a:r>
                        <a:rPr lang="en-US" altLang="zh-TW" sz="2400" dirty="0"/>
                        <a:t>…</a:t>
                      </a:r>
                      <a:r>
                        <a:rPr lang="zh-TW" altLang="en-US" sz="2400" dirty="0"/>
                        <a:t>等</a:t>
                      </a:r>
                    </a:p>
                  </a:txBody>
                  <a:tcPr marT="45714" marB="45714"/>
                </a:tc>
                <a:extLst>
                  <a:ext uri="{0D108BD9-81ED-4DB2-BD59-A6C34878D82A}">
                    <a16:rowId xmlns:a16="http://schemas.microsoft.com/office/drawing/2014/main" xmlns="" val="10010"/>
                  </a:ext>
                </a:extLst>
              </a:tr>
            </a:tbl>
          </a:graphicData>
        </a:graphic>
      </p:graphicFrame>
      <p:sp>
        <p:nvSpPr>
          <p:cNvPr id="13314" name="標題 1"/>
          <p:cNvSpPr>
            <a:spLocks noGrp="1"/>
          </p:cNvSpPr>
          <p:nvPr>
            <p:ph type="title"/>
          </p:nvPr>
        </p:nvSpPr>
        <p:spPr>
          <a:xfrm>
            <a:off x="827088" y="333375"/>
            <a:ext cx="7632700" cy="1201738"/>
          </a:xfrm>
        </p:spPr>
        <p:txBody>
          <a:bodyPr>
            <a:normAutofit/>
          </a:bodyPr>
          <a:lstStyle/>
          <a:p>
            <a:r>
              <a:rPr lang="zh-TW" altLang="en-US" dirty="0"/>
              <a:t>身心狀況與環境問題跌倒主因</a:t>
            </a:r>
          </a:p>
        </p:txBody>
      </p:sp>
    </p:spTree>
    <p:extLst>
      <p:ext uri="{BB962C8B-B14F-4D97-AF65-F5344CB8AC3E}">
        <p14:creationId xmlns:p14="http://schemas.microsoft.com/office/powerpoint/2010/main" val="26737580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3"/>
          <p:cNvSpPr>
            <a:spLocks noChangeArrowheads="1"/>
          </p:cNvSpPr>
          <p:nvPr/>
        </p:nvSpPr>
        <p:spPr bwMode="auto">
          <a:xfrm>
            <a:off x="1116013" y="620713"/>
            <a:ext cx="7342187"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fontAlgn="base">
              <a:spcBef>
                <a:spcPct val="0"/>
              </a:spcBef>
              <a:spcAft>
                <a:spcPct val="0"/>
              </a:spcAft>
            </a:pPr>
            <a:endParaRPr lang="en-GB" altLang="zh-TW" sz="4400" b="1">
              <a:solidFill>
                <a:srgbClr val="465E9C"/>
              </a:solidFill>
              <a:latin typeface="Arial Narrow" panose="020B0606020202030204" pitchFamily="34" charset="0"/>
            </a:endParaRPr>
          </a:p>
        </p:txBody>
      </p:sp>
      <p:sp>
        <p:nvSpPr>
          <p:cNvPr id="15364" name="內容版面配置區 2"/>
          <p:cNvSpPr>
            <a:spLocks noGrp="1"/>
          </p:cNvSpPr>
          <p:nvPr>
            <p:ph idx="1"/>
          </p:nvPr>
        </p:nvSpPr>
        <p:spPr>
          <a:xfrm>
            <a:off x="1463675" y="1773238"/>
            <a:ext cx="6564313" cy="4392612"/>
          </a:xfrm>
        </p:spPr>
        <p:txBody>
          <a:bodyPr>
            <a:normAutofit lnSpcReduction="10000"/>
          </a:bodyPr>
          <a:lstStyle/>
          <a:p>
            <a:pPr marL="0" algn="just" eaLnBrk="1" fontAlgn="t" hangingPunct="1">
              <a:spcBef>
                <a:spcPts val="600"/>
              </a:spcBef>
              <a:spcAft>
                <a:spcPts val="600"/>
              </a:spcAft>
            </a:pPr>
            <a:r>
              <a:rPr lang="zh-TW" altLang="en-US" sz="3200">
                <a:solidFill>
                  <a:srgbClr val="000000"/>
                </a:solidFill>
              </a:rPr>
              <a:t>雙腳的移動不靈活</a:t>
            </a:r>
          </a:p>
          <a:p>
            <a:pPr marL="0" algn="just" eaLnBrk="1" fontAlgn="t" hangingPunct="1">
              <a:spcBef>
                <a:spcPts val="600"/>
              </a:spcBef>
              <a:spcAft>
                <a:spcPts val="600"/>
              </a:spcAft>
            </a:pPr>
            <a:r>
              <a:rPr lang="zh-TW" altLang="en-US" sz="3200">
                <a:solidFill>
                  <a:srgbClr val="000000"/>
                </a:solidFill>
              </a:rPr>
              <a:t>步伐變短、步寬變寬、速度變慢</a:t>
            </a:r>
          </a:p>
          <a:p>
            <a:pPr marL="0" algn="just" eaLnBrk="1" fontAlgn="t" hangingPunct="1">
              <a:spcBef>
                <a:spcPts val="600"/>
              </a:spcBef>
              <a:spcAft>
                <a:spcPts val="600"/>
              </a:spcAft>
            </a:pPr>
            <a:r>
              <a:rPr lang="zh-TW" altLang="en-US" sz="3200">
                <a:solidFill>
                  <a:srgbClr val="000000"/>
                </a:solidFill>
              </a:rPr>
              <a:t>雙腳同時著地的時間變長</a:t>
            </a:r>
          </a:p>
          <a:p>
            <a:pPr marL="0" algn="just" eaLnBrk="1" fontAlgn="t" hangingPunct="1">
              <a:spcBef>
                <a:spcPts val="600"/>
              </a:spcBef>
              <a:spcAft>
                <a:spcPts val="600"/>
              </a:spcAft>
            </a:pPr>
            <a:r>
              <a:rPr lang="zh-TW" altLang="en-US" sz="3200">
                <a:solidFill>
                  <a:srgbClr val="000000"/>
                </a:solidFill>
              </a:rPr>
              <a:t>腳抬起的高度不夠</a:t>
            </a:r>
          </a:p>
          <a:p>
            <a:pPr marL="0" algn="just" eaLnBrk="1" fontAlgn="t" hangingPunct="1">
              <a:spcBef>
                <a:spcPts val="600"/>
              </a:spcBef>
              <a:spcAft>
                <a:spcPts val="600"/>
              </a:spcAft>
            </a:pPr>
            <a:r>
              <a:rPr lang="zh-TW" altLang="en-US" sz="3200">
                <a:solidFill>
                  <a:srgbClr val="000000"/>
                </a:solidFill>
              </a:rPr>
              <a:t>整個腳掌同時著地</a:t>
            </a:r>
          </a:p>
          <a:p>
            <a:pPr marL="0" algn="just" eaLnBrk="1" fontAlgn="t" hangingPunct="1">
              <a:spcBef>
                <a:spcPts val="600"/>
              </a:spcBef>
              <a:spcAft>
                <a:spcPts val="600"/>
              </a:spcAft>
            </a:pPr>
            <a:r>
              <a:rPr lang="zh-TW" altLang="en-US" sz="3200">
                <a:solidFill>
                  <a:srgbClr val="000000"/>
                </a:solidFill>
              </a:rPr>
              <a:t>雙手擺盪幅度減小</a:t>
            </a:r>
          </a:p>
          <a:p>
            <a:pPr marL="0" algn="just" eaLnBrk="1" fontAlgn="t" hangingPunct="1">
              <a:spcBef>
                <a:spcPts val="600"/>
              </a:spcBef>
              <a:spcAft>
                <a:spcPts val="600"/>
              </a:spcAft>
            </a:pPr>
            <a:r>
              <a:rPr lang="zh-TW" altLang="en-US" sz="3200">
                <a:solidFill>
                  <a:srgbClr val="000000"/>
                </a:solidFill>
              </a:rPr>
              <a:t>平衡感變差、雙腳重心轉移困難</a:t>
            </a:r>
            <a:endParaRPr lang="zh-TW" altLang="en-US" sz="1800"/>
          </a:p>
        </p:txBody>
      </p:sp>
      <p:sp>
        <p:nvSpPr>
          <p:cNvPr id="15363" name="標題 1"/>
          <p:cNvSpPr>
            <a:spLocks noGrp="1"/>
          </p:cNvSpPr>
          <p:nvPr>
            <p:ph type="title"/>
          </p:nvPr>
        </p:nvSpPr>
        <p:spPr>
          <a:xfrm>
            <a:off x="1149350" y="404664"/>
            <a:ext cx="6964363" cy="1296144"/>
          </a:xfrm>
        </p:spPr>
        <p:txBody>
          <a:bodyPr/>
          <a:lstStyle/>
          <a:p>
            <a:r>
              <a:rPr lang="zh-TW" altLang="en-US" b="1" dirty="0">
                <a:cs typeface="Times New Roman" panose="02020603050405020304" pitchFamily="18" charset="0"/>
              </a:rPr>
              <a:t>高齡者步態變化</a:t>
            </a:r>
            <a:r>
              <a:rPr lang="zh-TW" altLang="en-GB" b="1" dirty="0">
                <a:cs typeface="Times New Roman" panose="02020603050405020304" pitchFamily="18" charset="0"/>
              </a:rPr>
              <a:t> </a:t>
            </a:r>
            <a:endParaRPr lang="zh-TW" altLang="en-US" dirty="0">
              <a:cs typeface="Times New Roman" panose="02020603050405020304" pitchFamily="18" charset="0"/>
            </a:endParaRPr>
          </a:p>
        </p:txBody>
      </p:sp>
    </p:spTree>
    <p:extLst>
      <p:ext uri="{BB962C8B-B14F-4D97-AF65-F5344CB8AC3E}">
        <p14:creationId xmlns:p14="http://schemas.microsoft.com/office/powerpoint/2010/main" val="42935737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內容版面配置區 2"/>
          <p:cNvSpPr>
            <a:spLocks noGrp="1"/>
          </p:cNvSpPr>
          <p:nvPr>
            <p:ph idx="1"/>
          </p:nvPr>
        </p:nvSpPr>
        <p:spPr>
          <a:xfrm>
            <a:off x="1403648" y="1987176"/>
            <a:ext cx="6196013" cy="4094163"/>
          </a:xfrm>
        </p:spPr>
        <p:txBody>
          <a:bodyPr/>
          <a:lstStyle/>
          <a:p>
            <a:pPr>
              <a:defRPr/>
            </a:pPr>
            <a:r>
              <a:rPr lang="zh-TW" altLang="en-US" sz="4000" dirty="0"/>
              <a:t>養成安全的生活習慣</a:t>
            </a:r>
            <a:endParaRPr lang="en-US" altLang="zh-TW" sz="4000" dirty="0"/>
          </a:p>
          <a:p>
            <a:pPr>
              <a:defRPr/>
            </a:pPr>
            <a:r>
              <a:rPr lang="zh-TW" altLang="en-US" sz="4000" dirty="0"/>
              <a:t>評量危險程度</a:t>
            </a:r>
            <a:endParaRPr lang="en-US" altLang="zh-TW" sz="4000" dirty="0"/>
          </a:p>
          <a:p>
            <a:pPr>
              <a:defRPr/>
            </a:pPr>
            <a:r>
              <a:rPr lang="zh-TW" altLang="en-US" sz="4000" dirty="0"/>
              <a:t>減少危險因子</a:t>
            </a:r>
            <a:endParaRPr lang="en-US" altLang="zh-TW" sz="4000" dirty="0"/>
          </a:p>
          <a:p>
            <a:pPr>
              <a:defRPr/>
            </a:pPr>
            <a:r>
              <a:rPr lang="zh-TW" altLang="en-US" sz="4000" dirty="0"/>
              <a:t>預防跌倒運動</a:t>
            </a:r>
            <a:endParaRPr lang="en-US" altLang="zh-TW" sz="4000" dirty="0"/>
          </a:p>
        </p:txBody>
      </p:sp>
      <p:sp>
        <p:nvSpPr>
          <p:cNvPr id="16386" name="標題 1"/>
          <p:cNvSpPr>
            <a:spLocks noGrp="1"/>
          </p:cNvSpPr>
          <p:nvPr>
            <p:ph type="title"/>
          </p:nvPr>
        </p:nvSpPr>
        <p:spPr>
          <a:xfrm>
            <a:off x="1116013" y="476673"/>
            <a:ext cx="6964362" cy="1345778"/>
          </a:xfrm>
        </p:spPr>
        <p:txBody>
          <a:bodyPr/>
          <a:lstStyle/>
          <a:p>
            <a:r>
              <a:rPr lang="zh-TW" altLang="en-US" sz="4800" dirty="0"/>
              <a:t>預防跌倒策略</a:t>
            </a: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52120" y="4034258"/>
            <a:ext cx="2798070" cy="2228093"/>
          </a:xfrm>
          <a:prstGeom prst="rect">
            <a:avLst/>
          </a:prstGeom>
        </p:spPr>
      </p:pic>
    </p:spTree>
    <p:extLst>
      <p:ext uri="{BB962C8B-B14F-4D97-AF65-F5344CB8AC3E}">
        <p14:creationId xmlns:p14="http://schemas.microsoft.com/office/powerpoint/2010/main" val="25381910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內容版面配置區 2"/>
          <p:cNvSpPr>
            <a:spLocks noGrp="1"/>
          </p:cNvSpPr>
          <p:nvPr>
            <p:ph idx="1"/>
          </p:nvPr>
        </p:nvSpPr>
        <p:spPr>
          <a:xfrm>
            <a:off x="872067" y="2276872"/>
            <a:ext cx="7408333" cy="3849291"/>
          </a:xfrm>
        </p:spPr>
        <p:txBody>
          <a:bodyPr/>
          <a:lstStyle/>
          <a:p>
            <a:r>
              <a:rPr lang="zh-TW" altLang="en-US" sz="2800" dirty="0"/>
              <a:t>習慣性檢視、注意周遭環境</a:t>
            </a:r>
            <a:endParaRPr lang="en-US" altLang="zh-TW" sz="2800" dirty="0"/>
          </a:p>
          <a:p>
            <a:r>
              <a:rPr lang="zh-TW" altLang="en-US" sz="2800" dirty="0"/>
              <a:t>避免雙手都拿東西</a:t>
            </a:r>
            <a:endParaRPr lang="en-US" altLang="zh-TW" sz="2800" dirty="0"/>
          </a:p>
          <a:p>
            <a:r>
              <a:rPr lang="zh-TW" altLang="en-US" sz="2800" dirty="0"/>
              <a:t>改變姿勢時速度要減慢</a:t>
            </a:r>
            <a:endParaRPr lang="en-US" altLang="zh-TW" sz="2800" dirty="0"/>
          </a:p>
          <a:p>
            <a:r>
              <a:rPr lang="zh-TW" altLang="en-US" sz="2800" dirty="0"/>
              <a:t>常用的東西要放在方便、易拿的位置</a:t>
            </a:r>
            <a:endParaRPr lang="en-US" altLang="zh-TW" sz="2800" dirty="0"/>
          </a:p>
          <a:p>
            <a:r>
              <a:rPr lang="zh-TW" altLang="en-US" sz="2800" dirty="0"/>
              <a:t>家具擺放的位置要固定</a:t>
            </a:r>
            <a:endParaRPr lang="en-US" altLang="zh-TW" sz="2800" dirty="0"/>
          </a:p>
          <a:p>
            <a:r>
              <a:rPr lang="zh-TW" altLang="en-US" sz="2800" dirty="0"/>
              <a:t>善用扶手</a:t>
            </a:r>
          </a:p>
        </p:txBody>
      </p:sp>
      <p:sp>
        <p:nvSpPr>
          <p:cNvPr id="17410" name="標題 1"/>
          <p:cNvSpPr>
            <a:spLocks noGrp="1"/>
          </p:cNvSpPr>
          <p:nvPr>
            <p:ph type="title"/>
          </p:nvPr>
        </p:nvSpPr>
        <p:spPr/>
        <p:txBody>
          <a:bodyPr/>
          <a:lstStyle/>
          <a:p>
            <a:r>
              <a:rPr lang="zh-TW" altLang="en-US"/>
              <a:t>養成安全的生活習慣</a:t>
            </a:r>
          </a:p>
        </p:txBody>
      </p:sp>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92080" y="4313942"/>
            <a:ext cx="3093706" cy="1988810"/>
          </a:xfrm>
          <a:prstGeom prst="rect">
            <a:avLst/>
          </a:prstGeom>
        </p:spPr>
      </p:pic>
    </p:spTree>
    <p:extLst>
      <p:ext uri="{BB962C8B-B14F-4D97-AF65-F5344CB8AC3E}">
        <p14:creationId xmlns:p14="http://schemas.microsoft.com/office/powerpoint/2010/main" val="2014472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內容版面配置區 2"/>
          <p:cNvSpPr>
            <a:spLocks noGrp="1"/>
          </p:cNvSpPr>
          <p:nvPr>
            <p:ph idx="1"/>
          </p:nvPr>
        </p:nvSpPr>
        <p:spPr>
          <a:xfrm>
            <a:off x="467545" y="2204864"/>
            <a:ext cx="7344544" cy="3816524"/>
          </a:xfrm>
        </p:spPr>
        <p:txBody>
          <a:bodyPr>
            <a:normAutofit/>
          </a:bodyPr>
          <a:lstStyle/>
          <a:p>
            <a:r>
              <a:rPr lang="zh-TW" altLang="en-US" sz="3200" dirty="0"/>
              <a:t>每年分析一次，回想三個月到一年之內</a:t>
            </a:r>
            <a:r>
              <a:rPr lang="zh-TW" altLang="en-US" sz="3200" b="1" dirty="0">
                <a:solidFill>
                  <a:srgbClr val="FF0000"/>
                </a:solidFill>
              </a:rPr>
              <a:t>跌倒</a:t>
            </a:r>
            <a:r>
              <a:rPr lang="zh-TW" altLang="en-US" sz="3200" dirty="0"/>
              <a:t>及</a:t>
            </a:r>
            <a:r>
              <a:rPr lang="zh-TW" altLang="en-US" sz="3200" b="1" dirty="0">
                <a:solidFill>
                  <a:srgbClr val="FF0000"/>
                </a:solidFill>
              </a:rPr>
              <a:t>差一點跌倒</a:t>
            </a:r>
            <a:r>
              <a:rPr lang="zh-TW" altLang="en-US" sz="3200" dirty="0"/>
              <a:t>的次數及身體功能。</a:t>
            </a:r>
            <a:endParaRPr lang="en-US" altLang="zh-TW" sz="3200" dirty="0"/>
          </a:p>
          <a:p>
            <a:endParaRPr lang="en-US" altLang="zh-TW" sz="3200" dirty="0"/>
          </a:p>
          <a:p>
            <a:r>
              <a:rPr lang="zh-TW" altLang="en-US" sz="3200" dirty="0"/>
              <a:t>若有跌倒發生或新罹患神經肌肉系統疾病或其他嚴重疾病要再重新評估</a:t>
            </a:r>
            <a:endParaRPr lang="en-US" altLang="zh-TW" sz="3200" dirty="0"/>
          </a:p>
          <a:p>
            <a:endParaRPr lang="en-US" altLang="zh-TW" sz="3600" dirty="0"/>
          </a:p>
        </p:txBody>
      </p:sp>
      <p:sp>
        <p:nvSpPr>
          <p:cNvPr id="18434" name="標題 1"/>
          <p:cNvSpPr>
            <a:spLocks noGrp="1"/>
          </p:cNvSpPr>
          <p:nvPr>
            <p:ph type="title"/>
          </p:nvPr>
        </p:nvSpPr>
        <p:spPr>
          <a:xfrm>
            <a:off x="971550" y="549275"/>
            <a:ext cx="6964363" cy="1201738"/>
          </a:xfrm>
        </p:spPr>
        <p:txBody>
          <a:bodyPr>
            <a:normAutofit/>
          </a:bodyPr>
          <a:lstStyle/>
          <a:p>
            <a:r>
              <a:rPr lang="zh-TW" altLang="en-US" dirty="0"/>
              <a:t>評量危險程度</a:t>
            </a:r>
          </a:p>
        </p:txBody>
      </p:sp>
    </p:spTree>
    <p:extLst>
      <p:ext uri="{BB962C8B-B14F-4D97-AF65-F5344CB8AC3E}">
        <p14:creationId xmlns:p14="http://schemas.microsoft.com/office/powerpoint/2010/main" val="942739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normAutofit lnSpcReduction="10000"/>
          </a:bodyPr>
          <a:lstStyle/>
          <a:p>
            <a:pPr algn="ctr"/>
            <a:endParaRPr lang="en-US" altLang="zh-TW" dirty="0"/>
          </a:p>
          <a:p>
            <a:pPr algn="ctr"/>
            <a:endParaRPr lang="en-US" altLang="zh-TW" dirty="0"/>
          </a:p>
          <a:p>
            <a:pPr algn="ctr"/>
            <a:endParaRPr lang="en-US" altLang="zh-TW" dirty="0"/>
          </a:p>
          <a:p>
            <a:pPr algn="ctr"/>
            <a:endParaRPr lang="en-US" altLang="zh-TW" dirty="0"/>
          </a:p>
          <a:p>
            <a:pPr algn="ctr"/>
            <a:endParaRPr lang="en-US" altLang="zh-TW" dirty="0"/>
          </a:p>
          <a:p>
            <a:pPr algn="ctr"/>
            <a:endParaRPr lang="en-US" altLang="zh-TW" dirty="0"/>
          </a:p>
          <a:p>
            <a:pPr marL="0" indent="0" algn="ctr">
              <a:buNone/>
            </a:pPr>
            <a:endParaRPr lang="en-US" altLang="zh-TW" sz="800" dirty="0"/>
          </a:p>
          <a:p>
            <a:pPr marL="0" indent="0" algn="ctr">
              <a:buNone/>
            </a:pPr>
            <a:endParaRPr lang="en-US" altLang="zh-TW" sz="800" dirty="0"/>
          </a:p>
          <a:p>
            <a:pPr marL="0" indent="0" algn="ctr">
              <a:buNone/>
            </a:pPr>
            <a:endParaRPr lang="en-US" altLang="zh-TW" sz="800" dirty="0"/>
          </a:p>
          <a:p>
            <a:pPr marL="0" indent="0" algn="ctr">
              <a:buNone/>
            </a:pPr>
            <a:endParaRPr lang="en-US" altLang="zh-TW" sz="800" dirty="0"/>
          </a:p>
          <a:p>
            <a:pPr marL="0" indent="0" algn="ctr">
              <a:buNone/>
            </a:pPr>
            <a:endParaRPr lang="en-US" altLang="zh-TW" sz="800" dirty="0"/>
          </a:p>
          <a:p>
            <a:pPr marL="0" indent="0" algn="ctr">
              <a:buNone/>
            </a:pPr>
            <a:r>
              <a:rPr lang="zh-TW" altLang="en-US" sz="800" dirty="0"/>
              <a:t>                                                                                                                                                                                                                                                               </a:t>
            </a:r>
            <a:r>
              <a:rPr lang="en-US" altLang="zh-TW" sz="800" dirty="0"/>
              <a:t>http://www.sohu.com/a/227777944_99977380</a:t>
            </a:r>
            <a:endParaRPr lang="zh-TW" altLang="en-US" sz="800" dirty="0"/>
          </a:p>
        </p:txBody>
      </p:sp>
      <p:sp>
        <p:nvSpPr>
          <p:cNvPr id="2" name="標題 1"/>
          <p:cNvSpPr>
            <a:spLocks noGrp="1"/>
          </p:cNvSpPr>
          <p:nvPr>
            <p:ph type="title"/>
          </p:nvPr>
        </p:nvSpPr>
        <p:spPr/>
        <p:txBody>
          <a:bodyPr/>
          <a:lstStyle/>
          <a:p>
            <a:endParaRPr lang="zh-TW" alt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116" y="188640"/>
            <a:ext cx="8273260"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3549934"/>
            <a:ext cx="3225651" cy="3125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79777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爆炸 2 5"/>
          <p:cNvSpPr/>
          <p:nvPr/>
        </p:nvSpPr>
        <p:spPr>
          <a:xfrm>
            <a:off x="323850" y="2562225"/>
            <a:ext cx="7632700" cy="3963119"/>
          </a:xfrm>
          <a:prstGeom prst="irregularSeal2">
            <a:avLst/>
          </a:prstGeom>
        </p:spPr>
        <p:style>
          <a:lnRef idx="1">
            <a:schemeClr val="accent1"/>
          </a:lnRef>
          <a:fillRef idx="2">
            <a:schemeClr val="accent1"/>
          </a:fillRef>
          <a:effectRef idx="1">
            <a:schemeClr val="accent1"/>
          </a:effectRef>
          <a:fontRef idx="minor">
            <a:schemeClr val="dk1"/>
          </a:fontRef>
        </p:style>
        <p:txBody>
          <a:bodyPr anchor="ctr"/>
          <a:lstStyle/>
          <a:p>
            <a:pPr algn="ctr" eaLnBrk="0" fontAlgn="base" hangingPunct="0">
              <a:spcBef>
                <a:spcPct val="0"/>
              </a:spcBef>
              <a:spcAft>
                <a:spcPct val="0"/>
              </a:spcAft>
              <a:defRPr/>
            </a:pPr>
            <a:endParaRPr kumimoji="1" lang="zh-TW" altLang="en-US" sz="2400">
              <a:solidFill>
                <a:prstClr val="black"/>
              </a:solidFill>
            </a:endParaRPr>
          </a:p>
        </p:txBody>
      </p:sp>
      <p:sp>
        <p:nvSpPr>
          <p:cNvPr id="3" name="內容版面配置區 2"/>
          <p:cNvSpPr>
            <a:spLocks noGrp="1"/>
          </p:cNvSpPr>
          <p:nvPr>
            <p:ph idx="1"/>
          </p:nvPr>
        </p:nvSpPr>
        <p:spPr>
          <a:xfrm>
            <a:off x="755650" y="692150"/>
            <a:ext cx="7632700" cy="5553075"/>
          </a:xfrm>
        </p:spPr>
        <p:txBody>
          <a:bodyPr>
            <a:normAutofit lnSpcReduction="10000"/>
          </a:bodyPr>
          <a:lstStyle/>
          <a:p>
            <a:pPr>
              <a:defRPr/>
            </a:pPr>
            <a:r>
              <a:rPr lang="zh-TW" altLang="en-US" sz="2800" dirty="0"/>
              <a:t>低危險族群</a:t>
            </a:r>
            <a:r>
              <a:rPr lang="en-US" altLang="zh-TW" sz="2800" dirty="0"/>
              <a:t>(</a:t>
            </a:r>
            <a:r>
              <a:rPr lang="zh-TW" altLang="en-US" sz="2800" dirty="0"/>
              <a:t>不曾跌倒、身體活動功能特優</a:t>
            </a:r>
            <a:r>
              <a:rPr lang="en-US" altLang="zh-TW" sz="2800" dirty="0"/>
              <a:t>)</a:t>
            </a:r>
          </a:p>
          <a:p>
            <a:pPr lvl="1">
              <a:defRPr/>
            </a:pPr>
            <a:r>
              <a:rPr lang="zh-TW" altLang="en-US" sz="2400" dirty="0"/>
              <a:t>持續活動量，了解環境危險因子，做</a:t>
            </a:r>
            <a:r>
              <a:rPr lang="zh-TW" altLang="en-US" sz="2400" b="1" dirty="0">
                <a:solidFill>
                  <a:srgbClr val="FF0000"/>
                </a:solidFill>
              </a:rPr>
              <a:t>預防跌倒運動</a:t>
            </a:r>
            <a:endParaRPr lang="en-US" altLang="zh-TW" sz="2400" b="1" dirty="0">
              <a:solidFill>
                <a:srgbClr val="FF0000"/>
              </a:solidFill>
            </a:endParaRPr>
          </a:p>
          <a:p>
            <a:pPr marL="366713" lvl="1" indent="0">
              <a:buFont typeface="Brush Script MT" panose="03060802040406070304" pitchFamily="66" charset="0"/>
              <a:buNone/>
              <a:defRPr/>
            </a:pPr>
            <a:endParaRPr lang="en-US" altLang="zh-TW" sz="2400" b="1" dirty="0">
              <a:solidFill>
                <a:srgbClr val="FF0000"/>
              </a:solidFill>
            </a:endParaRPr>
          </a:p>
          <a:p>
            <a:pPr>
              <a:defRPr/>
            </a:pPr>
            <a:r>
              <a:rPr lang="zh-TW" altLang="en-US" sz="2800" dirty="0"/>
              <a:t>中度危險族群</a:t>
            </a:r>
            <a:r>
              <a:rPr lang="en-US" altLang="zh-TW" sz="2800" dirty="0"/>
              <a:t>(</a:t>
            </a:r>
            <a:r>
              <a:rPr lang="zh-TW" altLang="en-US" sz="2800" dirty="0"/>
              <a:t>不曾跌倒，但自覺活動功能已開始退化</a:t>
            </a:r>
            <a:r>
              <a:rPr lang="en-US" altLang="zh-TW" sz="2800" dirty="0"/>
              <a:t>)</a:t>
            </a:r>
          </a:p>
          <a:p>
            <a:pPr lvl="1">
              <a:defRPr/>
            </a:pPr>
            <a:r>
              <a:rPr lang="zh-TW" altLang="en-US" sz="2400" dirty="0"/>
              <a:t>活動時小心，</a:t>
            </a:r>
            <a:r>
              <a:rPr lang="zh-TW" altLang="en-US" sz="2400" b="1" dirty="0">
                <a:solidFill>
                  <a:srgbClr val="FF0000"/>
                </a:solidFill>
              </a:rPr>
              <a:t>排除環境危險因子</a:t>
            </a:r>
            <a:r>
              <a:rPr lang="zh-TW" altLang="en-US" sz="2400" dirty="0"/>
              <a:t>，做</a:t>
            </a:r>
            <a:r>
              <a:rPr lang="zh-TW" altLang="en-US" sz="2400" b="1" dirty="0">
                <a:solidFill>
                  <a:srgbClr val="FF0000"/>
                </a:solidFill>
              </a:rPr>
              <a:t>預防跌倒運動</a:t>
            </a:r>
            <a:endParaRPr lang="en-US" altLang="zh-TW" sz="2400" b="1" dirty="0">
              <a:solidFill>
                <a:srgbClr val="FF0000"/>
              </a:solidFill>
            </a:endParaRPr>
          </a:p>
          <a:p>
            <a:pPr marL="366713" lvl="1" indent="0">
              <a:buFont typeface="Brush Script MT" panose="03060802040406070304" pitchFamily="66" charset="0"/>
              <a:buNone/>
              <a:defRPr/>
            </a:pPr>
            <a:endParaRPr lang="en-US" altLang="zh-TW" sz="2400" dirty="0"/>
          </a:p>
          <a:p>
            <a:pPr>
              <a:defRPr/>
            </a:pPr>
            <a:r>
              <a:rPr lang="zh-TW" altLang="en-US" sz="2800" dirty="0"/>
              <a:t>高度危險族群</a:t>
            </a:r>
            <a:r>
              <a:rPr lang="en-US" altLang="zh-TW" sz="2800" dirty="0"/>
              <a:t>(</a:t>
            </a:r>
            <a:r>
              <a:rPr lang="zh-TW" altLang="en-US" sz="2800" b="1" dirty="0">
                <a:solidFill>
                  <a:srgbClr val="FF0000"/>
                </a:solidFill>
              </a:rPr>
              <a:t>曾有一次跌倒</a:t>
            </a:r>
            <a:r>
              <a:rPr lang="en-US" altLang="zh-TW" sz="2800" dirty="0"/>
              <a:t>)</a:t>
            </a:r>
          </a:p>
          <a:p>
            <a:pPr lvl="1">
              <a:defRPr/>
            </a:pPr>
            <a:r>
              <a:rPr lang="zh-TW" altLang="en-US" sz="2400" dirty="0"/>
              <a:t>活動時特別小心，或接受跌倒篩檢與治療</a:t>
            </a:r>
            <a:endParaRPr lang="en-US" altLang="zh-TW" sz="2400" dirty="0"/>
          </a:p>
          <a:p>
            <a:pPr marL="366713" lvl="1" indent="0">
              <a:buFont typeface="Brush Script MT" panose="03060802040406070304" pitchFamily="66" charset="0"/>
              <a:buNone/>
              <a:defRPr/>
            </a:pPr>
            <a:endParaRPr lang="en-US" altLang="zh-TW" sz="2400" dirty="0"/>
          </a:p>
          <a:p>
            <a:pPr>
              <a:defRPr/>
            </a:pPr>
            <a:r>
              <a:rPr lang="zh-TW" altLang="en-US" sz="2800" dirty="0"/>
              <a:t>極度危險族群</a:t>
            </a:r>
            <a:r>
              <a:rPr lang="en-US" altLang="zh-TW" sz="2800" dirty="0"/>
              <a:t>(</a:t>
            </a:r>
            <a:r>
              <a:rPr lang="zh-TW" altLang="en-US" sz="2800" b="1" dirty="0">
                <a:solidFill>
                  <a:srgbClr val="FF0000"/>
                </a:solidFill>
              </a:rPr>
              <a:t>曾有多次跌倒</a:t>
            </a:r>
            <a:r>
              <a:rPr lang="en-US" altLang="zh-TW" sz="2800" dirty="0"/>
              <a:t>)</a:t>
            </a:r>
          </a:p>
          <a:p>
            <a:pPr lvl="1">
              <a:defRPr/>
            </a:pPr>
            <a:r>
              <a:rPr lang="zh-TW" altLang="en-US" sz="2400" dirty="0"/>
              <a:t>需接受跌倒篩檢與治療</a:t>
            </a:r>
          </a:p>
        </p:txBody>
      </p:sp>
      <p:pic>
        <p:nvPicPr>
          <p:cNvPr id="19460" name="圖片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97638" y="4149725"/>
            <a:ext cx="2646362"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37458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nvPr>
        </p:nvGraphicFramePr>
        <p:xfrm>
          <a:off x="1547813" y="1196975"/>
          <a:ext cx="5548313" cy="5562600"/>
        </p:xfrm>
        <a:graphic>
          <a:graphicData uri="http://schemas.openxmlformats.org/drawingml/2006/table">
            <a:tbl>
              <a:tblPr firstRow="1" bandRow="1">
                <a:tableStyleId>{5C22544A-7EE6-4342-B048-85BDC9FD1C3A}</a:tableStyleId>
              </a:tblPr>
              <a:tblGrid>
                <a:gridCol w="2448436">
                  <a:extLst>
                    <a:ext uri="{9D8B030D-6E8A-4147-A177-3AD203B41FA5}">
                      <a16:colId xmlns:a16="http://schemas.microsoft.com/office/drawing/2014/main" xmlns="" val="20000"/>
                    </a:ext>
                  </a:extLst>
                </a:gridCol>
                <a:gridCol w="1008180">
                  <a:extLst>
                    <a:ext uri="{9D8B030D-6E8A-4147-A177-3AD203B41FA5}">
                      <a16:colId xmlns:a16="http://schemas.microsoft.com/office/drawing/2014/main" xmlns="" val="20001"/>
                    </a:ext>
                  </a:extLst>
                </a:gridCol>
                <a:gridCol w="1008180">
                  <a:extLst>
                    <a:ext uri="{9D8B030D-6E8A-4147-A177-3AD203B41FA5}">
                      <a16:colId xmlns:a16="http://schemas.microsoft.com/office/drawing/2014/main" xmlns="" val="20002"/>
                    </a:ext>
                  </a:extLst>
                </a:gridCol>
                <a:gridCol w="1083517">
                  <a:extLst>
                    <a:ext uri="{9D8B030D-6E8A-4147-A177-3AD203B41FA5}">
                      <a16:colId xmlns:a16="http://schemas.microsoft.com/office/drawing/2014/main" xmlns="" val="20003"/>
                    </a:ext>
                  </a:extLst>
                </a:gridCol>
              </a:tblGrid>
              <a:tr h="370840">
                <a:tc>
                  <a:txBody>
                    <a:bodyPr/>
                    <a:lstStyle/>
                    <a:p>
                      <a:r>
                        <a:rPr lang="zh-TW" altLang="en-US" dirty="0"/>
                        <a:t>身心危險因子</a:t>
                      </a:r>
                    </a:p>
                  </a:txBody>
                  <a:tcPr marL="91446" marR="91446"/>
                </a:tc>
                <a:tc>
                  <a:txBody>
                    <a:bodyPr/>
                    <a:lstStyle/>
                    <a:p>
                      <a:r>
                        <a:rPr lang="zh-TW" altLang="en-US" dirty="0"/>
                        <a:t>可排除</a:t>
                      </a:r>
                    </a:p>
                  </a:txBody>
                  <a:tcPr marL="91446" marR="91446"/>
                </a:tc>
                <a:tc>
                  <a:txBody>
                    <a:bodyPr/>
                    <a:lstStyle/>
                    <a:p>
                      <a:r>
                        <a:rPr lang="zh-TW" altLang="en-US" dirty="0"/>
                        <a:t>可改善</a:t>
                      </a:r>
                    </a:p>
                  </a:txBody>
                  <a:tcPr marL="91446" marR="91446"/>
                </a:tc>
                <a:tc>
                  <a:txBody>
                    <a:bodyPr/>
                    <a:lstStyle/>
                    <a:p>
                      <a:r>
                        <a:rPr lang="zh-TW" altLang="en-US" dirty="0"/>
                        <a:t>可預防</a:t>
                      </a:r>
                    </a:p>
                  </a:txBody>
                  <a:tcPr marL="91446" marR="91446"/>
                </a:tc>
                <a:extLst>
                  <a:ext uri="{0D108BD9-81ED-4DB2-BD59-A6C34878D82A}">
                    <a16:rowId xmlns:a16="http://schemas.microsoft.com/office/drawing/2014/main" xmlns="" val="10000"/>
                  </a:ext>
                </a:extLst>
              </a:tr>
              <a:tr h="370840">
                <a:tc>
                  <a:txBody>
                    <a:bodyPr/>
                    <a:lstStyle/>
                    <a:p>
                      <a:r>
                        <a:rPr lang="zh-TW" altLang="en-US" dirty="0"/>
                        <a:t>體重較輕</a:t>
                      </a:r>
                    </a:p>
                  </a:txBody>
                  <a:tcPr marL="91446" marR="91446"/>
                </a:tc>
                <a:tc>
                  <a:txBody>
                    <a:bodyPr/>
                    <a:lstStyle/>
                    <a:p>
                      <a:endParaRPr lang="zh-TW" altLang="en-US" dirty="0"/>
                    </a:p>
                  </a:txBody>
                  <a:tcPr marL="91446" marR="91446"/>
                </a:tc>
                <a:tc>
                  <a:txBody>
                    <a:bodyPr/>
                    <a:lstStyle/>
                    <a:p>
                      <a:r>
                        <a:rPr lang="zh-TW" altLang="en-US" dirty="0">
                          <a:latin typeface="標楷體"/>
                          <a:ea typeface="標楷體"/>
                        </a:rPr>
                        <a:t>●</a:t>
                      </a:r>
                      <a:endParaRPr lang="zh-TW" altLang="en-US" dirty="0"/>
                    </a:p>
                  </a:txBody>
                  <a:tcPr marL="91446" marR="9144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標楷體"/>
                          <a:ea typeface="+mn-ea"/>
                        </a:rPr>
                        <a:t>●</a:t>
                      </a:r>
                      <a:endParaRPr lang="zh-TW" altLang="en-US" dirty="0"/>
                    </a:p>
                  </a:txBody>
                  <a:tcPr marL="91446" marR="91446"/>
                </a:tc>
                <a:extLst>
                  <a:ext uri="{0D108BD9-81ED-4DB2-BD59-A6C34878D82A}">
                    <a16:rowId xmlns:a16="http://schemas.microsoft.com/office/drawing/2014/main" xmlns="" val="10001"/>
                  </a:ext>
                </a:extLst>
              </a:tr>
              <a:tr h="370840">
                <a:tc>
                  <a:txBody>
                    <a:bodyPr/>
                    <a:lstStyle/>
                    <a:p>
                      <a:r>
                        <a:rPr lang="zh-TW" altLang="en-US" dirty="0"/>
                        <a:t>肌肉萎縮</a:t>
                      </a:r>
                    </a:p>
                  </a:txBody>
                  <a:tcPr marL="91446" marR="91446"/>
                </a:tc>
                <a:tc>
                  <a:txBody>
                    <a:bodyPr/>
                    <a:lstStyle/>
                    <a:p>
                      <a:endParaRPr lang="zh-TW" altLang="en-US" dirty="0"/>
                    </a:p>
                  </a:txBody>
                  <a:tcPr marL="91446" marR="9144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標楷體"/>
                          <a:ea typeface="+mn-ea"/>
                        </a:rPr>
                        <a:t>●</a:t>
                      </a:r>
                      <a:endParaRPr lang="zh-TW" altLang="en-US" dirty="0"/>
                    </a:p>
                  </a:txBody>
                  <a:tcPr marL="91446" marR="9144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標楷體"/>
                          <a:ea typeface="+mn-ea"/>
                        </a:rPr>
                        <a:t>●</a:t>
                      </a:r>
                      <a:endParaRPr lang="zh-TW" altLang="en-US" dirty="0"/>
                    </a:p>
                  </a:txBody>
                  <a:tcPr marL="91446" marR="91446"/>
                </a:tc>
                <a:extLst>
                  <a:ext uri="{0D108BD9-81ED-4DB2-BD59-A6C34878D82A}">
                    <a16:rowId xmlns:a16="http://schemas.microsoft.com/office/drawing/2014/main" xmlns="" val="10002"/>
                  </a:ext>
                </a:extLst>
              </a:tr>
              <a:tr h="370840">
                <a:tc>
                  <a:txBody>
                    <a:bodyPr/>
                    <a:lstStyle/>
                    <a:p>
                      <a:r>
                        <a:rPr lang="zh-TW" altLang="en-US" dirty="0"/>
                        <a:t>骨質密度低</a:t>
                      </a:r>
                    </a:p>
                  </a:txBody>
                  <a:tcPr marL="91446" marR="91446"/>
                </a:tc>
                <a:tc>
                  <a:txBody>
                    <a:bodyPr/>
                    <a:lstStyle/>
                    <a:p>
                      <a:endParaRPr lang="zh-TW" altLang="en-US"/>
                    </a:p>
                  </a:txBody>
                  <a:tcPr marL="91446" marR="9144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標楷體"/>
                          <a:ea typeface="+mn-ea"/>
                        </a:rPr>
                        <a:t>●</a:t>
                      </a:r>
                      <a:endParaRPr lang="zh-TW" altLang="en-US" dirty="0"/>
                    </a:p>
                  </a:txBody>
                  <a:tcPr marL="91446" marR="9144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標楷體"/>
                          <a:ea typeface="+mn-ea"/>
                        </a:rPr>
                        <a:t>●</a:t>
                      </a:r>
                      <a:endParaRPr lang="zh-TW" altLang="en-US" dirty="0"/>
                    </a:p>
                  </a:txBody>
                  <a:tcPr marL="91446" marR="91446"/>
                </a:tc>
                <a:extLst>
                  <a:ext uri="{0D108BD9-81ED-4DB2-BD59-A6C34878D82A}">
                    <a16:rowId xmlns:a16="http://schemas.microsoft.com/office/drawing/2014/main" xmlns="" val="10003"/>
                  </a:ext>
                </a:extLst>
              </a:tr>
              <a:tr h="370840">
                <a:tc>
                  <a:txBody>
                    <a:bodyPr/>
                    <a:lstStyle/>
                    <a:p>
                      <a:r>
                        <a:rPr lang="zh-TW" altLang="en-US" dirty="0"/>
                        <a:t>健康情況差</a:t>
                      </a:r>
                    </a:p>
                  </a:txBody>
                  <a:tcPr marL="91446" marR="91446"/>
                </a:tc>
                <a:tc>
                  <a:txBody>
                    <a:bodyPr/>
                    <a:lstStyle/>
                    <a:p>
                      <a:endParaRPr lang="zh-TW" altLang="en-US"/>
                    </a:p>
                  </a:txBody>
                  <a:tcPr marL="91446" marR="9144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標楷體"/>
                          <a:ea typeface="+mn-ea"/>
                        </a:rPr>
                        <a:t>●</a:t>
                      </a:r>
                      <a:endParaRPr lang="zh-TW" altLang="en-US" dirty="0"/>
                    </a:p>
                  </a:txBody>
                  <a:tcPr marL="91446" marR="91446"/>
                </a:tc>
                <a:tc>
                  <a:txBody>
                    <a:bodyPr/>
                    <a:lstStyle/>
                    <a:p>
                      <a:endParaRPr lang="zh-TW" altLang="en-US" dirty="0"/>
                    </a:p>
                  </a:txBody>
                  <a:tcPr marL="91446" marR="91446"/>
                </a:tc>
                <a:extLst>
                  <a:ext uri="{0D108BD9-81ED-4DB2-BD59-A6C34878D82A}">
                    <a16:rowId xmlns:a16="http://schemas.microsoft.com/office/drawing/2014/main" xmlns="" val="10004"/>
                  </a:ext>
                </a:extLst>
              </a:tr>
              <a:tr h="370840">
                <a:tc>
                  <a:txBody>
                    <a:bodyPr/>
                    <a:lstStyle/>
                    <a:p>
                      <a:r>
                        <a:rPr lang="zh-TW" altLang="en-US" dirty="0"/>
                        <a:t>服用多種藥物</a:t>
                      </a:r>
                    </a:p>
                  </a:txBody>
                  <a:tcPr marL="91446" marR="91446"/>
                </a:tc>
                <a:tc>
                  <a:txBody>
                    <a:bodyPr/>
                    <a:lstStyle/>
                    <a:p>
                      <a:endParaRPr lang="zh-TW" altLang="en-US"/>
                    </a:p>
                  </a:txBody>
                  <a:tcPr marL="91446" marR="9144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標楷體"/>
                          <a:ea typeface="+mn-ea"/>
                        </a:rPr>
                        <a:t>●</a:t>
                      </a:r>
                      <a:endParaRPr lang="zh-TW" altLang="en-US" dirty="0"/>
                    </a:p>
                  </a:txBody>
                  <a:tcPr marL="91446" marR="91446"/>
                </a:tc>
                <a:tc>
                  <a:txBody>
                    <a:bodyPr/>
                    <a:lstStyle/>
                    <a:p>
                      <a:endParaRPr lang="zh-TW" altLang="en-US"/>
                    </a:p>
                  </a:txBody>
                  <a:tcPr marL="91446" marR="91446"/>
                </a:tc>
                <a:extLst>
                  <a:ext uri="{0D108BD9-81ED-4DB2-BD59-A6C34878D82A}">
                    <a16:rowId xmlns:a16="http://schemas.microsoft.com/office/drawing/2014/main" xmlns="" val="10005"/>
                  </a:ext>
                </a:extLst>
              </a:tr>
              <a:tr h="370840">
                <a:tc>
                  <a:txBody>
                    <a:bodyPr/>
                    <a:lstStyle/>
                    <a:p>
                      <a:r>
                        <a:rPr lang="zh-TW" altLang="en-US" dirty="0"/>
                        <a:t>活動受限</a:t>
                      </a:r>
                    </a:p>
                  </a:txBody>
                  <a:tcPr marL="91446" marR="91446"/>
                </a:tc>
                <a:tc>
                  <a:txBody>
                    <a:bodyPr/>
                    <a:lstStyle/>
                    <a:p>
                      <a:endParaRPr lang="zh-TW" altLang="en-US"/>
                    </a:p>
                  </a:txBody>
                  <a:tcPr marL="91446" marR="9144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標楷體"/>
                          <a:ea typeface="+mn-ea"/>
                        </a:rPr>
                        <a:t>●</a:t>
                      </a:r>
                      <a:endParaRPr lang="zh-TW" altLang="en-US" dirty="0"/>
                    </a:p>
                  </a:txBody>
                  <a:tcPr marL="91446" marR="91446"/>
                </a:tc>
                <a:tc>
                  <a:txBody>
                    <a:bodyPr/>
                    <a:lstStyle/>
                    <a:p>
                      <a:endParaRPr lang="zh-TW" altLang="en-US"/>
                    </a:p>
                  </a:txBody>
                  <a:tcPr marL="91446" marR="91446"/>
                </a:tc>
                <a:extLst>
                  <a:ext uri="{0D108BD9-81ED-4DB2-BD59-A6C34878D82A}">
                    <a16:rowId xmlns:a16="http://schemas.microsoft.com/office/drawing/2014/main" xmlns="" val="10006"/>
                  </a:ext>
                </a:extLst>
              </a:tr>
              <a:tr h="370840">
                <a:tc>
                  <a:txBody>
                    <a:bodyPr/>
                    <a:lstStyle/>
                    <a:p>
                      <a:r>
                        <a:rPr lang="zh-TW" altLang="en-US" dirty="0"/>
                        <a:t>平衡退化</a:t>
                      </a:r>
                    </a:p>
                  </a:txBody>
                  <a:tcPr marL="91446" marR="91446"/>
                </a:tc>
                <a:tc>
                  <a:txBody>
                    <a:bodyPr/>
                    <a:lstStyle/>
                    <a:p>
                      <a:endParaRPr lang="zh-TW" altLang="en-US"/>
                    </a:p>
                  </a:txBody>
                  <a:tcPr marL="91446" marR="9144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標楷體"/>
                          <a:ea typeface="+mn-ea"/>
                        </a:rPr>
                        <a:t>●</a:t>
                      </a:r>
                      <a:endParaRPr lang="zh-TW" altLang="en-US" dirty="0"/>
                    </a:p>
                  </a:txBody>
                  <a:tcPr marL="91446" marR="91446"/>
                </a:tc>
                <a:tc>
                  <a:txBody>
                    <a:bodyPr/>
                    <a:lstStyle/>
                    <a:p>
                      <a:endParaRPr lang="zh-TW" altLang="en-US"/>
                    </a:p>
                  </a:txBody>
                  <a:tcPr marL="91446" marR="91446"/>
                </a:tc>
                <a:extLst>
                  <a:ext uri="{0D108BD9-81ED-4DB2-BD59-A6C34878D82A}">
                    <a16:rowId xmlns:a16="http://schemas.microsoft.com/office/drawing/2014/main" xmlns="" val="10007"/>
                  </a:ext>
                </a:extLst>
              </a:tr>
              <a:tr h="370840">
                <a:tc>
                  <a:txBody>
                    <a:bodyPr/>
                    <a:lstStyle/>
                    <a:p>
                      <a:r>
                        <a:rPr lang="zh-TW" altLang="en-US" dirty="0"/>
                        <a:t>步行能力差</a:t>
                      </a:r>
                    </a:p>
                  </a:txBody>
                  <a:tcPr marL="91446" marR="91446"/>
                </a:tc>
                <a:tc>
                  <a:txBody>
                    <a:bodyPr/>
                    <a:lstStyle/>
                    <a:p>
                      <a:endParaRPr lang="zh-TW" altLang="en-US"/>
                    </a:p>
                  </a:txBody>
                  <a:tcPr marL="91446" marR="9144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標楷體"/>
                          <a:ea typeface="+mn-ea"/>
                        </a:rPr>
                        <a:t>●</a:t>
                      </a:r>
                      <a:endParaRPr lang="zh-TW" altLang="en-US" dirty="0"/>
                    </a:p>
                  </a:txBody>
                  <a:tcPr marL="91446" marR="91446"/>
                </a:tc>
                <a:tc>
                  <a:txBody>
                    <a:bodyPr/>
                    <a:lstStyle/>
                    <a:p>
                      <a:endParaRPr lang="zh-TW" altLang="en-US"/>
                    </a:p>
                  </a:txBody>
                  <a:tcPr marL="91446" marR="91446"/>
                </a:tc>
                <a:extLst>
                  <a:ext uri="{0D108BD9-81ED-4DB2-BD59-A6C34878D82A}">
                    <a16:rowId xmlns:a16="http://schemas.microsoft.com/office/drawing/2014/main" xmlns="" val="10008"/>
                  </a:ext>
                </a:extLst>
              </a:tr>
              <a:tr h="370840">
                <a:tc>
                  <a:txBody>
                    <a:bodyPr/>
                    <a:lstStyle/>
                    <a:p>
                      <a:r>
                        <a:rPr lang="zh-TW" altLang="en-US" dirty="0"/>
                        <a:t>肌肉關節僵硬</a:t>
                      </a:r>
                    </a:p>
                  </a:txBody>
                  <a:tcPr marL="91446" marR="91446"/>
                </a:tc>
                <a:tc>
                  <a:txBody>
                    <a:bodyPr/>
                    <a:lstStyle/>
                    <a:p>
                      <a:endParaRPr lang="zh-TW" altLang="en-US"/>
                    </a:p>
                  </a:txBody>
                  <a:tcPr marL="91446" marR="9144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標楷體"/>
                          <a:ea typeface="+mn-ea"/>
                        </a:rPr>
                        <a:t>●</a:t>
                      </a:r>
                      <a:endParaRPr lang="zh-TW" altLang="en-US" dirty="0"/>
                    </a:p>
                  </a:txBody>
                  <a:tcPr marL="91446" marR="91446"/>
                </a:tc>
                <a:tc>
                  <a:txBody>
                    <a:bodyPr/>
                    <a:lstStyle/>
                    <a:p>
                      <a:endParaRPr lang="zh-TW" altLang="en-US"/>
                    </a:p>
                  </a:txBody>
                  <a:tcPr marL="91446" marR="91446"/>
                </a:tc>
                <a:extLst>
                  <a:ext uri="{0D108BD9-81ED-4DB2-BD59-A6C34878D82A}">
                    <a16:rowId xmlns:a16="http://schemas.microsoft.com/office/drawing/2014/main" xmlns="" val="10009"/>
                  </a:ext>
                </a:extLst>
              </a:tr>
              <a:tr h="370840">
                <a:tc>
                  <a:txBody>
                    <a:bodyPr/>
                    <a:lstStyle/>
                    <a:p>
                      <a:r>
                        <a:rPr lang="zh-TW" altLang="en-US" dirty="0"/>
                        <a:t>視力問題</a:t>
                      </a:r>
                    </a:p>
                  </a:txBody>
                  <a:tcPr marL="91446" marR="91446"/>
                </a:tc>
                <a:tc>
                  <a:txBody>
                    <a:bodyPr/>
                    <a:lstStyle/>
                    <a:p>
                      <a:endParaRPr lang="zh-TW" altLang="en-US"/>
                    </a:p>
                  </a:txBody>
                  <a:tcPr marL="91446" marR="9144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標楷體"/>
                          <a:ea typeface="+mn-ea"/>
                        </a:rPr>
                        <a:t>●</a:t>
                      </a:r>
                      <a:endParaRPr lang="zh-TW" altLang="en-US" dirty="0"/>
                    </a:p>
                  </a:txBody>
                  <a:tcPr marL="91446" marR="91446"/>
                </a:tc>
                <a:tc>
                  <a:txBody>
                    <a:bodyPr/>
                    <a:lstStyle/>
                    <a:p>
                      <a:endParaRPr lang="zh-TW" altLang="en-US"/>
                    </a:p>
                  </a:txBody>
                  <a:tcPr marL="91446" marR="91446"/>
                </a:tc>
                <a:extLst>
                  <a:ext uri="{0D108BD9-81ED-4DB2-BD59-A6C34878D82A}">
                    <a16:rowId xmlns:a16="http://schemas.microsoft.com/office/drawing/2014/main" xmlns="" val="10010"/>
                  </a:ext>
                </a:extLst>
              </a:tr>
              <a:tr h="370840">
                <a:tc>
                  <a:txBody>
                    <a:bodyPr/>
                    <a:lstStyle/>
                    <a:p>
                      <a:r>
                        <a:rPr lang="zh-TW" altLang="en-US" dirty="0"/>
                        <a:t>頭暈</a:t>
                      </a:r>
                    </a:p>
                  </a:txBody>
                  <a:tcPr marL="91446" marR="91446"/>
                </a:tc>
                <a:tc>
                  <a:txBody>
                    <a:bodyPr/>
                    <a:lstStyle/>
                    <a:p>
                      <a:endParaRPr lang="zh-TW" altLang="en-US"/>
                    </a:p>
                  </a:txBody>
                  <a:tcPr marL="91446" marR="9144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標楷體"/>
                          <a:ea typeface="+mn-ea"/>
                        </a:rPr>
                        <a:t>●</a:t>
                      </a:r>
                      <a:endParaRPr lang="zh-TW" altLang="en-US" dirty="0"/>
                    </a:p>
                  </a:txBody>
                  <a:tcPr marL="91446" marR="91446"/>
                </a:tc>
                <a:tc>
                  <a:txBody>
                    <a:bodyPr/>
                    <a:lstStyle/>
                    <a:p>
                      <a:endParaRPr lang="zh-TW" altLang="en-US"/>
                    </a:p>
                  </a:txBody>
                  <a:tcPr marL="91446" marR="91446"/>
                </a:tc>
                <a:extLst>
                  <a:ext uri="{0D108BD9-81ED-4DB2-BD59-A6C34878D82A}">
                    <a16:rowId xmlns:a16="http://schemas.microsoft.com/office/drawing/2014/main" xmlns="" val="10011"/>
                  </a:ext>
                </a:extLst>
              </a:tr>
              <a:tr h="370840">
                <a:tc>
                  <a:txBody>
                    <a:bodyPr/>
                    <a:lstStyle/>
                    <a:p>
                      <a:r>
                        <a:rPr lang="zh-TW" altLang="en-US" dirty="0"/>
                        <a:t>酒醉</a:t>
                      </a:r>
                    </a:p>
                  </a:txBody>
                  <a:tcPr marL="91446" marR="9144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標楷體"/>
                          <a:ea typeface="+mn-ea"/>
                        </a:rPr>
                        <a:t>●</a:t>
                      </a:r>
                      <a:endParaRPr lang="zh-TW" altLang="en-US" dirty="0"/>
                    </a:p>
                  </a:txBody>
                  <a:tcPr marL="91446" marR="91446"/>
                </a:tc>
                <a:tc>
                  <a:txBody>
                    <a:bodyPr/>
                    <a:lstStyle/>
                    <a:p>
                      <a:endParaRPr lang="zh-TW" altLang="en-US" dirty="0"/>
                    </a:p>
                  </a:txBody>
                  <a:tcPr marL="91446" marR="9144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標楷體"/>
                          <a:ea typeface="+mn-ea"/>
                        </a:rPr>
                        <a:t>●</a:t>
                      </a:r>
                      <a:endParaRPr lang="zh-TW" altLang="en-US" dirty="0"/>
                    </a:p>
                  </a:txBody>
                  <a:tcPr marL="91446" marR="91446"/>
                </a:tc>
                <a:extLst>
                  <a:ext uri="{0D108BD9-81ED-4DB2-BD59-A6C34878D82A}">
                    <a16:rowId xmlns:a16="http://schemas.microsoft.com/office/drawing/2014/main" xmlns="" val="10012"/>
                  </a:ext>
                </a:extLst>
              </a:tr>
              <a:tr h="370840">
                <a:tc>
                  <a:txBody>
                    <a:bodyPr/>
                    <a:lstStyle/>
                    <a:p>
                      <a:r>
                        <a:rPr lang="zh-TW" altLang="en-US" dirty="0"/>
                        <a:t>認知障礙</a:t>
                      </a:r>
                    </a:p>
                  </a:txBody>
                  <a:tcPr marL="91446" marR="91446"/>
                </a:tc>
                <a:tc>
                  <a:txBody>
                    <a:bodyPr/>
                    <a:lstStyle/>
                    <a:p>
                      <a:endParaRPr lang="zh-TW" altLang="en-US"/>
                    </a:p>
                  </a:txBody>
                  <a:tcPr marL="91446" marR="9144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標楷體"/>
                          <a:ea typeface="+mn-ea"/>
                        </a:rPr>
                        <a:t>●</a:t>
                      </a:r>
                      <a:endParaRPr lang="zh-TW" altLang="en-US" dirty="0"/>
                    </a:p>
                  </a:txBody>
                  <a:tcPr marL="91446" marR="91446"/>
                </a:tc>
                <a:tc>
                  <a:txBody>
                    <a:bodyPr/>
                    <a:lstStyle/>
                    <a:p>
                      <a:endParaRPr lang="zh-TW" altLang="en-US" dirty="0"/>
                    </a:p>
                  </a:txBody>
                  <a:tcPr marL="91446" marR="91446"/>
                </a:tc>
                <a:extLst>
                  <a:ext uri="{0D108BD9-81ED-4DB2-BD59-A6C34878D82A}">
                    <a16:rowId xmlns:a16="http://schemas.microsoft.com/office/drawing/2014/main" xmlns="" val="10013"/>
                  </a:ext>
                </a:extLst>
              </a:tr>
              <a:tr h="370840">
                <a:tc>
                  <a:txBody>
                    <a:bodyPr/>
                    <a:lstStyle/>
                    <a:p>
                      <a:r>
                        <a:rPr lang="zh-TW" altLang="en-US" dirty="0"/>
                        <a:t>特殊個性</a:t>
                      </a:r>
                    </a:p>
                  </a:txBody>
                  <a:tcPr marL="91446" marR="91446"/>
                </a:tc>
                <a:tc>
                  <a:txBody>
                    <a:bodyPr/>
                    <a:lstStyle/>
                    <a:p>
                      <a:endParaRPr lang="zh-TW" altLang="en-US"/>
                    </a:p>
                  </a:txBody>
                  <a:tcPr marL="91446" marR="91446"/>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latin typeface="標楷體"/>
                          <a:ea typeface="+mn-ea"/>
                        </a:rPr>
                        <a:t>●</a:t>
                      </a:r>
                      <a:endParaRPr lang="zh-TW" altLang="en-US" dirty="0"/>
                    </a:p>
                  </a:txBody>
                  <a:tcPr marL="91446" marR="91446"/>
                </a:tc>
                <a:tc>
                  <a:txBody>
                    <a:bodyPr/>
                    <a:lstStyle/>
                    <a:p>
                      <a:endParaRPr lang="zh-TW" altLang="en-US" dirty="0"/>
                    </a:p>
                  </a:txBody>
                  <a:tcPr marL="91446" marR="91446"/>
                </a:tc>
                <a:extLst>
                  <a:ext uri="{0D108BD9-81ED-4DB2-BD59-A6C34878D82A}">
                    <a16:rowId xmlns:a16="http://schemas.microsoft.com/office/drawing/2014/main" xmlns="" val="10014"/>
                  </a:ext>
                </a:extLst>
              </a:tr>
            </a:tbl>
          </a:graphicData>
        </a:graphic>
      </p:graphicFrame>
      <p:sp>
        <p:nvSpPr>
          <p:cNvPr id="20482" name="標題 1"/>
          <p:cNvSpPr>
            <a:spLocks noGrp="1"/>
          </p:cNvSpPr>
          <p:nvPr>
            <p:ph type="title"/>
          </p:nvPr>
        </p:nvSpPr>
        <p:spPr>
          <a:xfrm>
            <a:off x="1042988" y="260350"/>
            <a:ext cx="6964362" cy="1201738"/>
          </a:xfrm>
        </p:spPr>
        <p:txBody>
          <a:bodyPr/>
          <a:lstStyle/>
          <a:p>
            <a:r>
              <a:rPr lang="zh-TW" altLang="en-US" dirty="0"/>
              <a:t>減少危險因子</a:t>
            </a:r>
          </a:p>
        </p:txBody>
      </p:sp>
      <p:pic>
        <p:nvPicPr>
          <p:cNvPr id="20565" name="圖片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00788" y="1412875"/>
            <a:ext cx="1871662"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16817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內容版面配置區 3"/>
          <p:cNvGraphicFramePr>
            <a:graphicFrameLocks noGrp="1"/>
          </p:cNvGraphicFramePr>
          <p:nvPr>
            <p:ph idx="1"/>
            <p:extLst>
              <p:ext uri="{D42A27DB-BD31-4B8C-83A1-F6EECF244321}">
                <p14:modId xmlns:p14="http://schemas.microsoft.com/office/powerpoint/2010/main" val="3411865602"/>
              </p:ext>
            </p:extLst>
          </p:nvPr>
        </p:nvGraphicFramePr>
        <p:xfrm>
          <a:off x="971550" y="1412875"/>
          <a:ext cx="7272338" cy="5256212"/>
        </p:xfrm>
        <a:graphic>
          <a:graphicData uri="http://schemas.openxmlformats.org/drawingml/2006/table">
            <a:tbl>
              <a:tblPr firstRow="1" bandRow="1">
                <a:tableStyleId>{16D9F66E-5EB9-4882-86FB-DCBF35E3C3E4}</a:tableStyleId>
              </a:tblPr>
              <a:tblGrid>
                <a:gridCol w="3636169">
                  <a:extLst>
                    <a:ext uri="{9D8B030D-6E8A-4147-A177-3AD203B41FA5}">
                      <a16:colId xmlns:a16="http://schemas.microsoft.com/office/drawing/2014/main" xmlns="" val="20000"/>
                    </a:ext>
                  </a:extLst>
                </a:gridCol>
                <a:gridCol w="3636169">
                  <a:extLst>
                    <a:ext uri="{9D8B030D-6E8A-4147-A177-3AD203B41FA5}">
                      <a16:colId xmlns:a16="http://schemas.microsoft.com/office/drawing/2014/main" xmlns="" val="20001"/>
                    </a:ext>
                  </a:extLst>
                </a:gridCol>
              </a:tblGrid>
              <a:tr h="1314053">
                <a:tc>
                  <a:txBody>
                    <a:bodyPr/>
                    <a:lstStyle/>
                    <a:p>
                      <a:pPr marL="285750" indent="-285750" algn="ctr" defTabSz="914400" rtl="0" eaLnBrk="1" latinLnBrk="0" hangingPunct="1">
                        <a:buFont typeface="Arial" pitchFamily="34" charset="0"/>
                        <a:buChar char="•"/>
                      </a:pPr>
                      <a:r>
                        <a:rPr lang="zh-TW" altLang="en-US" sz="2000" b="1" kern="1200" dirty="0">
                          <a:solidFill>
                            <a:schemeClr val="dk1"/>
                          </a:solidFill>
                          <a:latin typeface="+mn-lt"/>
                          <a:ea typeface="+mn-ea"/>
                          <a:cs typeface="+mn-cs"/>
                        </a:rPr>
                        <a:t>家門口</a:t>
                      </a:r>
                      <a:endParaRPr lang="en-US" altLang="zh-TW" sz="2000" b="1" kern="1200" dirty="0">
                        <a:solidFill>
                          <a:schemeClr val="dk1"/>
                        </a:solidFill>
                        <a:latin typeface="+mn-lt"/>
                        <a:ea typeface="+mn-ea"/>
                        <a:cs typeface="+mn-cs"/>
                      </a:endParaRPr>
                    </a:p>
                    <a:p>
                      <a:pPr marL="0" indent="0" algn="ctr">
                        <a:buFont typeface="Arial" pitchFamily="34" charset="0"/>
                        <a:buNone/>
                      </a:pPr>
                      <a:r>
                        <a:rPr lang="zh-TW" altLang="en-US" sz="2000" b="0" dirty="0"/>
                        <a:t>有電燈開關</a:t>
                      </a:r>
                      <a:endParaRPr lang="en-US" altLang="zh-TW" sz="2000" b="0" dirty="0"/>
                    </a:p>
                    <a:p>
                      <a:pPr marL="0" indent="0" algn="ctr">
                        <a:buFont typeface="Arial" pitchFamily="34" charset="0"/>
                        <a:buNone/>
                      </a:pPr>
                      <a:r>
                        <a:rPr lang="zh-TW" altLang="en-US" sz="2000" b="0" dirty="0"/>
                        <a:t>可以坐著穿</a:t>
                      </a:r>
                      <a:r>
                        <a:rPr lang="en-US" altLang="zh-TW" sz="2000" b="0" dirty="0"/>
                        <a:t>/</a:t>
                      </a:r>
                      <a:r>
                        <a:rPr lang="zh-TW" altLang="en-US" sz="2000" b="0" dirty="0"/>
                        <a:t>脫鞋</a:t>
                      </a:r>
                      <a:endParaRPr lang="en-US" altLang="zh-TW" sz="2000" b="0" dirty="0"/>
                    </a:p>
                    <a:p>
                      <a:pPr marL="0" indent="0" algn="ctr">
                        <a:buFont typeface="Arial" pitchFamily="34" charset="0"/>
                        <a:buNone/>
                      </a:pPr>
                      <a:r>
                        <a:rPr lang="zh-TW" altLang="en-US" sz="2000" b="0" dirty="0"/>
                        <a:t>地面淨空</a:t>
                      </a:r>
                    </a:p>
                  </a:txBody>
                  <a:tcPr marL="91434" marR="91434" marT="45717" marB="45717">
                    <a:solidFill>
                      <a:srgbClr val="FFC000"/>
                    </a:solidFill>
                  </a:tcPr>
                </a:tc>
                <a:tc>
                  <a:txBody>
                    <a:bodyPr/>
                    <a:lstStyle/>
                    <a:p>
                      <a:pPr marL="285750" indent="-285750" algn="ctr">
                        <a:buFont typeface="Arial" pitchFamily="34" charset="0"/>
                        <a:buChar char="•"/>
                      </a:pPr>
                      <a:r>
                        <a:rPr lang="zh-TW" altLang="en-US" sz="2000" b="1" dirty="0"/>
                        <a:t>床</a:t>
                      </a:r>
                      <a:endParaRPr lang="en-US" altLang="zh-TW" sz="2000" b="1" dirty="0"/>
                    </a:p>
                    <a:p>
                      <a:pPr marL="0" indent="0" algn="ctr">
                        <a:buFont typeface="Arial" pitchFamily="34" charset="0"/>
                        <a:buNone/>
                      </a:pPr>
                      <a:r>
                        <a:rPr lang="zh-TW" altLang="en-US" sz="2000" b="0" dirty="0"/>
                        <a:t>高度適當</a:t>
                      </a:r>
                      <a:endParaRPr lang="en-US" altLang="zh-TW" sz="2000" b="0" dirty="0"/>
                    </a:p>
                    <a:p>
                      <a:pPr marL="0" indent="0" algn="ctr">
                        <a:buFont typeface="Arial" pitchFamily="34" charset="0"/>
                        <a:buNone/>
                      </a:pPr>
                      <a:r>
                        <a:rPr lang="zh-TW" altLang="en-US" sz="2000" b="0" dirty="0"/>
                        <a:t>床墊軟硬適中</a:t>
                      </a:r>
                      <a:endParaRPr lang="en-US" altLang="zh-TW" sz="2000" b="0" dirty="0"/>
                    </a:p>
                    <a:p>
                      <a:pPr marL="0" indent="0" algn="ctr">
                        <a:buFont typeface="Arial" pitchFamily="34" charset="0"/>
                        <a:buNone/>
                      </a:pPr>
                      <a:r>
                        <a:rPr lang="zh-TW" altLang="en-US" sz="2000" b="0" dirty="0"/>
                        <a:t>有穩定的床頭櫃</a:t>
                      </a:r>
                    </a:p>
                  </a:txBody>
                  <a:tcPr marL="91434" marR="91434" marT="45717" marB="45717">
                    <a:solidFill>
                      <a:srgbClr val="FFC000"/>
                    </a:solidFill>
                  </a:tcPr>
                </a:tc>
                <a:extLst>
                  <a:ext uri="{0D108BD9-81ED-4DB2-BD59-A6C34878D82A}">
                    <a16:rowId xmlns:a16="http://schemas.microsoft.com/office/drawing/2014/main" xmlns="" val="10000"/>
                  </a:ext>
                </a:extLst>
              </a:tr>
              <a:tr h="1314053">
                <a:tc>
                  <a:txBody>
                    <a:bodyPr/>
                    <a:lstStyle/>
                    <a:p>
                      <a:pPr marL="285750" indent="-285750" algn="ctr" defTabSz="914400" rtl="0" eaLnBrk="1" latinLnBrk="0" hangingPunct="1">
                        <a:buFont typeface="Arial" pitchFamily="34" charset="0"/>
                        <a:buChar char="•"/>
                      </a:pPr>
                      <a:r>
                        <a:rPr lang="zh-TW" altLang="en-US" sz="2000" b="1" kern="1200" dirty="0">
                          <a:solidFill>
                            <a:schemeClr val="dk1"/>
                          </a:solidFill>
                          <a:latin typeface="+mn-lt"/>
                          <a:ea typeface="+mn-ea"/>
                          <a:cs typeface="+mn-cs"/>
                        </a:rPr>
                        <a:t>通道</a:t>
                      </a:r>
                      <a:endParaRPr lang="en-US" altLang="zh-TW" sz="2000" b="1" kern="1200" dirty="0">
                        <a:solidFill>
                          <a:schemeClr val="dk1"/>
                        </a:solidFill>
                        <a:latin typeface="+mn-lt"/>
                        <a:ea typeface="+mn-ea"/>
                        <a:cs typeface="+mn-cs"/>
                      </a:endParaRPr>
                    </a:p>
                    <a:p>
                      <a:pPr marL="0" indent="0" algn="ctr">
                        <a:buFont typeface="Arial" pitchFamily="34" charset="0"/>
                        <a:buNone/>
                      </a:pPr>
                      <a:r>
                        <a:rPr lang="zh-TW" altLang="en-US" sz="2000" dirty="0"/>
                        <a:t>打掉門檻</a:t>
                      </a:r>
                      <a:endParaRPr lang="en-US" altLang="zh-TW" sz="2000" dirty="0"/>
                    </a:p>
                    <a:p>
                      <a:pPr marL="0" indent="0" algn="ctr">
                        <a:buFont typeface="Arial" pitchFamily="34" charset="0"/>
                        <a:buNone/>
                      </a:pPr>
                      <a:r>
                        <a:rPr lang="zh-TW" altLang="en-US" sz="2000" dirty="0"/>
                        <a:t>空間足夠</a:t>
                      </a:r>
                      <a:endParaRPr lang="en-US" altLang="zh-TW" sz="2000" dirty="0"/>
                    </a:p>
                    <a:p>
                      <a:pPr marL="0" indent="0" algn="ctr">
                        <a:buFont typeface="Arial" pitchFamily="34" charset="0"/>
                        <a:buNone/>
                      </a:pPr>
                      <a:r>
                        <a:rPr lang="zh-TW" altLang="en-US" sz="2000" dirty="0"/>
                        <a:t>裝置扶手</a:t>
                      </a:r>
                    </a:p>
                  </a:txBody>
                  <a:tcPr marL="91434" marR="91434" marT="45717" marB="45717">
                    <a:solidFill>
                      <a:srgbClr val="FFC000"/>
                    </a:solidFill>
                  </a:tcPr>
                </a:tc>
                <a:tc>
                  <a:txBody>
                    <a:bodyPr/>
                    <a:lstStyle/>
                    <a:p>
                      <a:pPr marL="285750" indent="-285750" algn="ctr" defTabSz="914400" rtl="0" eaLnBrk="1" latinLnBrk="0" hangingPunct="1">
                        <a:buFont typeface="Arial" pitchFamily="34" charset="0"/>
                        <a:buChar char="•"/>
                      </a:pPr>
                      <a:r>
                        <a:rPr lang="zh-TW" altLang="en-US" sz="2000" b="1" kern="1200" dirty="0">
                          <a:solidFill>
                            <a:schemeClr val="dk1"/>
                          </a:solidFill>
                          <a:latin typeface="+mn-lt"/>
                          <a:ea typeface="+mn-ea"/>
                          <a:cs typeface="+mn-cs"/>
                        </a:rPr>
                        <a:t>座椅</a:t>
                      </a:r>
                      <a:endParaRPr lang="en-US" altLang="zh-TW" sz="2000" b="1" kern="1200" dirty="0">
                        <a:solidFill>
                          <a:schemeClr val="dk1"/>
                        </a:solidFill>
                        <a:latin typeface="+mn-lt"/>
                        <a:ea typeface="+mn-ea"/>
                        <a:cs typeface="+mn-cs"/>
                      </a:endParaRPr>
                    </a:p>
                    <a:p>
                      <a:pPr marL="0" indent="0" algn="ctr">
                        <a:buFont typeface="Arial" pitchFamily="34" charset="0"/>
                        <a:buNone/>
                      </a:pPr>
                      <a:r>
                        <a:rPr lang="zh-TW" altLang="en-US" sz="2000" dirty="0"/>
                        <a:t>固定良好</a:t>
                      </a:r>
                      <a:endParaRPr lang="en-US" altLang="zh-TW" sz="2000" dirty="0"/>
                    </a:p>
                    <a:p>
                      <a:pPr marL="0" indent="0" algn="ctr">
                        <a:buFont typeface="Arial" pitchFamily="34" charset="0"/>
                        <a:buNone/>
                      </a:pPr>
                      <a:r>
                        <a:rPr lang="zh-TW" altLang="en-US" sz="2000" dirty="0"/>
                        <a:t>高度適當</a:t>
                      </a:r>
                    </a:p>
                  </a:txBody>
                  <a:tcPr marL="91434" marR="91434" marT="45717" marB="45717">
                    <a:solidFill>
                      <a:srgbClr val="FFC000"/>
                    </a:solidFill>
                  </a:tcPr>
                </a:tc>
                <a:extLst>
                  <a:ext uri="{0D108BD9-81ED-4DB2-BD59-A6C34878D82A}">
                    <a16:rowId xmlns:a16="http://schemas.microsoft.com/office/drawing/2014/main" xmlns="" val="10001"/>
                  </a:ext>
                </a:extLst>
              </a:tr>
              <a:tr h="1314053">
                <a:tc>
                  <a:txBody>
                    <a:bodyPr/>
                    <a:lstStyle/>
                    <a:p>
                      <a:pPr marL="285750" indent="-285750" algn="ctr" defTabSz="914400" rtl="0" eaLnBrk="1" latinLnBrk="0" hangingPunct="1">
                        <a:buFont typeface="Arial" pitchFamily="34" charset="0"/>
                        <a:buChar char="•"/>
                      </a:pPr>
                      <a:r>
                        <a:rPr lang="zh-TW" altLang="en-US" sz="2000" b="1" kern="1200" dirty="0">
                          <a:solidFill>
                            <a:schemeClr val="dk1"/>
                          </a:solidFill>
                          <a:latin typeface="+mn-lt"/>
                          <a:ea typeface="+mn-ea"/>
                          <a:cs typeface="+mn-cs"/>
                        </a:rPr>
                        <a:t>照明</a:t>
                      </a:r>
                      <a:endParaRPr lang="en-US" altLang="zh-TW" sz="2000" b="1" kern="1200" dirty="0">
                        <a:solidFill>
                          <a:schemeClr val="dk1"/>
                        </a:solidFill>
                        <a:latin typeface="+mn-lt"/>
                        <a:ea typeface="+mn-ea"/>
                        <a:cs typeface="+mn-cs"/>
                      </a:endParaRPr>
                    </a:p>
                    <a:p>
                      <a:pPr marL="0" indent="0" algn="ctr">
                        <a:buFont typeface="Arial" pitchFamily="34" charset="0"/>
                        <a:buNone/>
                      </a:pPr>
                      <a:r>
                        <a:rPr lang="zh-TW" altLang="en-US" sz="2000" dirty="0"/>
                        <a:t>亮度適當</a:t>
                      </a:r>
                      <a:endParaRPr lang="en-US" altLang="zh-TW" sz="2000" dirty="0"/>
                    </a:p>
                    <a:p>
                      <a:pPr marL="0" indent="0" algn="ctr">
                        <a:buFont typeface="Arial" pitchFamily="34" charset="0"/>
                        <a:buNone/>
                      </a:pPr>
                      <a:r>
                        <a:rPr lang="zh-TW" altLang="en-US" sz="2000" dirty="0"/>
                        <a:t>開關位置方便</a:t>
                      </a:r>
                      <a:endParaRPr lang="en-US" altLang="zh-TW" sz="2000" dirty="0"/>
                    </a:p>
                    <a:p>
                      <a:pPr marL="0" indent="0" algn="ctr">
                        <a:buFont typeface="Arial" pitchFamily="34" charset="0"/>
                        <a:buNone/>
                      </a:pPr>
                      <a:r>
                        <a:rPr lang="zh-TW" altLang="en-US" sz="2000" dirty="0"/>
                        <a:t>裝置夜燈</a:t>
                      </a:r>
                    </a:p>
                  </a:txBody>
                  <a:tcPr marL="91434" marR="91434" marT="45717" marB="45717">
                    <a:solidFill>
                      <a:srgbClr val="FFC000"/>
                    </a:solidFill>
                  </a:tcPr>
                </a:tc>
                <a:tc>
                  <a:txBody>
                    <a:bodyPr/>
                    <a:lstStyle/>
                    <a:p>
                      <a:pPr marL="285750" indent="-285750" algn="ctr" defTabSz="914400" rtl="0" eaLnBrk="1" latinLnBrk="0" hangingPunct="1">
                        <a:buFont typeface="Arial" pitchFamily="34" charset="0"/>
                        <a:buChar char="•"/>
                      </a:pPr>
                      <a:r>
                        <a:rPr lang="zh-TW" altLang="en-US" sz="2000" b="1" kern="1200" dirty="0">
                          <a:solidFill>
                            <a:schemeClr val="dk1"/>
                          </a:solidFill>
                          <a:latin typeface="+mn-lt"/>
                          <a:ea typeface="+mn-ea"/>
                          <a:cs typeface="+mn-cs"/>
                        </a:rPr>
                        <a:t>浴室</a:t>
                      </a:r>
                      <a:endParaRPr lang="en-US" altLang="zh-TW" sz="2000" b="1" kern="1200" dirty="0">
                        <a:solidFill>
                          <a:schemeClr val="dk1"/>
                        </a:solidFill>
                        <a:latin typeface="+mn-lt"/>
                        <a:ea typeface="+mn-ea"/>
                        <a:cs typeface="+mn-cs"/>
                      </a:endParaRPr>
                    </a:p>
                    <a:p>
                      <a:pPr marL="0" indent="0" algn="ctr">
                        <a:buFont typeface="Arial" pitchFamily="34" charset="0"/>
                        <a:buNone/>
                      </a:pPr>
                      <a:r>
                        <a:rPr lang="zh-TW" altLang="en-US" sz="2000" dirty="0"/>
                        <a:t>地面保持乾燥</a:t>
                      </a:r>
                      <a:endParaRPr lang="en-US" altLang="zh-TW" sz="2000" dirty="0"/>
                    </a:p>
                    <a:p>
                      <a:pPr marL="0" indent="0" algn="ctr">
                        <a:buFont typeface="Arial" pitchFamily="34" charset="0"/>
                        <a:buNone/>
                      </a:pPr>
                      <a:r>
                        <a:rPr lang="zh-TW" altLang="en-US" sz="2000" dirty="0"/>
                        <a:t>馬桶高度適當</a:t>
                      </a:r>
                      <a:endParaRPr lang="en-US" altLang="zh-TW" sz="2000" dirty="0"/>
                    </a:p>
                    <a:p>
                      <a:pPr marL="0" indent="0" algn="ctr">
                        <a:buFont typeface="Arial" pitchFamily="34" charset="0"/>
                        <a:buNone/>
                      </a:pPr>
                      <a:r>
                        <a:rPr lang="zh-TW" altLang="en-US" sz="2000" dirty="0"/>
                        <a:t>浴缸有防滑墊與扶手</a:t>
                      </a:r>
                    </a:p>
                  </a:txBody>
                  <a:tcPr marL="91434" marR="91434" marT="45717" marB="45717">
                    <a:solidFill>
                      <a:srgbClr val="FFC000"/>
                    </a:solidFill>
                  </a:tcPr>
                </a:tc>
                <a:extLst>
                  <a:ext uri="{0D108BD9-81ED-4DB2-BD59-A6C34878D82A}">
                    <a16:rowId xmlns:a16="http://schemas.microsoft.com/office/drawing/2014/main" xmlns="" val="10002"/>
                  </a:ext>
                </a:extLst>
              </a:tr>
              <a:tr h="1314053">
                <a:tc>
                  <a:txBody>
                    <a:bodyPr/>
                    <a:lstStyle/>
                    <a:p>
                      <a:pPr marL="285750" indent="-285750" algn="ctr" defTabSz="914400" rtl="0" eaLnBrk="1" latinLnBrk="0" hangingPunct="1">
                        <a:buFont typeface="Arial" pitchFamily="34" charset="0"/>
                        <a:buChar char="•"/>
                      </a:pPr>
                      <a:r>
                        <a:rPr lang="zh-TW" altLang="en-US" sz="2000" b="1" kern="1200" dirty="0">
                          <a:solidFill>
                            <a:schemeClr val="dk1"/>
                          </a:solidFill>
                          <a:latin typeface="+mn-lt"/>
                          <a:ea typeface="+mn-ea"/>
                          <a:cs typeface="+mn-cs"/>
                        </a:rPr>
                        <a:t>地面</a:t>
                      </a:r>
                      <a:endParaRPr lang="en-US" altLang="zh-TW" sz="2000" b="1" kern="1200" dirty="0">
                        <a:solidFill>
                          <a:schemeClr val="dk1"/>
                        </a:solidFill>
                        <a:latin typeface="+mn-lt"/>
                        <a:ea typeface="+mn-ea"/>
                        <a:cs typeface="+mn-cs"/>
                      </a:endParaRPr>
                    </a:p>
                    <a:p>
                      <a:pPr marL="0" indent="0" algn="ctr">
                        <a:buFont typeface="Arial" pitchFamily="34" charset="0"/>
                        <a:buNone/>
                      </a:pPr>
                      <a:r>
                        <a:rPr lang="zh-TW" altLang="en-US" sz="2000" dirty="0"/>
                        <a:t>沒有障礙物</a:t>
                      </a:r>
                      <a:endParaRPr lang="en-US" altLang="zh-TW" sz="2000" dirty="0"/>
                    </a:p>
                    <a:p>
                      <a:pPr marL="0" indent="0" algn="ctr">
                        <a:buFont typeface="Arial" pitchFamily="34" charset="0"/>
                        <a:buNone/>
                      </a:pPr>
                      <a:r>
                        <a:rPr lang="zh-TW" altLang="en-US" sz="2000" dirty="0"/>
                        <a:t>花色簡單</a:t>
                      </a:r>
                      <a:endParaRPr lang="en-US" altLang="zh-TW" sz="2000" dirty="0"/>
                    </a:p>
                    <a:p>
                      <a:pPr marL="0" indent="0" algn="ctr">
                        <a:buFont typeface="Arial" pitchFamily="34" charset="0"/>
                        <a:buNone/>
                      </a:pPr>
                      <a:r>
                        <a:rPr lang="zh-TW" altLang="en-US" sz="2000" dirty="0"/>
                        <a:t>摩擦力大</a:t>
                      </a:r>
                    </a:p>
                  </a:txBody>
                  <a:tcPr marL="91434" marR="91434" marT="45717" marB="45717">
                    <a:solidFill>
                      <a:srgbClr val="FFC000"/>
                    </a:solidFill>
                  </a:tcPr>
                </a:tc>
                <a:tc>
                  <a:txBody>
                    <a:bodyPr/>
                    <a:lstStyle/>
                    <a:p>
                      <a:pPr marL="285750" indent="-285750" algn="ctr" defTabSz="914400" rtl="0" eaLnBrk="1" latinLnBrk="0" hangingPunct="1">
                        <a:buFont typeface="Arial" pitchFamily="34" charset="0"/>
                        <a:buChar char="•"/>
                      </a:pPr>
                      <a:r>
                        <a:rPr lang="zh-TW" altLang="en-US" sz="2000" b="1" kern="1200" dirty="0">
                          <a:solidFill>
                            <a:schemeClr val="dk1"/>
                          </a:solidFill>
                          <a:latin typeface="+mn-lt"/>
                          <a:ea typeface="+mn-ea"/>
                          <a:cs typeface="+mn-cs"/>
                        </a:rPr>
                        <a:t>樓梯</a:t>
                      </a:r>
                      <a:endParaRPr lang="en-US" altLang="zh-TW" sz="2000" b="1" kern="1200" dirty="0">
                        <a:solidFill>
                          <a:schemeClr val="dk1"/>
                        </a:solidFill>
                        <a:latin typeface="+mn-lt"/>
                        <a:ea typeface="+mn-ea"/>
                        <a:cs typeface="+mn-cs"/>
                      </a:endParaRPr>
                    </a:p>
                    <a:p>
                      <a:pPr marL="0" indent="0" algn="ctr">
                        <a:buFont typeface="Arial" pitchFamily="34" charset="0"/>
                        <a:buNone/>
                      </a:pPr>
                      <a:r>
                        <a:rPr lang="zh-TW" altLang="en-US" sz="2000" dirty="0"/>
                        <a:t>裝有扶手</a:t>
                      </a:r>
                      <a:endParaRPr lang="en-US" altLang="zh-TW" sz="2000" dirty="0"/>
                    </a:p>
                    <a:p>
                      <a:pPr marL="0" indent="0" algn="ctr">
                        <a:buFont typeface="Arial" pitchFamily="34" charset="0"/>
                        <a:buNone/>
                      </a:pPr>
                      <a:r>
                        <a:rPr lang="zh-TW" altLang="en-US" sz="2000" dirty="0"/>
                        <a:t>光線充足</a:t>
                      </a:r>
                      <a:endParaRPr lang="en-US" altLang="zh-TW" sz="2000" dirty="0"/>
                    </a:p>
                    <a:p>
                      <a:pPr marL="0" indent="0" algn="ctr">
                        <a:buFont typeface="Arial" pitchFamily="34" charset="0"/>
                        <a:buNone/>
                      </a:pPr>
                      <a:r>
                        <a:rPr lang="zh-TW" altLang="en-US" sz="2000" dirty="0"/>
                        <a:t>階梯設計適當</a:t>
                      </a:r>
                    </a:p>
                  </a:txBody>
                  <a:tcPr marL="91434" marR="91434" marT="45717" marB="45717">
                    <a:solidFill>
                      <a:srgbClr val="FFC000"/>
                    </a:solidFill>
                  </a:tcPr>
                </a:tc>
                <a:extLst>
                  <a:ext uri="{0D108BD9-81ED-4DB2-BD59-A6C34878D82A}">
                    <a16:rowId xmlns:a16="http://schemas.microsoft.com/office/drawing/2014/main" xmlns="" val="10003"/>
                  </a:ext>
                </a:extLst>
              </a:tr>
            </a:tbl>
          </a:graphicData>
        </a:graphic>
      </p:graphicFrame>
      <p:sp>
        <p:nvSpPr>
          <p:cNvPr id="21506" name="標題 1"/>
          <p:cNvSpPr>
            <a:spLocks noGrp="1"/>
          </p:cNvSpPr>
          <p:nvPr>
            <p:ph type="title"/>
          </p:nvPr>
        </p:nvSpPr>
        <p:spPr>
          <a:xfrm>
            <a:off x="971550" y="260350"/>
            <a:ext cx="6964363" cy="1201738"/>
          </a:xfrm>
        </p:spPr>
        <p:txBody>
          <a:bodyPr/>
          <a:lstStyle/>
          <a:p>
            <a:r>
              <a:rPr lang="zh-TW" altLang="en-US" dirty="0"/>
              <a:t>排除環境危險因子</a:t>
            </a:r>
          </a:p>
        </p:txBody>
      </p:sp>
      <p:pic>
        <p:nvPicPr>
          <p:cNvPr id="21524" name="圖片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 y="4897438"/>
            <a:ext cx="1871663" cy="196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7415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a:extLst>
              <a:ext uri="{FF2B5EF4-FFF2-40B4-BE49-F238E27FC236}">
                <a16:creationId xmlns:a16="http://schemas.microsoft.com/office/drawing/2014/main" xmlns="" id="{619FFD68-8E53-4D33-901C-B2251CEB1336}"/>
              </a:ext>
            </a:extLst>
          </p:cNvPr>
          <p:cNvPicPr>
            <a:picLocks noGrp="1" noChangeAspect="1"/>
          </p:cNvPicPr>
          <p:nvPr>
            <p:ph idx="1"/>
          </p:nvPr>
        </p:nvPicPr>
        <p:blipFill rotWithShape="1">
          <a:blip r:embed="rId2"/>
          <a:srcRect l="33149" t="13503" r="33272" b="13201"/>
          <a:stretch/>
        </p:blipFill>
        <p:spPr>
          <a:xfrm>
            <a:off x="1991713" y="338328"/>
            <a:ext cx="5406545" cy="6331032"/>
          </a:xfrm>
          <a:prstGeom prst="rect">
            <a:avLst/>
          </a:prstGeom>
        </p:spPr>
      </p:pic>
    </p:spTree>
    <p:extLst>
      <p:ext uri="{BB962C8B-B14F-4D97-AF65-F5344CB8AC3E}">
        <p14:creationId xmlns:p14="http://schemas.microsoft.com/office/powerpoint/2010/main" val="6786898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標題 1"/>
          <p:cNvSpPr>
            <a:spLocks noGrp="1"/>
          </p:cNvSpPr>
          <p:nvPr>
            <p:ph type="title"/>
          </p:nvPr>
        </p:nvSpPr>
        <p:spPr>
          <a:xfrm>
            <a:off x="1116013" y="333375"/>
            <a:ext cx="6964362" cy="1201738"/>
          </a:xfrm>
        </p:spPr>
        <p:txBody>
          <a:bodyPr/>
          <a:lstStyle/>
          <a:p>
            <a:r>
              <a:rPr lang="zh-TW" altLang="en-US" dirty="0"/>
              <a:t>跌倒後起身訓練</a:t>
            </a:r>
          </a:p>
        </p:txBody>
      </p:sp>
      <p:pic>
        <p:nvPicPr>
          <p:cNvPr id="2" name="圖片 1">
            <a:hlinkClick r:id="rId2" action="ppaction://hlinkfile"/>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5616" y="1366045"/>
            <a:ext cx="7020272" cy="5265204"/>
          </a:xfrm>
          <a:prstGeom prst="rect">
            <a:avLst/>
          </a:prstGeom>
        </p:spPr>
      </p:pic>
    </p:spTree>
    <p:extLst>
      <p:ext uri="{BB962C8B-B14F-4D97-AF65-F5344CB8AC3E}">
        <p14:creationId xmlns:p14="http://schemas.microsoft.com/office/powerpoint/2010/main" val="34154515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內容版面配置區 3"/>
          <p:cNvGraphicFramePr>
            <a:graphicFrameLocks noGrp="1"/>
          </p:cNvGraphicFramePr>
          <p:nvPr>
            <p:ph idx="1"/>
          </p:nvPr>
        </p:nvGraphicFramePr>
        <p:xfrm>
          <a:off x="755650" y="1557338"/>
          <a:ext cx="7704138" cy="5300662"/>
        </p:xfrm>
        <a:graphic>
          <a:graphicData uri="http://schemas.openxmlformats.org/drawingml/2006/chart">
            <c:chart xmlns:c="http://schemas.openxmlformats.org/drawingml/2006/chart" xmlns:r="http://schemas.openxmlformats.org/officeDocument/2006/relationships" r:id="rId2"/>
          </a:graphicData>
        </a:graphic>
      </p:graphicFrame>
      <p:sp>
        <p:nvSpPr>
          <p:cNvPr id="23554" name="標題 1"/>
          <p:cNvSpPr>
            <a:spLocks noGrp="1"/>
          </p:cNvSpPr>
          <p:nvPr>
            <p:ph type="title"/>
          </p:nvPr>
        </p:nvSpPr>
        <p:spPr>
          <a:xfrm>
            <a:off x="1187450" y="549275"/>
            <a:ext cx="6965950" cy="1201738"/>
          </a:xfrm>
        </p:spPr>
        <p:txBody>
          <a:bodyPr/>
          <a:lstStyle/>
          <a:p>
            <a:r>
              <a:rPr lang="zh-TW" altLang="en-US" dirty="0"/>
              <a:t>輔具幫幫忙</a:t>
            </a:r>
          </a:p>
        </p:txBody>
      </p:sp>
      <p:sp>
        <p:nvSpPr>
          <p:cNvPr id="23556" name="文字方塊 4"/>
          <p:cNvSpPr txBox="1">
            <a:spLocks noChangeArrowheads="1"/>
          </p:cNvSpPr>
          <p:nvPr/>
        </p:nvSpPr>
        <p:spPr bwMode="auto">
          <a:xfrm>
            <a:off x="755650" y="2276475"/>
            <a:ext cx="3455988"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85750" indent="-285750">
              <a:defRPr kumimoji="1" sz="2400">
                <a:solidFill>
                  <a:schemeClr val="tx1"/>
                </a:solidFill>
                <a:latin typeface="Times New Roman" panose="02020603050405020304" pitchFamily="18" charset="0"/>
                <a:ea typeface="新細明體" panose="02020500000000000000" pitchFamily="18" charset="-120"/>
              </a:defRPr>
            </a:lvl1pPr>
            <a:lvl2pPr marL="742950" indent="-285750">
              <a:defRPr kumimoji="1" sz="2400">
                <a:solidFill>
                  <a:schemeClr val="tx1"/>
                </a:solidFill>
                <a:latin typeface="Times New Roman" panose="02020603050405020304" pitchFamily="18" charset="0"/>
                <a:ea typeface="新細明體" panose="02020500000000000000" pitchFamily="18" charset="-120"/>
              </a:defRPr>
            </a:lvl2pPr>
            <a:lvl3pPr marL="1143000" indent="-228600">
              <a:defRPr kumimoji="1" sz="2400">
                <a:solidFill>
                  <a:schemeClr val="tx1"/>
                </a:solidFill>
                <a:latin typeface="Times New Roman" panose="02020603050405020304" pitchFamily="18" charset="0"/>
                <a:ea typeface="新細明體" panose="02020500000000000000" pitchFamily="18" charset="-120"/>
              </a:defRPr>
            </a:lvl3pPr>
            <a:lvl4pPr marL="1600200" indent="-228600">
              <a:defRPr kumimoji="1" sz="2400">
                <a:solidFill>
                  <a:schemeClr val="tx1"/>
                </a:solidFill>
                <a:latin typeface="Times New Roman" panose="02020603050405020304" pitchFamily="18" charset="0"/>
                <a:ea typeface="新細明體" panose="02020500000000000000" pitchFamily="18" charset="-120"/>
              </a:defRPr>
            </a:lvl4pPr>
            <a:lvl5pPr marL="2057400" indent="-228600">
              <a:defRPr kumimoji="1" sz="2400">
                <a:solidFill>
                  <a:schemeClr val="tx1"/>
                </a:solidFill>
                <a:latin typeface="Times New Roman" panose="02020603050405020304" pitchFamily="18" charset="0"/>
                <a:ea typeface="新細明體" panose="02020500000000000000" pitchFamily="18" charset="-12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ea typeface="新細明體" panose="02020500000000000000" pitchFamily="18" charset="-120"/>
              </a:defRPr>
            </a:lvl9pPr>
          </a:lstStyle>
          <a:p>
            <a:pPr eaLnBrk="0" fontAlgn="base" hangingPunct="0">
              <a:spcBef>
                <a:spcPct val="0"/>
              </a:spcBef>
              <a:spcAft>
                <a:spcPct val="0"/>
              </a:spcAft>
              <a:buFont typeface="Arial" panose="020B0604020202020204" pitchFamily="34" charset="0"/>
              <a:buChar char="•"/>
            </a:pPr>
            <a:r>
              <a:rPr lang="zh-TW" altLang="en-US" sz="1900" b="1" dirty="0">
                <a:solidFill>
                  <a:prstClr val="black"/>
                </a:solidFill>
              </a:rPr>
              <a:t>社交情境</a:t>
            </a:r>
            <a:endParaRPr lang="en-US" altLang="zh-TW" sz="1900" b="1" dirty="0">
              <a:solidFill>
                <a:prstClr val="black"/>
              </a:solidFill>
            </a:endParaRPr>
          </a:p>
          <a:p>
            <a:pPr lvl="1" eaLnBrk="0" fontAlgn="base" hangingPunct="0">
              <a:spcBef>
                <a:spcPct val="0"/>
              </a:spcBef>
              <a:spcAft>
                <a:spcPct val="0"/>
              </a:spcAft>
              <a:buFont typeface="Arial" panose="020B0604020202020204" pitchFamily="34" charset="0"/>
              <a:buChar char="•"/>
            </a:pPr>
            <a:r>
              <a:rPr lang="zh-TW" altLang="en-US" sz="1900" dirty="0">
                <a:solidFill>
                  <a:prstClr val="black"/>
                </a:solidFill>
              </a:rPr>
              <a:t>熟識的同儕</a:t>
            </a:r>
            <a:endParaRPr lang="en-US" altLang="zh-TW" sz="1900" dirty="0">
              <a:solidFill>
                <a:prstClr val="black"/>
              </a:solidFill>
            </a:endParaRPr>
          </a:p>
          <a:p>
            <a:pPr lvl="1" eaLnBrk="0" fontAlgn="base" hangingPunct="0">
              <a:spcBef>
                <a:spcPct val="0"/>
              </a:spcBef>
              <a:spcAft>
                <a:spcPct val="0"/>
              </a:spcAft>
              <a:buFont typeface="Arial" panose="020B0604020202020204" pitchFamily="34" charset="0"/>
              <a:buChar char="•"/>
            </a:pPr>
            <a:r>
              <a:rPr lang="zh-TW" altLang="en-US" sz="1900" dirty="0">
                <a:solidFill>
                  <a:prstClr val="black"/>
                </a:solidFill>
              </a:rPr>
              <a:t>認識的人</a:t>
            </a:r>
            <a:endParaRPr lang="en-US" altLang="zh-TW" sz="1900" dirty="0">
              <a:solidFill>
                <a:prstClr val="black"/>
              </a:solidFill>
            </a:endParaRPr>
          </a:p>
          <a:p>
            <a:pPr lvl="1" eaLnBrk="0" fontAlgn="base" hangingPunct="0">
              <a:spcBef>
                <a:spcPct val="0"/>
              </a:spcBef>
              <a:spcAft>
                <a:spcPct val="0"/>
              </a:spcAft>
              <a:buFont typeface="Arial" panose="020B0604020202020204" pitchFamily="34" charset="0"/>
              <a:buChar char="•"/>
            </a:pPr>
            <a:r>
              <a:rPr lang="zh-TW" altLang="en-US" sz="1900" dirty="0">
                <a:solidFill>
                  <a:prstClr val="black"/>
                </a:solidFill>
              </a:rPr>
              <a:t>陌生人</a:t>
            </a:r>
            <a:endParaRPr lang="en-US" altLang="zh-TW" sz="1900" dirty="0">
              <a:solidFill>
                <a:prstClr val="black"/>
              </a:solidFill>
            </a:endParaRPr>
          </a:p>
          <a:p>
            <a:pPr lvl="1" eaLnBrk="0" fontAlgn="base" hangingPunct="0">
              <a:spcBef>
                <a:spcPct val="0"/>
              </a:spcBef>
              <a:spcAft>
                <a:spcPct val="0"/>
              </a:spcAft>
              <a:buFont typeface="Arial" panose="020B0604020202020204" pitchFamily="34" charset="0"/>
              <a:buChar char="•"/>
            </a:pPr>
            <a:r>
              <a:rPr lang="zh-TW" altLang="en-US" sz="1900" dirty="0">
                <a:solidFill>
                  <a:prstClr val="black"/>
                </a:solidFill>
              </a:rPr>
              <a:t>獨處</a:t>
            </a:r>
            <a:endParaRPr lang="en-US" altLang="zh-TW" sz="1900" dirty="0">
              <a:solidFill>
                <a:prstClr val="black"/>
              </a:solidFill>
            </a:endParaRPr>
          </a:p>
          <a:p>
            <a:pPr eaLnBrk="0" fontAlgn="base" hangingPunct="0">
              <a:spcBef>
                <a:spcPct val="0"/>
              </a:spcBef>
              <a:spcAft>
                <a:spcPct val="0"/>
              </a:spcAft>
              <a:buFont typeface="Arial" panose="020B0604020202020204" pitchFamily="34" charset="0"/>
              <a:buChar char="•"/>
            </a:pPr>
            <a:r>
              <a:rPr lang="zh-TW" altLang="en-US" sz="1900" b="1" dirty="0">
                <a:solidFill>
                  <a:prstClr val="black"/>
                </a:solidFill>
              </a:rPr>
              <a:t>環境</a:t>
            </a:r>
            <a:endParaRPr lang="en-US" altLang="zh-TW" sz="1900" b="1" dirty="0">
              <a:solidFill>
                <a:prstClr val="black"/>
              </a:solidFill>
            </a:endParaRPr>
          </a:p>
          <a:p>
            <a:pPr lvl="1" eaLnBrk="0" fontAlgn="base" hangingPunct="0">
              <a:spcBef>
                <a:spcPct val="0"/>
              </a:spcBef>
              <a:spcAft>
                <a:spcPct val="0"/>
              </a:spcAft>
              <a:buFont typeface="Arial" panose="020B0604020202020204" pitchFamily="34" charset="0"/>
              <a:buChar char="•"/>
            </a:pPr>
            <a:r>
              <a:rPr lang="zh-TW" altLang="en-US" sz="1900" dirty="0">
                <a:solidFill>
                  <a:prstClr val="black"/>
                </a:solidFill>
              </a:rPr>
              <a:t>家中</a:t>
            </a:r>
            <a:r>
              <a:rPr lang="en-US" altLang="zh-TW" sz="1900" dirty="0">
                <a:solidFill>
                  <a:prstClr val="black"/>
                </a:solidFill>
              </a:rPr>
              <a:t>(</a:t>
            </a:r>
            <a:r>
              <a:rPr lang="zh-TW" altLang="en-US" sz="1900" dirty="0">
                <a:solidFill>
                  <a:prstClr val="black"/>
                </a:solidFill>
              </a:rPr>
              <a:t>獨居</a:t>
            </a:r>
            <a:r>
              <a:rPr lang="en-US" altLang="zh-TW" sz="1900" dirty="0">
                <a:solidFill>
                  <a:prstClr val="black"/>
                </a:solidFill>
              </a:rPr>
              <a:t>)</a:t>
            </a:r>
          </a:p>
          <a:p>
            <a:pPr lvl="1" eaLnBrk="0" fontAlgn="base" hangingPunct="0">
              <a:spcBef>
                <a:spcPct val="0"/>
              </a:spcBef>
              <a:spcAft>
                <a:spcPct val="0"/>
              </a:spcAft>
              <a:buFont typeface="Arial" panose="020B0604020202020204" pitchFamily="34" charset="0"/>
              <a:buChar char="•"/>
            </a:pPr>
            <a:r>
              <a:rPr lang="zh-TW" altLang="en-US" sz="1900" dirty="0">
                <a:solidFill>
                  <a:prstClr val="black"/>
                </a:solidFill>
              </a:rPr>
              <a:t>團體家屋</a:t>
            </a:r>
            <a:endParaRPr lang="en-US" altLang="zh-TW" sz="1900" dirty="0">
              <a:solidFill>
                <a:prstClr val="black"/>
              </a:solidFill>
            </a:endParaRPr>
          </a:p>
          <a:p>
            <a:pPr lvl="1" eaLnBrk="0" fontAlgn="base" hangingPunct="0">
              <a:spcBef>
                <a:spcPct val="0"/>
              </a:spcBef>
              <a:spcAft>
                <a:spcPct val="0"/>
              </a:spcAft>
              <a:buFont typeface="Arial" panose="020B0604020202020204" pitchFamily="34" charset="0"/>
              <a:buChar char="•"/>
            </a:pPr>
            <a:r>
              <a:rPr lang="zh-TW" altLang="en-US" sz="1900" dirty="0">
                <a:solidFill>
                  <a:prstClr val="black"/>
                </a:solidFill>
              </a:rPr>
              <a:t>工作環境</a:t>
            </a:r>
            <a:endParaRPr lang="en-US" altLang="zh-TW" sz="1900" dirty="0">
              <a:solidFill>
                <a:prstClr val="black"/>
              </a:solidFill>
            </a:endParaRPr>
          </a:p>
          <a:p>
            <a:pPr lvl="1" eaLnBrk="0" fontAlgn="base" hangingPunct="0">
              <a:spcBef>
                <a:spcPct val="0"/>
              </a:spcBef>
              <a:spcAft>
                <a:spcPct val="0"/>
              </a:spcAft>
              <a:buFont typeface="Arial" panose="020B0604020202020204" pitchFamily="34" charset="0"/>
              <a:buChar char="•"/>
            </a:pPr>
            <a:r>
              <a:rPr lang="zh-TW" altLang="en-US" sz="1900" dirty="0">
                <a:solidFill>
                  <a:prstClr val="black"/>
                </a:solidFill>
              </a:rPr>
              <a:t>學校</a:t>
            </a:r>
            <a:endParaRPr lang="en-US" altLang="zh-TW" sz="1900" dirty="0">
              <a:solidFill>
                <a:prstClr val="black"/>
              </a:solidFill>
            </a:endParaRPr>
          </a:p>
          <a:p>
            <a:pPr lvl="1" eaLnBrk="0" fontAlgn="base" hangingPunct="0">
              <a:spcBef>
                <a:spcPct val="0"/>
              </a:spcBef>
              <a:spcAft>
                <a:spcPct val="0"/>
              </a:spcAft>
              <a:buFont typeface="Arial" panose="020B0604020202020204" pitchFamily="34" charset="0"/>
              <a:buChar char="•"/>
            </a:pPr>
            <a:r>
              <a:rPr lang="zh-TW" altLang="en-US" sz="1900" dirty="0">
                <a:solidFill>
                  <a:prstClr val="black"/>
                </a:solidFill>
              </a:rPr>
              <a:t>社區</a:t>
            </a:r>
            <a:endParaRPr lang="en-US" altLang="zh-TW" sz="1900" dirty="0">
              <a:solidFill>
                <a:prstClr val="black"/>
              </a:solidFill>
            </a:endParaRPr>
          </a:p>
          <a:p>
            <a:pPr eaLnBrk="0" fontAlgn="base" hangingPunct="0">
              <a:spcBef>
                <a:spcPct val="0"/>
              </a:spcBef>
              <a:spcAft>
                <a:spcPct val="0"/>
              </a:spcAft>
              <a:buFont typeface="Arial" panose="020B0604020202020204" pitchFamily="34" charset="0"/>
              <a:buChar char="•"/>
            </a:pPr>
            <a:r>
              <a:rPr lang="zh-TW" altLang="en-US" sz="1900" b="1" dirty="0">
                <a:solidFill>
                  <a:prstClr val="black"/>
                </a:solidFill>
              </a:rPr>
              <a:t>物理環境</a:t>
            </a:r>
            <a:endParaRPr lang="en-US" altLang="zh-TW" sz="1900" b="1" dirty="0">
              <a:solidFill>
                <a:prstClr val="black"/>
              </a:solidFill>
            </a:endParaRPr>
          </a:p>
          <a:p>
            <a:pPr lvl="1" eaLnBrk="0" fontAlgn="base" hangingPunct="0">
              <a:spcBef>
                <a:spcPct val="0"/>
              </a:spcBef>
              <a:spcAft>
                <a:spcPct val="0"/>
              </a:spcAft>
              <a:buFont typeface="Arial" panose="020B0604020202020204" pitchFamily="34" charset="0"/>
              <a:buChar char="•"/>
            </a:pPr>
            <a:r>
              <a:rPr lang="zh-TW" altLang="en-US" sz="1900" dirty="0">
                <a:solidFill>
                  <a:prstClr val="black"/>
                </a:solidFill>
              </a:rPr>
              <a:t>光</a:t>
            </a:r>
            <a:endParaRPr lang="en-US" altLang="zh-TW" sz="1900" dirty="0">
              <a:solidFill>
                <a:prstClr val="black"/>
              </a:solidFill>
            </a:endParaRPr>
          </a:p>
          <a:p>
            <a:pPr lvl="1" eaLnBrk="0" fontAlgn="base" hangingPunct="0">
              <a:spcBef>
                <a:spcPct val="0"/>
              </a:spcBef>
              <a:spcAft>
                <a:spcPct val="0"/>
              </a:spcAft>
              <a:buFont typeface="Arial" panose="020B0604020202020204" pitchFamily="34" charset="0"/>
              <a:buChar char="•"/>
            </a:pPr>
            <a:r>
              <a:rPr lang="zh-TW" altLang="en-US" sz="1900" dirty="0">
                <a:solidFill>
                  <a:prstClr val="black"/>
                </a:solidFill>
              </a:rPr>
              <a:t>聲音</a:t>
            </a:r>
            <a:endParaRPr lang="en-US" altLang="zh-TW" sz="1900" dirty="0">
              <a:solidFill>
                <a:prstClr val="black"/>
              </a:solidFill>
            </a:endParaRPr>
          </a:p>
          <a:p>
            <a:pPr lvl="1" eaLnBrk="0" fontAlgn="base" hangingPunct="0">
              <a:spcBef>
                <a:spcPct val="0"/>
              </a:spcBef>
              <a:spcAft>
                <a:spcPct val="0"/>
              </a:spcAft>
              <a:buFont typeface="Arial" panose="020B0604020202020204" pitchFamily="34" charset="0"/>
              <a:buChar char="•"/>
            </a:pPr>
            <a:r>
              <a:rPr lang="zh-TW" altLang="en-US" sz="1900" dirty="0">
                <a:solidFill>
                  <a:prstClr val="black"/>
                </a:solidFill>
              </a:rPr>
              <a:t>熱</a:t>
            </a:r>
            <a:endParaRPr lang="en-US" altLang="zh-TW" sz="1900" dirty="0">
              <a:solidFill>
                <a:prstClr val="black"/>
              </a:solidFill>
            </a:endParaRPr>
          </a:p>
          <a:p>
            <a:pPr lvl="1" eaLnBrk="0" fontAlgn="base" hangingPunct="0">
              <a:spcBef>
                <a:spcPct val="0"/>
              </a:spcBef>
              <a:spcAft>
                <a:spcPct val="0"/>
              </a:spcAft>
              <a:buFont typeface="Arial" panose="020B0604020202020204" pitchFamily="34" charset="0"/>
              <a:buChar char="•"/>
            </a:pPr>
            <a:endParaRPr lang="zh-TW" altLang="en-US" sz="1900" dirty="0">
              <a:solidFill>
                <a:prstClr val="black"/>
              </a:solidFill>
            </a:endParaRPr>
          </a:p>
        </p:txBody>
      </p:sp>
      <p:sp>
        <p:nvSpPr>
          <p:cNvPr id="6" name="圓角矩形 5"/>
          <p:cNvSpPr/>
          <p:nvPr/>
        </p:nvSpPr>
        <p:spPr>
          <a:xfrm>
            <a:off x="4989513" y="1535113"/>
            <a:ext cx="3455987" cy="598487"/>
          </a:xfrm>
          <a:prstGeom prst="roundRect">
            <a:avLst/>
          </a:prstGeom>
        </p:spPr>
        <p:style>
          <a:lnRef idx="3">
            <a:schemeClr val="lt1"/>
          </a:lnRef>
          <a:fillRef idx="1">
            <a:schemeClr val="accent3"/>
          </a:fillRef>
          <a:effectRef idx="1">
            <a:schemeClr val="accent3"/>
          </a:effectRef>
          <a:fontRef idx="minor">
            <a:schemeClr val="lt1"/>
          </a:fontRef>
        </p:style>
        <p:txBody>
          <a:bodyPr anchor="ctr"/>
          <a:lstStyle/>
          <a:p>
            <a:pPr algn="ctr" eaLnBrk="0" fontAlgn="base" hangingPunct="0">
              <a:spcBef>
                <a:spcPct val="0"/>
              </a:spcBef>
              <a:spcAft>
                <a:spcPct val="0"/>
              </a:spcAft>
              <a:defRPr/>
            </a:pPr>
            <a:r>
              <a:rPr kumimoji="1" lang="en-US" altLang="zh-TW" sz="3600" b="1" dirty="0">
                <a:solidFill>
                  <a:prstClr val="white"/>
                </a:solidFill>
              </a:rPr>
              <a:t>HAAT</a:t>
            </a:r>
            <a:r>
              <a:rPr kumimoji="1" lang="zh-TW" altLang="en-US" sz="3600" b="1" dirty="0">
                <a:solidFill>
                  <a:prstClr val="white"/>
                </a:solidFill>
              </a:rPr>
              <a:t> </a:t>
            </a:r>
            <a:r>
              <a:rPr kumimoji="1" lang="en-US" altLang="zh-TW" sz="3600" b="1" dirty="0">
                <a:solidFill>
                  <a:prstClr val="white"/>
                </a:solidFill>
              </a:rPr>
              <a:t>model</a:t>
            </a:r>
            <a:endParaRPr kumimoji="1" lang="zh-TW" altLang="en-US" sz="3600" b="1" dirty="0">
              <a:solidFill>
                <a:prstClr val="white"/>
              </a:solidFill>
            </a:endParaRPr>
          </a:p>
        </p:txBody>
      </p:sp>
    </p:spTree>
    <p:extLst>
      <p:ext uri="{BB962C8B-B14F-4D97-AF65-F5344CB8AC3E}">
        <p14:creationId xmlns:p14="http://schemas.microsoft.com/office/powerpoint/2010/main" val="32074687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30163"/>
            <a:ext cx="4891088" cy="6888163"/>
          </a:xfrm>
        </p:spPr>
      </p:pic>
      <p:sp>
        <p:nvSpPr>
          <p:cNvPr id="24578" name="標題 1"/>
          <p:cNvSpPr>
            <a:spLocks noGrp="1"/>
          </p:cNvSpPr>
          <p:nvPr>
            <p:ph type="title"/>
          </p:nvPr>
        </p:nvSpPr>
        <p:spPr/>
        <p:txBody>
          <a:bodyPr/>
          <a:lstStyle/>
          <a:p>
            <a:endParaRPr lang="zh-TW" altLang="en-US"/>
          </a:p>
        </p:txBody>
      </p:sp>
      <p:pic>
        <p:nvPicPr>
          <p:cNvPr id="24580" name="圖片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9338" y="4763"/>
            <a:ext cx="48688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82198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內容版面配置區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3175"/>
            <a:ext cx="4865688" cy="6854825"/>
          </a:xfrm>
        </p:spPr>
      </p:pic>
      <p:sp>
        <p:nvSpPr>
          <p:cNvPr id="25602" name="標題 1"/>
          <p:cNvSpPr>
            <a:spLocks noGrp="1"/>
          </p:cNvSpPr>
          <p:nvPr>
            <p:ph type="title"/>
          </p:nvPr>
        </p:nvSpPr>
        <p:spPr/>
        <p:txBody>
          <a:bodyPr/>
          <a:lstStyle/>
          <a:p>
            <a:endParaRPr lang="zh-TW" altLang="en-US"/>
          </a:p>
        </p:txBody>
      </p:sp>
      <p:pic>
        <p:nvPicPr>
          <p:cNvPr id="25604" name="圖片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9338" y="-14288"/>
            <a:ext cx="4868862"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34485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內容版面配置區 9"/>
          <p:cNvGraphicFramePr>
            <a:graphicFrameLocks noGrp="1"/>
          </p:cNvGraphicFramePr>
          <p:nvPr>
            <p:ph idx="1"/>
            <p:extLst>
              <p:ext uri="{D42A27DB-BD31-4B8C-83A1-F6EECF244321}">
                <p14:modId xmlns:p14="http://schemas.microsoft.com/office/powerpoint/2010/main" val="2017103762"/>
              </p:ext>
            </p:extLst>
          </p:nvPr>
        </p:nvGraphicFramePr>
        <p:xfrm>
          <a:off x="871538" y="1772816"/>
          <a:ext cx="7978210" cy="48035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標題 1"/>
          <p:cNvSpPr>
            <a:spLocks noGrp="1"/>
          </p:cNvSpPr>
          <p:nvPr>
            <p:ph type="title"/>
          </p:nvPr>
        </p:nvSpPr>
        <p:spPr/>
        <p:txBody>
          <a:bodyPr/>
          <a:lstStyle/>
          <a:p>
            <a:r>
              <a:rPr lang="zh-TW" altLang="en-US" dirty="0"/>
              <a:t>生活與輔具</a:t>
            </a:r>
          </a:p>
        </p:txBody>
      </p:sp>
      <p:sp>
        <p:nvSpPr>
          <p:cNvPr id="4" name="雲朵形 3"/>
          <p:cNvSpPr/>
          <p:nvPr/>
        </p:nvSpPr>
        <p:spPr>
          <a:xfrm>
            <a:off x="398343" y="1505585"/>
            <a:ext cx="2733498" cy="1368152"/>
          </a:xfrm>
          <a:prstGeom prst="cloud">
            <a:avLst/>
          </a:prstGeom>
          <a:noFill/>
          <a:ln>
            <a:noFill/>
          </a:ln>
        </p:spPr>
        <p:style>
          <a:lnRef idx="0">
            <a:scrgbClr r="0" g="0" b="0"/>
          </a:lnRef>
          <a:fillRef idx="0">
            <a:scrgbClr r="0" g="0" b="0"/>
          </a:fillRef>
          <a:effectRef idx="0">
            <a:scrgbClr r="0" g="0" b="0"/>
          </a:effectRef>
          <a:fontRef idx="minor">
            <a:schemeClr val="accent5"/>
          </a:fontRef>
        </p:style>
        <p:txBody>
          <a:bodyPr rtlCol="0" anchor="ctr"/>
          <a:lstStyle/>
          <a:p>
            <a:pPr algn="ctr" eaLnBrk="0" fontAlgn="base" hangingPunct="0">
              <a:spcBef>
                <a:spcPct val="0"/>
              </a:spcBef>
              <a:spcAft>
                <a:spcPct val="0"/>
              </a:spcAft>
            </a:pPr>
            <a:r>
              <a:rPr kumimoji="1" lang="zh-TW" altLang="en-US" sz="2400" b="1" dirty="0">
                <a:solidFill>
                  <a:schemeClr val="accent1">
                    <a:lumMod val="60000"/>
                    <a:lumOff val="40000"/>
                  </a:schemeClr>
                </a:solidFill>
              </a:rPr>
              <a:t>視覺、聽覺輔具</a:t>
            </a:r>
          </a:p>
        </p:txBody>
      </p:sp>
      <p:sp>
        <p:nvSpPr>
          <p:cNvPr id="13" name="雲朵形 12"/>
          <p:cNvSpPr/>
          <p:nvPr/>
        </p:nvSpPr>
        <p:spPr>
          <a:xfrm>
            <a:off x="186240" y="4315581"/>
            <a:ext cx="2160240" cy="1368152"/>
          </a:xfrm>
          <a:prstGeom prst="cloud">
            <a:avLst/>
          </a:prstGeom>
          <a:noFill/>
          <a:ln>
            <a:noFill/>
          </a:ln>
        </p:spPr>
        <p:style>
          <a:lnRef idx="0">
            <a:scrgbClr r="0" g="0" b="0"/>
          </a:lnRef>
          <a:fillRef idx="0">
            <a:scrgbClr r="0" g="0" b="0"/>
          </a:fillRef>
          <a:effectRef idx="0">
            <a:scrgbClr r="0" g="0" b="0"/>
          </a:effectRef>
          <a:fontRef idx="minor">
            <a:schemeClr val="accent5"/>
          </a:fontRef>
        </p:style>
        <p:txBody>
          <a:bodyPr rtlCol="0" anchor="ctr"/>
          <a:lstStyle/>
          <a:p>
            <a:pPr algn="ctr" eaLnBrk="0" fontAlgn="base" hangingPunct="0">
              <a:spcBef>
                <a:spcPct val="0"/>
              </a:spcBef>
              <a:spcAft>
                <a:spcPct val="0"/>
              </a:spcAft>
            </a:pPr>
            <a:r>
              <a:rPr kumimoji="1" lang="zh-TW" altLang="en-US" sz="2400" dirty="0">
                <a:solidFill>
                  <a:srgbClr val="4BACC6"/>
                </a:solidFill>
              </a:rPr>
              <a:t>行動輔具</a:t>
            </a:r>
          </a:p>
        </p:txBody>
      </p:sp>
      <p:sp>
        <p:nvSpPr>
          <p:cNvPr id="14" name="雲朵形 13"/>
          <p:cNvSpPr/>
          <p:nvPr/>
        </p:nvSpPr>
        <p:spPr>
          <a:xfrm>
            <a:off x="6902784" y="2366210"/>
            <a:ext cx="2160240" cy="1368152"/>
          </a:xfrm>
          <a:prstGeom prst="cloud">
            <a:avLst/>
          </a:prstGeom>
          <a:noFill/>
          <a:ln>
            <a:noFill/>
          </a:ln>
        </p:spPr>
        <p:style>
          <a:lnRef idx="0">
            <a:scrgbClr r="0" g="0" b="0"/>
          </a:lnRef>
          <a:fillRef idx="0">
            <a:scrgbClr r="0" g="0" b="0"/>
          </a:fillRef>
          <a:effectRef idx="0">
            <a:scrgbClr r="0" g="0" b="0"/>
          </a:effectRef>
          <a:fontRef idx="minor">
            <a:schemeClr val="accent5"/>
          </a:fontRef>
        </p:style>
        <p:txBody>
          <a:bodyPr rtlCol="0" anchor="ctr"/>
          <a:lstStyle/>
          <a:p>
            <a:pPr algn="ctr" eaLnBrk="0" fontAlgn="base" hangingPunct="0">
              <a:spcBef>
                <a:spcPct val="0"/>
              </a:spcBef>
              <a:spcAft>
                <a:spcPct val="0"/>
              </a:spcAft>
            </a:pPr>
            <a:r>
              <a:rPr kumimoji="1" lang="zh-TW" altLang="en-US" sz="2400" dirty="0">
                <a:solidFill>
                  <a:srgbClr val="4BACC6"/>
                </a:solidFill>
              </a:rPr>
              <a:t>床及相關輔具</a:t>
            </a:r>
          </a:p>
        </p:txBody>
      </p:sp>
      <p:sp>
        <p:nvSpPr>
          <p:cNvPr id="15" name="雲朵形 14"/>
          <p:cNvSpPr/>
          <p:nvPr/>
        </p:nvSpPr>
        <p:spPr>
          <a:xfrm>
            <a:off x="7118807" y="3947472"/>
            <a:ext cx="1944217" cy="1368152"/>
          </a:xfrm>
          <a:prstGeom prst="cloud">
            <a:avLst/>
          </a:prstGeom>
          <a:noFill/>
          <a:ln>
            <a:noFill/>
          </a:ln>
        </p:spPr>
        <p:style>
          <a:lnRef idx="0">
            <a:scrgbClr r="0" g="0" b="0"/>
          </a:lnRef>
          <a:fillRef idx="0">
            <a:scrgbClr r="0" g="0" b="0"/>
          </a:fillRef>
          <a:effectRef idx="0">
            <a:scrgbClr r="0" g="0" b="0"/>
          </a:effectRef>
          <a:fontRef idx="minor">
            <a:schemeClr val="accent5"/>
          </a:fontRef>
        </p:style>
        <p:txBody>
          <a:bodyPr rtlCol="0" anchor="ctr"/>
          <a:lstStyle/>
          <a:p>
            <a:pPr eaLnBrk="0" fontAlgn="base" hangingPunct="0">
              <a:spcBef>
                <a:spcPct val="0"/>
              </a:spcBef>
              <a:spcAft>
                <a:spcPct val="0"/>
              </a:spcAft>
            </a:pPr>
            <a:r>
              <a:rPr kumimoji="1" lang="zh-TW" altLang="en-US" sz="2400" b="1" dirty="0">
                <a:solidFill>
                  <a:schemeClr val="accent1">
                    <a:lumMod val="60000"/>
                    <a:lumOff val="40000"/>
                  </a:schemeClr>
                </a:solidFill>
              </a:rPr>
              <a:t>通用設計環境</a:t>
            </a:r>
            <a:endParaRPr kumimoji="1" lang="en-US" altLang="zh-TW" sz="2400" b="1" dirty="0">
              <a:solidFill>
                <a:schemeClr val="accent1">
                  <a:lumMod val="60000"/>
                  <a:lumOff val="40000"/>
                </a:schemeClr>
              </a:solidFill>
            </a:endParaRPr>
          </a:p>
        </p:txBody>
      </p:sp>
      <p:sp>
        <p:nvSpPr>
          <p:cNvPr id="16" name="雲朵形 15"/>
          <p:cNvSpPr/>
          <p:nvPr/>
        </p:nvSpPr>
        <p:spPr>
          <a:xfrm>
            <a:off x="141061" y="2716580"/>
            <a:ext cx="2160240" cy="1368152"/>
          </a:xfrm>
          <a:prstGeom prst="cloud">
            <a:avLst/>
          </a:prstGeom>
          <a:noFill/>
          <a:ln>
            <a:noFill/>
          </a:ln>
        </p:spPr>
        <p:style>
          <a:lnRef idx="0">
            <a:scrgbClr r="0" g="0" b="0"/>
          </a:lnRef>
          <a:fillRef idx="0">
            <a:scrgbClr r="0" g="0" b="0"/>
          </a:fillRef>
          <a:effectRef idx="0">
            <a:scrgbClr r="0" g="0" b="0"/>
          </a:effectRef>
          <a:fontRef idx="minor">
            <a:schemeClr val="accent5"/>
          </a:fontRef>
        </p:style>
        <p:txBody>
          <a:bodyPr rtlCol="0" anchor="ctr"/>
          <a:lstStyle/>
          <a:p>
            <a:pPr algn="ctr" eaLnBrk="0" fontAlgn="base" hangingPunct="0">
              <a:spcBef>
                <a:spcPct val="0"/>
              </a:spcBef>
              <a:spcAft>
                <a:spcPct val="0"/>
              </a:spcAft>
            </a:pPr>
            <a:r>
              <a:rPr kumimoji="1" lang="zh-TW" altLang="en-US" sz="2400" dirty="0">
                <a:solidFill>
                  <a:srgbClr val="4BACC6"/>
                </a:solidFill>
              </a:rPr>
              <a:t>溝通輔具</a:t>
            </a:r>
          </a:p>
        </p:txBody>
      </p:sp>
      <p:sp>
        <p:nvSpPr>
          <p:cNvPr id="17" name="雲朵形 16"/>
          <p:cNvSpPr/>
          <p:nvPr/>
        </p:nvSpPr>
        <p:spPr>
          <a:xfrm>
            <a:off x="6012160" y="1122601"/>
            <a:ext cx="2160240" cy="1457818"/>
          </a:xfrm>
          <a:prstGeom prst="cloud">
            <a:avLst/>
          </a:prstGeom>
          <a:noFill/>
          <a:ln>
            <a:noFill/>
          </a:ln>
        </p:spPr>
        <p:style>
          <a:lnRef idx="0">
            <a:scrgbClr r="0" g="0" b="0"/>
          </a:lnRef>
          <a:fillRef idx="0">
            <a:scrgbClr r="0" g="0" b="0"/>
          </a:fillRef>
          <a:effectRef idx="0">
            <a:scrgbClr r="0" g="0" b="0"/>
          </a:effectRef>
          <a:fontRef idx="minor">
            <a:schemeClr val="accent5"/>
          </a:fontRef>
        </p:style>
        <p:txBody>
          <a:bodyPr rtlCol="0" anchor="ctr"/>
          <a:lstStyle/>
          <a:p>
            <a:pPr eaLnBrk="0" fontAlgn="base" hangingPunct="0">
              <a:spcBef>
                <a:spcPct val="0"/>
              </a:spcBef>
              <a:spcAft>
                <a:spcPct val="0"/>
              </a:spcAft>
            </a:pPr>
            <a:r>
              <a:rPr kumimoji="1" lang="zh-TW" altLang="en-US" sz="2400" dirty="0">
                <a:solidFill>
                  <a:srgbClr val="4BACC6"/>
                </a:solidFill>
              </a:rPr>
              <a:t>擺位輔具</a:t>
            </a:r>
          </a:p>
        </p:txBody>
      </p:sp>
      <p:sp>
        <p:nvSpPr>
          <p:cNvPr id="11" name="雲朵形 10"/>
          <p:cNvSpPr/>
          <p:nvPr/>
        </p:nvSpPr>
        <p:spPr>
          <a:xfrm>
            <a:off x="1059704" y="5587006"/>
            <a:ext cx="2483193" cy="1171339"/>
          </a:xfrm>
          <a:prstGeom prst="cloud">
            <a:avLst/>
          </a:prstGeom>
          <a:noFill/>
          <a:ln>
            <a:noFill/>
          </a:ln>
        </p:spPr>
        <p:style>
          <a:lnRef idx="0">
            <a:scrgbClr r="0" g="0" b="0"/>
          </a:lnRef>
          <a:fillRef idx="0">
            <a:scrgbClr r="0" g="0" b="0"/>
          </a:fillRef>
          <a:effectRef idx="0">
            <a:scrgbClr r="0" g="0" b="0"/>
          </a:effectRef>
          <a:fontRef idx="minor">
            <a:schemeClr val="accent5"/>
          </a:fontRef>
        </p:style>
        <p:txBody>
          <a:bodyPr rtlCol="0" anchor="ctr"/>
          <a:lstStyle/>
          <a:p>
            <a:pPr algn="ctr" eaLnBrk="0" fontAlgn="base" hangingPunct="0">
              <a:spcBef>
                <a:spcPct val="0"/>
              </a:spcBef>
              <a:spcAft>
                <a:spcPct val="0"/>
              </a:spcAft>
            </a:pPr>
            <a:r>
              <a:rPr kumimoji="1" lang="zh-TW" altLang="en-US" sz="2400" dirty="0">
                <a:solidFill>
                  <a:srgbClr val="4BACC6"/>
                </a:solidFill>
              </a:rPr>
              <a:t>居家生活輔具</a:t>
            </a:r>
          </a:p>
        </p:txBody>
      </p:sp>
      <p:sp>
        <p:nvSpPr>
          <p:cNvPr id="12" name="雲朵形 11"/>
          <p:cNvSpPr/>
          <p:nvPr/>
        </p:nvSpPr>
        <p:spPr>
          <a:xfrm>
            <a:off x="6228183" y="5498880"/>
            <a:ext cx="2382164" cy="1457818"/>
          </a:xfrm>
          <a:prstGeom prst="cloud">
            <a:avLst/>
          </a:prstGeom>
          <a:noFill/>
          <a:ln>
            <a:noFill/>
          </a:ln>
        </p:spPr>
        <p:style>
          <a:lnRef idx="0">
            <a:scrgbClr r="0" g="0" b="0"/>
          </a:lnRef>
          <a:fillRef idx="0">
            <a:scrgbClr r="0" g="0" b="0"/>
          </a:fillRef>
          <a:effectRef idx="0">
            <a:scrgbClr r="0" g="0" b="0"/>
          </a:effectRef>
          <a:fontRef idx="minor">
            <a:schemeClr val="accent5"/>
          </a:fontRef>
        </p:style>
        <p:txBody>
          <a:bodyPr rtlCol="0" anchor="ctr"/>
          <a:lstStyle/>
          <a:p>
            <a:pPr eaLnBrk="0" fontAlgn="base" hangingPunct="0">
              <a:spcBef>
                <a:spcPct val="0"/>
              </a:spcBef>
              <a:spcAft>
                <a:spcPct val="0"/>
              </a:spcAft>
            </a:pPr>
            <a:r>
              <a:rPr kumimoji="1" lang="zh-TW" altLang="en-US" sz="2400" dirty="0">
                <a:solidFill>
                  <a:srgbClr val="4BACC6"/>
                </a:solidFill>
              </a:rPr>
              <a:t>如廁</a:t>
            </a:r>
            <a:r>
              <a:rPr kumimoji="1" lang="en-US" altLang="zh-TW" sz="2400" dirty="0">
                <a:solidFill>
                  <a:srgbClr val="4BACC6"/>
                </a:solidFill>
              </a:rPr>
              <a:t>/</a:t>
            </a:r>
            <a:r>
              <a:rPr kumimoji="1" lang="zh-TW" altLang="en-US" sz="2400" dirty="0">
                <a:solidFill>
                  <a:srgbClr val="4BACC6"/>
                </a:solidFill>
              </a:rPr>
              <a:t>沐浴輔具</a:t>
            </a:r>
          </a:p>
        </p:txBody>
      </p:sp>
    </p:spTree>
    <p:extLst>
      <p:ext uri="{BB962C8B-B14F-4D97-AF65-F5344CB8AC3E}">
        <p14:creationId xmlns:p14="http://schemas.microsoft.com/office/powerpoint/2010/main" val="943633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animBg="1"/>
      <p:bldP spid="14" grpId="0" animBg="1"/>
      <p:bldP spid="15" grpId="0"/>
      <p:bldP spid="16" grpId="0" animBg="1"/>
      <p:bldP spid="17" grpId="0" animBg="1"/>
      <p:bldP spid="11" grpId="0" animBg="1"/>
      <p:bldP spid="1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進食、飲水相關輔具</a:t>
            </a:r>
          </a:p>
        </p:txBody>
      </p:sp>
      <p:pic>
        <p:nvPicPr>
          <p:cNvPr id="3075" name="Picture 3" descr="C:\D\郁歆彰老資料夾\輔具相關資料\鼻曲型杯.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428" y="5149257"/>
            <a:ext cx="1744467" cy="164486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D\郁歆彰老資料夾\輔具相關資料\長嘴式水杯.jpg"/>
          <p:cNvPicPr>
            <a:picLocks noChangeAspect="1" noChangeArrowheads="1"/>
          </p:cNvPicPr>
          <p:nvPr/>
        </p:nvPicPr>
        <p:blipFill rotWithShape="1">
          <a:blip r:embed="rId4">
            <a:extLst>
              <a:ext uri="{28A0092B-C50C-407E-A947-70E740481C1C}">
                <a14:useLocalDpi xmlns:a14="http://schemas.microsoft.com/office/drawing/2010/main" val="0"/>
              </a:ext>
            </a:extLst>
          </a:blip>
          <a:srcRect t="16917" b="13549"/>
          <a:stretch/>
        </p:blipFill>
        <p:spPr bwMode="auto">
          <a:xfrm>
            <a:off x="2104162" y="5083399"/>
            <a:ext cx="2684496" cy="168052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D\郁歆彰老資料夾\輔具相關資料\HO-207_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2680" y="4044253"/>
            <a:ext cx="1971675" cy="281463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D\郁歆彰老資料夾\輔具相關資料\Will系列熱塑性湯匙 叉子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20659" y="1477459"/>
            <a:ext cx="2228850" cy="2224392"/>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descr="C:\D\郁歆彰老資料夾\輔具相關資料\0207_500-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9162" y="3244257"/>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C:\D\郁歆彰老資料夾\輔具相關資料\捲捲海棉條.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39752" y="1516791"/>
            <a:ext cx="1744467" cy="1744467"/>
          </a:xfrm>
          <a:prstGeom prst="rect">
            <a:avLst/>
          </a:prstGeom>
          <a:noFill/>
          <a:extLst>
            <a:ext uri="{909E8E84-426E-40DD-AFC4-6F175D3DCCD1}">
              <a14:hiddenFill xmlns:a14="http://schemas.microsoft.com/office/drawing/2010/main">
                <a:solidFill>
                  <a:srgbClr val="FFFFFF"/>
                </a:solidFill>
              </a14:hiddenFill>
            </a:ext>
          </a:extLst>
        </p:spPr>
      </p:pic>
      <p:pic>
        <p:nvPicPr>
          <p:cNvPr id="3083" name="Picture 11" descr="C:\D\郁歆彰老資料夾\輔具相關資料\Pastel粉彩湯匙(深型)-2.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5536" y="1520020"/>
            <a:ext cx="1744467" cy="1744467"/>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D\郁歆彰老資料夾\輔具相關資料\Bendable Spoon.jpg"/>
          <p:cNvPicPr>
            <a:picLocks noChangeAspect="1" noChangeArrowheads="1"/>
          </p:cNvPicPr>
          <p:nvPr/>
        </p:nvPicPr>
        <p:blipFill rotWithShape="1">
          <a:blip r:embed="rId10">
            <a:extLst>
              <a:ext uri="{28A0092B-C50C-407E-A947-70E740481C1C}">
                <a14:useLocalDpi xmlns:a14="http://schemas.microsoft.com/office/drawing/2010/main" val="0"/>
              </a:ext>
            </a:extLst>
          </a:blip>
          <a:srcRect t="16515" b="15105"/>
          <a:stretch/>
        </p:blipFill>
        <p:spPr bwMode="auto">
          <a:xfrm>
            <a:off x="2140003" y="3432825"/>
            <a:ext cx="2284090" cy="156186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D\郁歆彰老資料夾\輔具相關資料\日本介護餐筷.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47930" y="3505655"/>
            <a:ext cx="2188659" cy="145910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88721" y="5304534"/>
            <a:ext cx="1533525"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 name="群組 4"/>
          <p:cNvGrpSpPr/>
          <p:nvPr/>
        </p:nvGrpSpPr>
        <p:grpSpPr>
          <a:xfrm>
            <a:off x="6844646" y="1244956"/>
            <a:ext cx="2267744" cy="2798407"/>
            <a:chOff x="6844646" y="1244956"/>
            <a:chExt cx="2267744" cy="2798407"/>
          </a:xfrm>
        </p:grpSpPr>
        <p:pic>
          <p:nvPicPr>
            <p:cNvPr id="4" name="圖片 3"/>
            <p:cNvPicPr>
              <a:picLocks noChangeAspect="1"/>
            </p:cNvPicPr>
            <p:nvPr/>
          </p:nvPicPr>
          <p:blipFill rotWithShape="1">
            <a:blip r:embed="rId13" cstate="print">
              <a:extLst>
                <a:ext uri="{28A0092B-C50C-407E-A947-70E740481C1C}">
                  <a14:useLocalDpi xmlns:a14="http://schemas.microsoft.com/office/drawing/2010/main" val="0"/>
                </a:ext>
              </a:extLst>
            </a:blip>
            <a:srcRect l="26527" t="7155" r="23298"/>
            <a:stretch/>
          </p:blipFill>
          <p:spPr>
            <a:xfrm>
              <a:off x="6844646" y="1245846"/>
              <a:ext cx="2267744" cy="2797517"/>
            </a:xfrm>
            <a:prstGeom prst="rect">
              <a:avLst/>
            </a:prstGeom>
          </p:spPr>
        </p:pic>
        <p:sp>
          <p:nvSpPr>
            <p:cNvPr id="3" name="笑臉 2"/>
            <p:cNvSpPr/>
            <p:nvPr/>
          </p:nvSpPr>
          <p:spPr>
            <a:xfrm>
              <a:off x="7596336" y="1244956"/>
              <a:ext cx="706217" cy="671876"/>
            </a:xfrm>
            <a:prstGeom prst="smileyFace">
              <a:avLst/>
            </a:prstGeom>
          </p:spPr>
          <p:style>
            <a:lnRef idx="2">
              <a:schemeClr val="accent6"/>
            </a:lnRef>
            <a:fillRef idx="1">
              <a:schemeClr val="lt1"/>
            </a:fillRef>
            <a:effectRef idx="0">
              <a:schemeClr val="accent6"/>
            </a:effectRef>
            <a:fontRef idx="minor">
              <a:schemeClr val="dk1"/>
            </a:fontRef>
          </p:style>
          <p:txBody>
            <a:bodyPr rtlCol="0" anchor="ctr"/>
            <a:lstStyle/>
            <a:p>
              <a:pPr algn="ctr" eaLnBrk="0" fontAlgn="base" hangingPunct="0">
                <a:spcBef>
                  <a:spcPct val="0"/>
                </a:spcBef>
                <a:spcAft>
                  <a:spcPct val="0"/>
                </a:spcAft>
              </a:pPr>
              <a:endParaRPr kumimoji="1" lang="zh-TW" altLang="en-US" sz="2400">
                <a:solidFill>
                  <a:prstClr val="black"/>
                </a:solidFill>
              </a:endParaRPr>
            </a:p>
          </p:txBody>
        </p:sp>
      </p:grpSp>
      <p:sp>
        <p:nvSpPr>
          <p:cNvPr id="6" name="矩形 5"/>
          <p:cNvSpPr/>
          <p:nvPr/>
        </p:nvSpPr>
        <p:spPr>
          <a:xfrm>
            <a:off x="1907704" y="6510128"/>
            <a:ext cx="6250221" cy="369332"/>
          </a:xfrm>
          <a:prstGeom prst="rect">
            <a:avLst/>
          </a:prstGeom>
        </p:spPr>
        <p:txBody>
          <a:bodyPr wrap="square">
            <a:spAutoFit/>
          </a:bodyPr>
          <a:lstStyle/>
          <a:p>
            <a:pPr eaLnBrk="0" fontAlgn="base" hangingPunct="0">
              <a:spcBef>
                <a:spcPct val="0"/>
              </a:spcBef>
              <a:spcAft>
                <a:spcPct val="0"/>
              </a:spcAft>
            </a:pPr>
            <a:r>
              <a:rPr kumimoji="1" lang="zh-TW" altLang="en-US" dirty="0">
                <a:solidFill>
                  <a:prstClr val="black"/>
                </a:solidFill>
                <a:latin typeface="Times New Roman" panose="02020603050405020304" pitchFamily="18" charset="0"/>
                <a:ea typeface="新細明體" panose="02020500000000000000" pitchFamily="18" charset="-120"/>
              </a:rPr>
              <a:t>https://repat.sfaa.gov.tw/07product/pro_a_list.asp</a:t>
            </a:r>
          </a:p>
        </p:txBody>
      </p:sp>
    </p:spTree>
    <p:extLst>
      <p:ext uri="{BB962C8B-B14F-4D97-AF65-F5344CB8AC3E}">
        <p14:creationId xmlns:p14="http://schemas.microsoft.com/office/powerpoint/2010/main" val="38147989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a:extLst>
              <a:ext uri="{FF2B5EF4-FFF2-40B4-BE49-F238E27FC236}">
                <a16:creationId xmlns:a16="http://schemas.microsoft.com/office/drawing/2014/main" xmlns="" id="{81EAB2E5-13A8-4282-8776-3FBECB03E7C9}"/>
              </a:ext>
            </a:extLst>
          </p:cNvPr>
          <p:cNvPicPr>
            <a:picLocks noGrp="1" noChangeAspect="1"/>
          </p:cNvPicPr>
          <p:nvPr>
            <p:ph idx="1"/>
          </p:nvPr>
        </p:nvPicPr>
        <p:blipFill rotWithShape="1">
          <a:blip r:embed="rId2"/>
          <a:srcRect l="21266" t="25036" r="21650" b="18629"/>
          <a:stretch/>
        </p:blipFill>
        <p:spPr>
          <a:xfrm>
            <a:off x="1619672" y="2456892"/>
            <a:ext cx="5184576" cy="2744776"/>
          </a:xfrm>
          <a:prstGeom prst="rect">
            <a:avLst/>
          </a:prstGeom>
        </p:spPr>
      </p:pic>
      <p:sp>
        <p:nvSpPr>
          <p:cNvPr id="3" name="標題 2">
            <a:extLst>
              <a:ext uri="{FF2B5EF4-FFF2-40B4-BE49-F238E27FC236}">
                <a16:creationId xmlns:a16="http://schemas.microsoft.com/office/drawing/2014/main" xmlns="" id="{001D3CD1-996F-4695-AE3B-CDA4B389BEA8}"/>
              </a:ext>
            </a:extLst>
          </p:cNvPr>
          <p:cNvSpPr>
            <a:spLocks noGrp="1"/>
          </p:cNvSpPr>
          <p:nvPr>
            <p:ph type="title"/>
          </p:nvPr>
        </p:nvSpPr>
        <p:spPr>
          <a:xfrm>
            <a:off x="457200" y="338328"/>
            <a:ext cx="8229600" cy="1722520"/>
          </a:xfrm>
        </p:spPr>
        <p:txBody>
          <a:bodyPr/>
          <a:lstStyle/>
          <a:p>
            <a:r>
              <a:rPr lang="zh-TW" altLang="en-US" dirty="0"/>
              <a:t>人生下半場</a:t>
            </a:r>
          </a:p>
        </p:txBody>
      </p:sp>
      <p:sp>
        <p:nvSpPr>
          <p:cNvPr id="5" name="矩形 4">
            <a:extLst>
              <a:ext uri="{FF2B5EF4-FFF2-40B4-BE49-F238E27FC236}">
                <a16:creationId xmlns:a16="http://schemas.microsoft.com/office/drawing/2014/main" xmlns="" id="{ECE25650-F759-4987-A305-54D8909BAE9E}"/>
              </a:ext>
            </a:extLst>
          </p:cNvPr>
          <p:cNvSpPr/>
          <p:nvPr/>
        </p:nvSpPr>
        <p:spPr>
          <a:xfrm>
            <a:off x="457200" y="5596342"/>
            <a:ext cx="6923112" cy="923330"/>
          </a:xfrm>
          <a:prstGeom prst="rect">
            <a:avLst/>
          </a:prstGeom>
        </p:spPr>
        <p:txBody>
          <a:bodyPr wrap="square">
            <a:spAutoFit/>
          </a:bodyPr>
          <a:lstStyle/>
          <a:p>
            <a:r>
              <a:rPr lang="en-US" altLang="zh-TW" dirty="0"/>
              <a:t>https://www.youtube.com/watch?v=Qo6QNU8kHxI&amp;utm_source=Facebook_PicSee&amp;fbclid=IwAR1xr6SttA67XH7uqUyMEKxqcGCnuRsRZoYUJAh0Xod1eiY-v0JkmTwyMVI</a:t>
            </a:r>
            <a:endParaRPr lang="zh-TW" altLang="en-US" dirty="0"/>
          </a:p>
        </p:txBody>
      </p:sp>
    </p:spTree>
    <p:extLst>
      <p:ext uri="{BB962C8B-B14F-4D97-AF65-F5344CB8AC3E}">
        <p14:creationId xmlns:p14="http://schemas.microsoft.com/office/powerpoint/2010/main" val="17745612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sp>
        <p:nvSpPr>
          <p:cNvPr id="2" name="標題 1"/>
          <p:cNvSpPr>
            <a:spLocks noGrp="1"/>
          </p:cNvSpPr>
          <p:nvPr>
            <p:ph type="title"/>
          </p:nvPr>
        </p:nvSpPr>
        <p:spPr>
          <a:xfrm>
            <a:off x="467544" y="69730"/>
            <a:ext cx="8229600" cy="1143000"/>
          </a:xfrm>
        </p:spPr>
        <p:txBody>
          <a:bodyPr/>
          <a:lstStyle/>
          <a:p>
            <a:r>
              <a:rPr lang="zh-TW" altLang="en-US" dirty="0"/>
              <a:t>梳洗著裝相關輔具</a:t>
            </a:r>
          </a:p>
        </p:txBody>
      </p:sp>
      <p:pic>
        <p:nvPicPr>
          <p:cNvPr id="4" name="圖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27784" y="4406411"/>
            <a:ext cx="2232248" cy="2321243"/>
          </a:xfrm>
          <a:prstGeom prst="rect">
            <a:avLst/>
          </a:prstGeom>
        </p:spPr>
      </p:pic>
      <p:pic>
        <p:nvPicPr>
          <p:cNvPr id="5" name="內容版面配置區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32" y="4076119"/>
            <a:ext cx="2780979" cy="2786541"/>
          </a:xfrm>
          <a:prstGeom prst="rect">
            <a:avLst/>
          </a:prstGeom>
        </p:spPr>
      </p:pic>
      <p:pic>
        <p:nvPicPr>
          <p:cNvPr id="6146" name="Picture 2" descr="長柄髮梳(DA-55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58" y="69730"/>
            <a:ext cx="2105655" cy="210565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扣鈕/拉鍊器(DA-513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1829" y="4521856"/>
            <a:ext cx="2026196" cy="2026196"/>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拉鍊輔助器(DA-5134)"/>
          <p:cNvPicPr>
            <a:picLocks noChangeAspect="1" noChangeArrowheads="1"/>
          </p:cNvPicPr>
          <p:nvPr/>
        </p:nvPicPr>
        <p:blipFill rotWithShape="1">
          <a:blip r:embed="rId6">
            <a:extLst>
              <a:ext uri="{28A0092B-C50C-407E-A947-70E740481C1C}">
                <a14:useLocalDpi xmlns:a14="http://schemas.microsoft.com/office/drawing/2010/main" val="0"/>
              </a:ext>
            </a:extLst>
          </a:blip>
          <a:srcRect l="10269"/>
          <a:stretch/>
        </p:blipFill>
        <p:spPr bwMode="auto">
          <a:xfrm>
            <a:off x="7020272" y="4504845"/>
            <a:ext cx="2018270" cy="2249235"/>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https://repat.sfaa.gov.tw/files/%E6%AD%90%E5%A7%86%E9%BE%8D%E9%9F%B3%E6%B3%A2%E5%BC%8F%E9%9B%BB%E5%8B%95%E7%89%99%E5%88%B7HT-B201.jpg"/>
          <p:cNvPicPr>
            <a:picLocks noChangeAspect="1" noChangeArrowheads="1"/>
          </p:cNvPicPr>
          <p:nvPr/>
        </p:nvPicPr>
        <p:blipFill rotWithShape="1">
          <a:blip r:embed="rId7">
            <a:extLst>
              <a:ext uri="{28A0092B-C50C-407E-A947-70E740481C1C}">
                <a14:useLocalDpi xmlns:a14="http://schemas.microsoft.com/office/drawing/2010/main" val="0"/>
              </a:ext>
            </a:extLst>
          </a:blip>
          <a:srcRect l="16200" r="13818"/>
          <a:stretch/>
        </p:blipFill>
        <p:spPr bwMode="auto">
          <a:xfrm flipH="1">
            <a:off x="4900349" y="1663067"/>
            <a:ext cx="2267372" cy="2657290"/>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可調式修面鏡"/>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75" y="2175385"/>
            <a:ext cx="2525223" cy="1912486"/>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descr="https://repat.sfaa.gov.tw/files/___500.jpg"/>
          <p:cNvPicPr>
            <a:picLocks noChangeAspect="1" noChangeArrowheads="1"/>
          </p:cNvPicPr>
          <p:nvPr/>
        </p:nvPicPr>
        <p:blipFill rotWithShape="1">
          <a:blip r:embed="rId9">
            <a:extLst>
              <a:ext uri="{28A0092B-C50C-407E-A947-70E740481C1C}">
                <a14:useLocalDpi xmlns:a14="http://schemas.microsoft.com/office/drawing/2010/main" val="0"/>
              </a:ext>
            </a:extLst>
          </a:blip>
          <a:srcRect l="23210" t="5292" r="21273" b="3206"/>
          <a:stretch/>
        </p:blipFill>
        <p:spPr bwMode="auto">
          <a:xfrm>
            <a:off x="2844876" y="1018579"/>
            <a:ext cx="2055473" cy="3387832"/>
          </a:xfrm>
          <a:prstGeom prst="rect">
            <a:avLst/>
          </a:prstGeom>
          <a:noFill/>
          <a:extLst>
            <a:ext uri="{909E8E84-426E-40DD-AFC4-6F175D3DCCD1}">
              <a14:hiddenFill xmlns:a14="http://schemas.microsoft.com/office/drawing/2010/main">
                <a:solidFill>
                  <a:srgbClr val="FFFFFF"/>
                </a:solidFill>
              </a14:hiddenFill>
            </a:ext>
          </a:extLst>
        </p:spPr>
      </p:pic>
      <p:pic>
        <p:nvPicPr>
          <p:cNvPr id="15" name="圖片 14"/>
          <p:cNvPicPr>
            <a:picLocks noChangeAspect="1"/>
          </p:cNvPicPr>
          <p:nvPr/>
        </p:nvPicPr>
        <p:blipFill rotWithShape="1">
          <a:blip r:embed="rId10" cstate="print">
            <a:extLst>
              <a:ext uri="{28A0092B-C50C-407E-A947-70E740481C1C}">
                <a14:useLocalDpi xmlns:a14="http://schemas.microsoft.com/office/drawing/2010/main" val="0"/>
              </a:ext>
            </a:extLst>
          </a:blip>
          <a:srcRect l="34792"/>
          <a:stretch/>
        </p:blipFill>
        <p:spPr>
          <a:xfrm>
            <a:off x="7597708" y="2026827"/>
            <a:ext cx="1440834" cy="2209601"/>
          </a:xfrm>
          <a:prstGeom prst="rect">
            <a:avLst/>
          </a:prstGeom>
        </p:spPr>
      </p:pic>
      <p:pic>
        <p:nvPicPr>
          <p:cNvPr id="6164" name="Picture 20" descr="指甲剪附放大鏡(DA-5222)"/>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b="17216"/>
          <a:stretch/>
        </p:blipFill>
        <p:spPr bwMode="auto">
          <a:xfrm>
            <a:off x="7228014" y="383670"/>
            <a:ext cx="1602785" cy="1326848"/>
          </a:xfrm>
          <a:prstGeom prst="rect">
            <a:avLst/>
          </a:prstGeom>
          <a:noFill/>
          <a:extLst>
            <a:ext uri="{909E8E84-426E-40DD-AFC4-6F175D3DCCD1}">
              <a14:hiddenFill xmlns:a14="http://schemas.microsoft.com/office/drawing/2010/main">
                <a:solidFill>
                  <a:srgbClr val="FFFFFF"/>
                </a:solidFill>
              </a14:hiddenFill>
            </a:ext>
          </a:extLst>
        </p:spPr>
      </p:pic>
      <p:sp>
        <p:nvSpPr>
          <p:cNvPr id="17" name="矩形 16"/>
          <p:cNvSpPr/>
          <p:nvPr/>
        </p:nvSpPr>
        <p:spPr>
          <a:xfrm>
            <a:off x="2474719" y="6471431"/>
            <a:ext cx="4572000" cy="338554"/>
          </a:xfrm>
          <a:prstGeom prst="rect">
            <a:avLst/>
          </a:prstGeom>
        </p:spPr>
        <p:txBody>
          <a:bodyPr>
            <a:spAutoFit/>
          </a:bodyPr>
          <a:lstStyle/>
          <a:p>
            <a:pPr eaLnBrk="0" fontAlgn="base" hangingPunct="0">
              <a:spcBef>
                <a:spcPct val="0"/>
              </a:spcBef>
              <a:spcAft>
                <a:spcPct val="0"/>
              </a:spcAft>
            </a:pPr>
            <a:r>
              <a:rPr kumimoji="1" lang="zh-TW" altLang="en-US" sz="1600" dirty="0">
                <a:solidFill>
                  <a:prstClr val="black"/>
                </a:solidFill>
                <a:latin typeface="Times New Roman" panose="02020603050405020304" pitchFamily="18" charset="0"/>
                <a:ea typeface="新細明體" panose="02020500000000000000" pitchFamily="18" charset="-120"/>
              </a:rPr>
              <a:t>https://repat.sfaa.gov.tw/07product/pro_a_list.asp</a:t>
            </a:r>
          </a:p>
        </p:txBody>
      </p:sp>
    </p:spTree>
    <p:extLst>
      <p:ext uri="{BB962C8B-B14F-4D97-AF65-F5344CB8AC3E}">
        <p14:creationId xmlns:p14="http://schemas.microsoft.com/office/powerpoint/2010/main" val="23893097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內容版面配置區 4"/>
          <p:cNvSpPr>
            <a:spLocks noGrp="1"/>
          </p:cNvSpPr>
          <p:nvPr>
            <p:ph idx="1"/>
          </p:nvPr>
        </p:nvSpPr>
        <p:spPr>
          <a:xfrm>
            <a:off x="4139952" y="1196752"/>
            <a:ext cx="4546848" cy="4929411"/>
          </a:xfrm>
        </p:spPr>
        <p:txBody>
          <a:bodyPr>
            <a:normAutofit/>
          </a:bodyPr>
          <a:lstStyle/>
          <a:p>
            <a:r>
              <a:rPr lang="zh-TW" altLang="en-US" dirty="0"/>
              <a:t>使用床邊便盆椅需考量：</a:t>
            </a:r>
            <a:endParaRPr lang="en-US" altLang="zh-TW" dirty="0"/>
          </a:p>
          <a:p>
            <a:pPr lvl="1"/>
            <a:r>
              <a:rPr lang="zh-TW" altLang="en-US" dirty="0"/>
              <a:t>隱私</a:t>
            </a:r>
            <a:endParaRPr lang="en-US" altLang="zh-TW" dirty="0"/>
          </a:p>
          <a:p>
            <a:pPr lvl="1"/>
            <a:r>
              <a:rPr lang="zh-TW" altLang="en-US" dirty="0"/>
              <a:t>排泄物氣味</a:t>
            </a:r>
            <a:endParaRPr lang="en-US" altLang="zh-TW" dirty="0"/>
          </a:p>
          <a:p>
            <a:pPr lvl="1"/>
            <a:r>
              <a:rPr lang="zh-TW" altLang="en-US" dirty="0"/>
              <a:t>是否容易清潔、維護</a:t>
            </a:r>
            <a:endParaRPr lang="en-US" altLang="zh-TW" dirty="0"/>
          </a:p>
          <a:p>
            <a:pPr lvl="1"/>
            <a:r>
              <a:rPr lang="zh-TW" altLang="en-US" dirty="0"/>
              <a:t>是否會影響動線</a:t>
            </a:r>
            <a:r>
              <a:rPr lang="en-US" altLang="zh-TW" dirty="0"/>
              <a:t>?</a:t>
            </a:r>
            <a:r>
              <a:rPr lang="zh-TW" altLang="en-US" dirty="0"/>
              <a:t>輪椅和行動輔具要擺哪裡</a:t>
            </a:r>
            <a:r>
              <a:rPr lang="en-US" altLang="zh-TW" dirty="0"/>
              <a:t>?</a:t>
            </a:r>
            <a:r>
              <a:rPr lang="zh-TW" altLang="en-US" dirty="0"/>
              <a:t>拿得到嗎</a:t>
            </a:r>
            <a:r>
              <a:rPr lang="en-US" altLang="zh-TW" dirty="0"/>
              <a:t>?</a:t>
            </a:r>
          </a:p>
          <a:p>
            <a:pPr lvl="1"/>
            <a:r>
              <a:rPr lang="zh-TW" altLang="en-US" dirty="0"/>
              <a:t>穩固性如何</a:t>
            </a:r>
            <a:r>
              <a:rPr lang="en-US" altLang="zh-TW" dirty="0"/>
              <a:t>?</a:t>
            </a:r>
            <a:r>
              <a:rPr lang="zh-TW" altLang="en-US" dirty="0"/>
              <a:t>座高可調</a:t>
            </a:r>
            <a:r>
              <a:rPr lang="en-US" altLang="zh-TW" dirty="0"/>
              <a:t>?</a:t>
            </a:r>
            <a:r>
              <a:rPr lang="zh-TW" altLang="en-US" dirty="0"/>
              <a:t>扶手可掀或可降低</a:t>
            </a:r>
            <a:r>
              <a:rPr lang="en-US" altLang="zh-TW" dirty="0"/>
              <a:t>?</a:t>
            </a:r>
          </a:p>
          <a:p>
            <a:pPr lvl="1"/>
            <a:r>
              <a:rPr lang="zh-TW" altLang="en-US" dirty="0"/>
              <a:t>下方是否淨空</a:t>
            </a:r>
            <a:r>
              <a:rPr lang="en-US" altLang="zh-TW" dirty="0"/>
              <a:t>?</a:t>
            </a:r>
            <a:endParaRPr lang="zh-TW" altLang="en-US" dirty="0"/>
          </a:p>
          <a:p>
            <a:pPr lvl="1"/>
            <a:r>
              <a:rPr lang="zh-TW" altLang="en-US" dirty="0"/>
              <a:t>夜間和凌晨如廁安全性</a:t>
            </a:r>
            <a:endParaRPr lang="en-US" altLang="zh-TW" dirty="0"/>
          </a:p>
        </p:txBody>
      </p:sp>
      <p:sp>
        <p:nvSpPr>
          <p:cNvPr id="2" name="標題 1"/>
          <p:cNvSpPr>
            <a:spLocks noGrp="1"/>
          </p:cNvSpPr>
          <p:nvPr>
            <p:ph type="title"/>
          </p:nvPr>
        </p:nvSpPr>
        <p:spPr>
          <a:xfrm>
            <a:off x="4139952" y="274638"/>
            <a:ext cx="4546848" cy="1143000"/>
          </a:xfrm>
        </p:spPr>
        <p:txBody>
          <a:bodyPr/>
          <a:lstStyle/>
          <a:p>
            <a:r>
              <a:rPr lang="zh-TW" altLang="en-US" dirty="0"/>
              <a:t>如廁</a:t>
            </a:r>
          </a:p>
        </p:txBody>
      </p:sp>
      <p:sp>
        <p:nvSpPr>
          <p:cNvPr id="3" name="AutoShape 2" descr="https://repat.sfaa.gov.tw/files/T0473-%E6%A8%B9%E8%84%82%E7%A7%BB%E5%8B%95%E5%BC%8F%E9%A6%AC%E6%A1%B6(%E6%89%B6%E6%89%8B%E5%8F%AF%E6%8E%80%E5%9E%8B)-3.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kumimoji="1" lang="zh-TW" altLang="en-US" sz="2400">
              <a:solidFill>
                <a:prstClr val="black"/>
              </a:solidFill>
              <a:latin typeface="Times New Roman" panose="02020603050405020304" pitchFamily="18" charset="0"/>
              <a:ea typeface="新細明體" panose="02020500000000000000" pitchFamily="18" charset="-120"/>
            </a:endParaRPr>
          </a:p>
        </p:txBody>
      </p:sp>
      <p:grpSp>
        <p:nvGrpSpPr>
          <p:cNvPr id="6" name="群組 5"/>
          <p:cNvGrpSpPr/>
          <p:nvPr/>
        </p:nvGrpSpPr>
        <p:grpSpPr>
          <a:xfrm>
            <a:off x="0" y="39627"/>
            <a:ext cx="3946647" cy="3717235"/>
            <a:chOff x="-22719" y="1521616"/>
            <a:chExt cx="4171950" cy="3878794"/>
          </a:xfrm>
        </p:grpSpPr>
        <p:pic>
          <p:nvPicPr>
            <p:cNvPr id="1028" name="Picture 4" descr="https://repat.sfaa.gov.tw/files/T0473-%E6%A8%B9%E8%84%82%E7%A7%BB%E5%8B%95%E5%BC%8F%E9%A6%AC%E6%A1%B6(%E6%89%B6%E6%89%8B%E5%8F%AF%E6%8E%80%E5%9E%8B)-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19" y="1521616"/>
              <a:ext cx="4171950" cy="3333750"/>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0" y="4877190"/>
              <a:ext cx="4149231" cy="523220"/>
            </a:xfrm>
            <a:prstGeom prst="rect">
              <a:avLst/>
            </a:prstGeom>
          </p:spPr>
          <p:txBody>
            <a:bodyPr wrap="square">
              <a:spAutoFit/>
            </a:bodyPr>
            <a:lstStyle/>
            <a:p>
              <a:pPr eaLnBrk="0" fontAlgn="base" hangingPunct="0">
                <a:spcBef>
                  <a:spcPct val="0"/>
                </a:spcBef>
                <a:spcAft>
                  <a:spcPct val="0"/>
                </a:spcAft>
              </a:pPr>
              <a:r>
                <a:rPr kumimoji="1" lang="en-US" altLang="zh-TW" sz="1400" dirty="0">
                  <a:solidFill>
                    <a:prstClr val="black"/>
                  </a:solidFill>
                  <a:latin typeface="Times New Roman" panose="02020603050405020304" pitchFamily="18" charset="0"/>
                  <a:ea typeface="新細明體" panose="02020500000000000000" pitchFamily="18" charset="-120"/>
                </a:rPr>
                <a:t>https://repat.sfaa.gov.tw/07product/pro_a_main.asp?t=2&amp;id=6287</a:t>
              </a:r>
              <a:endParaRPr kumimoji="1" lang="zh-TW" altLang="en-US" sz="1400" dirty="0">
                <a:solidFill>
                  <a:prstClr val="black"/>
                </a:solidFill>
                <a:latin typeface="Times New Roman" panose="02020603050405020304" pitchFamily="18" charset="0"/>
                <a:ea typeface="新細明體" panose="02020500000000000000" pitchFamily="18" charset="-120"/>
              </a:endParaRPr>
            </a:p>
          </p:txBody>
        </p:sp>
      </p:grpSp>
      <p:sp>
        <p:nvSpPr>
          <p:cNvPr id="10" name="矩形: 圓角 9"/>
          <p:cNvSpPr/>
          <p:nvPr/>
        </p:nvSpPr>
        <p:spPr>
          <a:xfrm>
            <a:off x="155575" y="3933056"/>
            <a:ext cx="4200401" cy="2369301"/>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eaLnBrk="0" fontAlgn="base" hangingPunct="0">
              <a:spcBef>
                <a:spcPct val="0"/>
              </a:spcBef>
              <a:spcAft>
                <a:spcPct val="0"/>
              </a:spcAft>
            </a:pPr>
            <a:r>
              <a:rPr kumimoji="1" lang="zh-TW" altLang="en-US" sz="2400" dirty="0">
                <a:solidFill>
                  <a:prstClr val="black"/>
                </a:solidFill>
              </a:rPr>
              <a:t>感到尿意</a:t>
            </a:r>
            <a:r>
              <a:rPr kumimoji="1" lang="en-US" altLang="zh-TW" sz="2400" dirty="0">
                <a:solidFill>
                  <a:prstClr val="black"/>
                </a:solidFill>
              </a:rPr>
              <a:t>/</a:t>
            </a:r>
            <a:r>
              <a:rPr kumimoji="1" lang="zh-TW" altLang="en-US" sz="2400" dirty="0">
                <a:solidFill>
                  <a:prstClr val="black"/>
                </a:solidFill>
              </a:rPr>
              <a:t>便意→移動到廁所→關門→半褪外褲→半褪內褲→坐到馬桶上→解尿</a:t>
            </a:r>
            <a:r>
              <a:rPr kumimoji="1" lang="en-US" altLang="zh-TW" sz="2400" dirty="0">
                <a:solidFill>
                  <a:prstClr val="black"/>
                </a:solidFill>
              </a:rPr>
              <a:t>/</a:t>
            </a:r>
            <a:r>
              <a:rPr kumimoji="1" lang="zh-TW" altLang="en-US" sz="2400" dirty="0">
                <a:solidFill>
                  <a:prstClr val="black"/>
                </a:solidFill>
              </a:rPr>
              <a:t>解便→擦屁股→沖馬桶→穿上內褲→穿上外褲→洗手</a:t>
            </a:r>
            <a:r>
              <a:rPr kumimoji="1" lang="en-US" altLang="zh-TW" sz="2400" dirty="0">
                <a:solidFill>
                  <a:prstClr val="black"/>
                </a:solidFill>
              </a:rPr>
              <a:t>&amp;</a:t>
            </a:r>
            <a:r>
              <a:rPr kumimoji="1" lang="zh-TW" altLang="en-US" sz="2400" dirty="0">
                <a:solidFill>
                  <a:prstClr val="black"/>
                </a:solidFill>
              </a:rPr>
              <a:t>開門</a:t>
            </a:r>
          </a:p>
          <a:p>
            <a:pPr algn="ctr" eaLnBrk="0" fontAlgn="base" hangingPunct="0">
              <a:spcBef>
                <a:spcPct val="0"/>
              </a:spcBef>
              <a:spcAft>
                <a:spcPct val="0"/>
              </a:spcAft>
            </a:pPr>
            <a:endParaRPr kumimoji="1" lang="zh-TW" altLang="en-US" sz="2400" dirty="0">
              <a:solidFill>
                <a:prstClr val="black"/>
              </a:solidFill>
            </a:endParaRPr>
          </a:p>
        </p:txBody>
      </p:sp>
    </p:spTree>
    <p:extLst>
      <p:ext uri="{BB962C8B-B14F-4D97-AF65-F5344CB8AC3E}">
        <p14:creationId xmlns:p14="http://schemas.microsoft.com/office/powerpoint/2010/main" val="261596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如廁相關輔具</a:t>
            </a:r>
          </a:p>
        </p:txBody>
      </p:sp>
      <p:sp>
        <p:nvSpPr>
          <p:cNvPr id="7" name="AutoShape 2" descr="A8700EB 鐵製軟墊馬桶椅"/>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kumimoji="1" lang="zh-TW" altLang="en-US" sz="2400">
              <a:solidFill>
                <a:prstClr val="black"/>
              </a:solidFill>
              <a:latin typeface="Times New Roman" panose="02020603050405020304" pitchFamily="18" charset="0"/>
              <a:ea typeface="新細明體" panose="02020500000000000000" pitchFamily="18" charset="-120"/>
            </a:endParaRPr>
          </a:p>
        </p:txBody>
      </p:sp>
      <p:pic>
        <p:nvPicPr>
          <p:cNvPr id="4100" name="Picture 4" descr="A8700EB 鐵製軟墊馬桶椅"/>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5671" y="1618247"/>
            <a:ext cx="1854104" cy="2862737"/>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8300AA 馬桶增高座"/>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172" y="4684919"/>
            <a:ext cx="2373744" cy="1809256"/>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s://repat.sfaa.gov.tw/files/2WJA00002B%20TOTO%E9%A6%AC%E6%A1%B6%E9%9B%BB%E5%8B%95%E8%AA%BF%E6%95%B4%E5%BA%A7_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7565" y="4110668"/>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T0662-木製移動廁所、馬桶椅CH型"/>
          <p:cNvPicPr>
            <a:picLocks noChangeAspect="1" noChangeArrowheads="1"/>
          </p:cNvPicPr>
          <p:nvPr/>
        </p:nvPicPr>
        <p:blipFill rotWithShape="1">
          <a:blip r:embed="rId5">
            <a:extLst>
              <a:ext uri="{28A0092B-C50C-407E-A947-70E740481C1C}">
                <a14:useLocalDpi xmlns:a14="http://schemas.microsoft.com/office/drawing/2010/main" val="0"/>
              </a:ext>
            </a:extLst>
          </a:blip>
          <a:srcRect l="50000"/>
          <a:stretch/>
        </p:blipFill>
        <p:spPr bwMode="auto">
          <a:xfrm>
            <a:off x="4259594" y="1563250"/>
            <a:ext cx="2618735" cy="2666736"/>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馬桶背靠(GA4031)"/>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6604738" y="4435698"/>
            <a:ext cx="2523795" cy="1897688"/>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NCS-012B 鋁製附輪馬桶椅 / NCS-012 不鏽鋼附輪馬桶椅 "/>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573" y="1489414"/>
            <a:ext cx="2112210" cy="3168314"/>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2474719" y="6471431"/>
            <a:ext cx="4572000" cy="338554"/>
          </a:xfrm>
          <a:prstGeom prst="rect">
            <a:avLst/>
          </a:prstGeom>
        </p:spPr>
        <p:txBody>
          <a:bodyPr>
            <a:spAutoFit/>
          </a:bodyPr>
          <a:lstStyle/>
          <a:p>
            <a:pPr eaLnBrk="0" fontAlgn="base" hangingPunct="0">
              <a:spcBef>
                <a:spcPct val="0"/>
              </a:spcBef>
              <a:spcAft>
                <a:spcPct val="0"/>
              </a:spcAft>
            </a:pPr>
            <a:r>
              <a:rPr kumimoji="1" lang="zh-TW" altLang="en-US" sz="1600" dirty="0">
                <a:solidFill>
                  <a:prstClr val="black"/>
                </a:solidFill>
                <a:latin typeface="Times New Roman" panose="02020603050405020304" pitchFamily="18" charset="0"/>
                <a:ea typeface="新細明體" panose="02020500000000000000" pitchFamily="18" charset="-120"/>
              </a:rPr>
              <a:t>https://repat.sfaa.gov.tw/07product/pro_a_list.asp</a:t>
            </a:r>
          </a:p>
        </p:txBody>
      </p:sp>
      <p:pic>
        <p:nvPicPr>
          <p:cNvPr id="2050" name="Picture 2" descr="Panasonic電腦馬桶座ET-DL-SJX10RT/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08975" y="1357732"/>
            <a:ext cx="2319558" cy="2496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8696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伸長取物用輔具</a:t>
            </a:r>
          </a:p>
        </p:txBody>
      </p:sp>
      <p:pic>
        <p:nvPicPr>
          <p:cNvPr id="2050" name="Picture 2" descr="多功能取物夾(HA-4603)"/>
          <p:cNvPicPr>
            <a:picLocks noChangeAspect="1" noChangeArrowheads="1"/>
          </p:cNvPicPr>
          <p:nvPr/>
        </p:nvPicPr>
        <p:blipFill rotWithShape="1">
          <a:blip r:embed="rId2">
            <a:extLst>
              <a:ext uri="{28A0092B-C50C-407E-A947-70E740481C1C}">
                <a14:useLocalDpi xmlns:a14="http://schemas.microsoft.com/office/drawing/2010/main" val="0"/>
              </a:ext>
            </a:extLst>
          </a:blip>
          <a:srcRect l="16292" t="3772" r="7340"/>
          <a:stretch/>
        </p:blipFill>
        <p:spPr bwMode="auto">
          <a:xfrm>
            <a:off x="100949" y="1772816"/>
            <a:ext cx="2771800" cy="349261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便利取物器(HA-4601、HA-4602)"/>
          <p:cNvPicPr>
            <a:picLocks noChangeAspect="1" noChangeArrowheads="1"/>
          </p:cNvPicPr>
          <p:nvPr/>
        </p:nvPicPr>
        <p:blipFill rotWithShape="1">
          <a:blip r:embed="rId3">
            <a:extLst>
              <a:ext uri="{28A0092B-C50C-407E-A947-70E740481C1C}">
                <a14:useLocalDpi xmlns:a14="http://schemas.microsoft.com/office/drawing/2010/main" val="0"/>
              </a:ext>
            </a:extLst>
          </a:blip>
          <a:srcRect l="11670" t="3024" r="13040"/>
          <a:stretch/>
        </p:blipFill>
        <p:spPr bwMode="auto">
          <a:xfrm>
            <a:off x="2776611" y="1844824"/>
            <a:ext cx="2952328" cy="3802704"/>
          </a:xfrm>
          <a:prstGeom prst="rect">
            <a:avLst/>
          </a:prstGeom>
          <a:noFill/>
          <a:extLst>
            <a:ext uri="{909E8E84-426E-40DD-AFC4-6F175D3DCCD1}">
              <a14:hiddenFill xmlns:a14="http://schemas.microsoft.com/office/drawing/2010/main">
                <a:solidFill>
                  <a:srgbClr val="FFFFFF"/>
                </a:solidFill>
              </a14:hiddenFill>
            </a:ext>
          </a:extLst>
        </p:spPr>
      </p:pic>
      <p:sp>
        <p:nvSpPr>
          <p:cNvPr id="5" name="矩形 4"/>
          <p:cNvSpPr/>
          <p:nvPr/>
        </p:nvSpPr>
        <p:spPr>
          <a:xfrm>
            <a:off x="251520" y="5990697"/>
            <a:ext cx="4805559" cy="523220"/>
          </a:xfrm>
          <a:prstGeom prst="rect">
            <a:avLst/>
          </a:prstGeom>
        </p:spPr>
        <p:txBody>
          <a:bodyPr wrap="square">
            <a:spAutoFit/>
          </a:bodyPr>
          <a:lstStyle/>
          <a:p>
            <a:pPr eaLnBrk="0" fontAlgn="base" hangingPunct="0">
              <a:spcBef>
                <a:spcPct val="0"/>
              </a:spcBef>
              <a:spcAft>
                <a:spcPct val="0"/>
              </a:spcAft>
            </a:pPr>
            <a:r>
              <a:rPr kumimoji="1" lang="en-US" altLang="zh-TW" sz="1400" dirty="0">
                <a:solidFill>
                  <a:prstClr val="black"/>
                </a:solidFill>
                <a:latin typeface="Times New Roman" panose="02020603050405020304" pitchFamily="18" charset="0"/>
                <a:ea typeface="新細明體" panose="02020500000000000000" pitchFamily="18" charset="-120"/>
              </a:rPr>
              <a:t>https://repat.sfaa.gov.tw/07product/pro_a_list.asp?MM_Query=MM_Query&amp;mcate1=50&amp;mcate2=159</a:t>
            </a:r>
            <a:endParaRPr kumimoji="1" lang="zh-TW" altLang="en-US" sz="1400" dirty="0">
              <a:solidFill>
                <a:prstClr val="black"/>
              </a:solidFill>
              <a:latin typeface="Times New Roman" panose="02020603050405020304" pitchFamily="18" charset="0"/>
              <a:ea typeface="新細明體" panose="02020500000000000000" pitchFamily="18" charset="-120"/>
            </a:endParaRPr>
          </a:p>
        </p:txBody>
      </p:sp>
      <p:pic>
        <p:nvPicPr>
          <p:cNvPr id="9" name="圖片 8" descr="大至水瓶小至衛生紙都能夾的萬用取物夾 – 窩新生活照護 - Google Chrome"/>
          <p:cNvPicPr>
            <a:picLocks noChangeAspect="1"/>
          </p:cNvPicPr>
          <p:nvPr/>
        </p:nvPicPr>
        <p:blipFill rotWithShape="1">
          <a:blip r:embed="rId4">
            <a:extLst>
              <a:ext uri="{28A0092B-C50C-407E-A947-70E740481C1C}">
                <a14:useLocalDpi xmlns:a14="http://schemas.microsoft.com/office/drawing/2010/main" val="0"/>
              </a:ext>
            </a:extLst>
          </a:blip>
          <a:srcRect l="37415" t="14210" r="40113" b="17676"/>
          <a:stretch/>
        </p:blipFill>
        <p:spPr>
          <a:xfrm>
            <a:off x="6695728" y="-23117"/>
            <a:ext cx="2341966" cy="4028181"/>
          </a:xfrm>
          <a:prstGeom prst="rect">
            <a:avLst/>
          </a:prstGeom>
        </p:spPr>
      </p:pic>
      <p:pic>
        <p:nvPicPr>
          <p:cNvPr id="10" name="圖片 9" descr="大至水瓶小至衛生紙都能夾的萬用取物夾 – 窩新生活照護 - Google Chrome"/>
          <p:cNvPicPr>
            <a:picLocks noChangeAspect="1"/>
          </p:cNvPicPr>
          <p:nvPr/>
        </p:nvPicPr>
        <p:blipFill rotWithShape="1">
          <a:blip r:embed="rId5">
            <a:extLst>
              <a:ext uri="{28A0092B-C50C-407E-A947-70E740481C1C}">
                <a14:useLocalDpi xmlns:a14="http://schemas.microsoft.com/office/drawing/2010/main" val="0"/>
              </a:ext>
            </a:extLst>
          </a:blip>
          <a:srcRect l="36180" t="23913" r="38188" b="45973"/>
          <a:stretch/>
        </p:blipFill>
        <p:spPr>
          <a:xfrm>
            <a:off x="5992013" y="4075272"/>
            <a:ext cx="2972475" cy="1981678"/>
          </a:xfrm>
          <a:prstGeom prst="rect">
            <a:avLst/>
          </a:prstGeom>
        </p:spPr>
      </p:pic>
      <p:sp>
        <p:nvSpPr>
          <p:cNvPr id="11" name="矩形 10"/>
          <p:cNvSpPr/>
          <p:nvPr/>
        </p:nvSpPr>
        <p:spPr>
          <a:xfrm>
            <a:off x="5508103" y="6047111"/>
            <a:ext cx="3635896" cy="738664"/>
          </a:xfrm>
          <a:prstGeom prst="rect">
            <a:avLst/>
          </a:prstGeom>
        </p:spPr>
        <p:txBody>
          <a:bodyPr wrap="square">
            <a:spAutoFit/>
          </a:bodyPr>
          <a:lstStyle/>
          <a:p>
            <a:pPr eaLnBrk="0" fontAlgn="base" hangingPunct="0">
              <a:spcBef>
                <a:spcPct val="0"/>
              </a:spcBef>
              <a:spcAft>
                <a:spcPct val="0"/>
              </a:spcAft>
            </a:pPr>
            <a:r>
              <a:rPr kumimoji="1" lang="en-US" altLang="zh-TW" sz="1400" dirty="0">
                <a:solidFill>
                  <a:prstClr val="black"/>
                </a:solidFill>
                <a:latin typeface="Times New Roman" panose="02020603050405020304" pitchFamily="18" charset="0"/>
                <a:ea typeface="新細明體" panose="02020500000000000000" pitchFamily="18" charset="-120"/>
              </a:rPr>
              <a:t>http://shop.warmthings.com.tw/%E5%95%86%E5%93%81/%E8%90%AC%E7%94%A8%E5%8F%96%E7%89%A9%E5%A4%BE/</a:t>
            </a:r>
            <a:endParaRPr kumimoji="1" lang="zh-TW" altLang="en-US" sz="1400" dirty="0">
              <a:solidFill>
                <a:prstClr val="black"/>
              </a:solidFill>
              <a:latin typeface="Times New Roman" panose="02020603050405020304" pitchFamily="18" charset="0"/>
              <a:ea typeface="新細明體" panose="02020500000000000000" pitchFamily="18" charset="-120"/>
            </a:endParaRPr>
          </a:p>
        </p:txBody>
      </p:sp>
    </p:spTree>
    <p:extLst>
      <p:ext uri="{BB962C8B-B14F-4D97-AF65-F5344CB8AC3E}">
        <p14:creationId xmlns:p14="http://schemas.microsoft.com/office/powerpoint/2010/main" val="31306363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2" name="Picture 14" descr="B5620AC小四腳拐"/>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2771" y="1359534"/>
            <a:ext cx="1775089" cy="2644882"/>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a:xfrm>
            <a:off x="445759" y="188640"/>
            <a:ext cx="8229600" cy="1143000"/>
          </a:xfrm>
        </p:spPr>
        <p:txBody>
          <a:bodyPr>
            <a:normAutofit/>
          </a:bodyPr>
          <a:lstStyle/>
          <a:p>
            <a:r>
              <a:rPr lang="zh-TW" altLang="en-US" dirty="0"/>
              <a:t>該用哪種行動輔具</a:t>
            </a:r>
            <a:r>
              <a:rPr lang="en-US" altLang="zh-TW" dirty="0"/>
              <a:t>?</a:t>
            </a:r>
            <a:endParaRPr lang="zh-TW" altLang="en-US" dirty="0"/>
          </a:p>
        </p:txBody>
      </p:sp>
      <p:pic>
        <p:nvPicPr>
          <p:cNvPr id="5" name="圖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6536" y="4328713"/>
            <a:ext cx="2080794" cy="2412268"/>
          </a:xfrm>
          <a:prstGeom prst="rect">
            <a:avLst/>
          </a:prstGeom>
        </p:spPr>
      </p:pic>
      <p:pic>
        <p:nvPicPr>
          <p:cNvPr id="6" name="圖片 5"/>
          <p:cNvPicPr>
            <a:picLocks noChangeAspect="1"/>
          </p:cNvPicPr>
          <p:nvPr/>
        </p:nvPicPr>
        <p:blipFill rotWithShape="1">
          <a:blip r:embed="rId4">
            <a:extLst>
              <a:ext uri="{28A0092B-C50C-407E-A947-70E740481C1C}">
                <a14:useLocalDpi xmlns:a14="http://schemas.microsoft.com/office/drawing/2010/main" val="0"/>
              </a:ext>
            </a:extLst>
          </a:blip>
          <a:srcRect l="26009" r="22628"/>
          <a:stretch/>
        </p:blipFill>
        <p:spPr>
          <a:xfrm>
            <a:off x="42856" y="1485351"/>
            <a:ext cx="1213766" cy="2363111"/>
          </a:xfrm>
          <a:prstGeom prst="rect">
            <a:avLst/>
          </a:prstGeom>
        </p:spPr>
      </p:pic>
      <p:sp>
        <p:nvSpPr>
          <p:cNvPr id="13" name="AutoShape 6" descr="https://repat.sfaa.gov.tw/files/a(1).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eaLnBrk="0" fontAlgn="base" hangingPunct="0">
              <a:spcBef>
                <a:spcPct val="0"/>
              </a:spcBef>
              <a:spcAft>
                <a:spcPct val="0"/>
              </a:spcAft>
            </a:pPr>
            <a:endParaRPr kumimoji="1" lang="zh-TW" altLang="en-US" sz="2400">
              <a:solidFill>
                <a:prstClr val="black"/>
              </a:solidFill>
              <a:latin typeface="Times New Roman" panose="02020603050405020304" pitchFamily="18" charset="0"/>
              <a:ea typeface="新細明體" panose="02020500000000000000" pitchFamily="18" charset="-120"/>
            </a:endParaRPr>
          </a:p>
        </p:txBody>
      </p:sp>
      <p:pic>
        <p:nvPicPr>
          <p:cNvPr id="7176" name="Picture 8" descr="https://repat.sfaa.gov.tw/files/a(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73826" y="1170913"/>
            <a:ext cx="697891" cy="3034308"/>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12" descr="https://repat.sfaa.gov.tw/files/%E6%8B%90%E6%89%99%E6%A4%8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58755" y="1485351"/>
            <a:ext cx="2308024" cy="230802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https://repat.sfaa.gov.tw/files/a(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3347864" y="1164821"/>
            <a:ext cx="697891" cy="3034308"/>
          </a:xfrm>
          <a:prstGeom prst="rect">
            <a:avLst/>
          </a:prstGeom>
          <a:noFill/>
          <a:extLst>
            <a:ext uri="{909E8E84-426E-40DD-AFC4-6F175D3DCCD1}">
              <a14:hiddenFill xmlns:a14="http://schemas.microsoft.com/office/drawing/2010/main">
                <a:solidFill>
                  <a:srgbClr val="FFFFFF"/>
                </a:solidFill>
              </a14:hiddenFill>
            </a:ext>
          </a:extLst>
        </p:spPr>
      </p:pic>
      <p:pic>
        <p:nvPicPr>
          <p:cNvPr id="7184" name="Picture 16" descr="B4030搖擺型助行器"/>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2120" y="1170913"/>
            <a:ext cx="1728796" cy="2114071"/>
          </a:xfrm>
          <a:prstGeom prst="rect">
            <a:avLst/>
          </a:prstGeom>
          <a:noFill/>
          <a:extLst>
            <a:ext uri="{909E8E84-426E-40DD-AFC4-6F175D3DCCD1}">
              <a14:hiddenFill xmlns:a14="http://schemas.microsoft.com/office/drawing/2010/main">
                <a:solidFill>
                  <a:srgbClr val="FFFFFF"/>
                </a:solidFill>
              </a14:hiddenFill>
            </a:ext>
          </a:extLst>
        </p:spPr>
      </p:pic>
      <p:pic>
        <p:nvPicPr>
          <p:cNvPr id="7186" name="Picture 18" descr="R型助行器"/>
          <p:cNvPicPr>
            <a:picLocks noChangeAspect="1" noChangeArrowheads="1"/>
          </p:cNvPicPr>
          <p:nvPr/>
        </p:nvPicPr>
        <p:blipFill rotWithShape="1">
          <a:blip r:embed="rId8">
            <a:extLst>
              <a:ext uri="{28A0092B-C50C-407E-A947-70E740481C1C}">
                <a14:useLocalDpi xmlns:a14="http://schemas.microsoft.com/office/drawing/2010/main" val="0"/>
              </a:ext>
            </a:extLst>
          </a:blip>
          <a:srcRect l="11124" r="10882"/>
          <a:stretch/>
        </p:blipFill>
        <p:spPr bwMode="auto">
          <a:xfrm>
            <a:off x="7452320" y="2019158"/>
            <a:ext cx="1663924" cy="2133399"/>
          </a:xfrm>
          <a:prstGeom prst="rect">
            <a:avLst/>
          </a:prstGeom>
          <a:noFill/>
          <a:extLst>
            <a:ext uri="{909E8E84-426E-40DD-AFC4-6F175D3DCCD1}">
              <a14:hiddenFill xmlns:a14="http://schemas.microsoft.com/office/drawing/2010/main">
                <a:solidFill>
                  <a:srgbClr val="FFFFFF"/>
                </a:solidFill>
              </a14:hiddenFill>
            </a:ext>
          </a:extLst>
        </p:spPr>
      </p:pic>
      <p:pic>
        <p:nvPicPr>
          <p:cNvPr id="7190" name="Picture 22" descr="JK-005鋁合金四輪助行車"/>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56522" y="4152666"/>
            <a:ext cx="2059722" cy="2644754"/>
          </a:xfrm>
          <a:prstGeom prst="rect">
            <a:avLst/>
          </a:prstGeom>
          <a:noFill/>
          <a:extLst>
            <a:ext uri="{909E8E84-426E-40DD-AFC4-6F175D3DCCD1}">
              <a14:hiddenFill xmlns:a14="http://schemas.microsoft.com/office/drawing/2010/main">
                <a:solidFill>
                  <a:srgbClr val="FFFFFF"/>
                </a:solidFill>
              </a14:hiddenFill>
            </a:ext>
          </a:extLst>
        </p:spPr>
      </p:pic>
      <p:pic>
        <p:nvPicPr>
          <p:cNvPr id="7192" name="Picture 24" descr="W1304-星光SK助行器"/>
          <p:cNvPicPr>
            <a:picLocks noChangeAspect="1" noChangeArrowheads="1"/>
          </p:cNvPicPr>
          <p:nvPr/>
        </p:nvPicPr>
        <p:blipFill rotWithShape="1">
          <a:blip r:embed="rId10">
            <a:extLst>
              <a:ext uri="{28A0092B-C50C-407E-A947-70E740481C1C}">
                <a14:useLocalDpi xmlns:a14="http://schemas.microsoft.com/office/drawing/2010/main" val="0"/>
              </a:ext>
            </a:extLst>
          </a:blip>
          <a:srcRect l="11233"/>
          <a:stretch/>
        </p:blipFill>
        <p:spPr bwMode="auto">
          <a:xfrm>
            <a:off x="2483768" y="4152666"/>
            <a:ext cx="2032970" cy="2290229"/>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167741" y="6384574"/>
            <a:ext cx="4806280" cy="369332"/>
          </a:xfrm>
          <a:prstGeom prst="rect">
            <a:avLst/>
          </a:prstGeom>
        </p:spPr>
        <p:txBody>
          <a:bodyPr wrap="square">
            <a:spAutoFit/>
          </a:bodyPr>
          <a:lstStyle/>
          <a:p>
            <a:pPr eaLnBrk="0" fontAlgn="base" hangingPunct="0">
              <a:spcBef>
                <a:spcPct val="0"/>
              </a:spcBef>
              <a:spcAft>
                <a:spcPct val="0"/>
              </a:spcAft>
            </a:pPr>
            <a:r>
              <a:rPr kumimoji="1" lang="zh-TW" altLang="en-US" dirty="0">
                <a:solidFill>
                  <a:prstClr val="black"/>
                </a:solidFill>
                <a:latin typeface="Times New Roman" panose="02020603050405020304" pitchFamily="18" charset="0"/>
                <a:ea typeface="新細明體" panose="02020500000000000000" pitchFamily="18" charset="-120"/>
              </a:rPr>
              <a:t>https://repat.sfaa.gov.tw/07product/pro_a_list.asp</a:t>
            </a:r>
          </a:p>
        </p:txBody>
      </p:sp>
      <p:pic>
        <p:nvPicPr>
          <p:cNvPr id="4" name="圖片 3" descr="Microsoft Office 2010"/>
          <p:cNvPicPr>
            <a:picLocks noChangeAspect="1"/>
          </p:cNvPicPr>
          <p:nvPr/>
        </p:nvPicPr>
        <p:blipFill rotWithShape="1">
          <a:blip r:embed="rId11">
            <a:extLst>
              <a:ext uri="{28A0092B-C50C-407E-A947-70E740481C1C}">
                <a14:useLocalDpi xmlns:a14="http://schemas.microsoft.com/office/drawing/2010/main" val="0"/>
              </a:ext>
            </a:extLst>
          </a:blip>
          <a:srcRect l="35126" t="18133" r="35298" b="6224"/>
          <a:stretch/>
        </p:blipFill>
        <p:spPr>
          <a:xfrm>
            <a:off x="340697" y="3848462"/>
            <a:ext cx="1746094" cy="2536112"/>
          </a:xfrm>
          <a:prstGeom prst="rect">
            <a:avLst/>
          </a:prstGeom>
        </p:spPr>
      </p:pic>
      <p:sp>
        <p:nvSpPr>
          <p:cNvPr id="7" name="動作按鈕: 說明 6">
            <a:hlinkClick r:id="rId12" action="ppaction://hlinksldjump" highlightClick="1"/>
          </p:cNvPr>
          <p:cNvSpPr/>
          <p:nvPr/>
        </p:nvSpPr>
        <p:spPr>
          <a:xfrm>
            <a:off x="6732240" y="483395"/>
            <a:ext cx="493457" cy="591602"/>
          </a:xfrm>
          <a:prstGeom prst="actionButtonHelp">
            <a:avLst/>
          </a:prstGeom>
          <a:ln/>
        </p:spPr>
        <p:style>
          <a:lnRef idx="2">
            <a:schemeClr val="dk1"/>
          </a:lnRef>
          <a:fillRef idx="1">
            <a:schemeClr val="lt1"/>
          </a:fillRef>
          <a:effectRef idx="0">
            <a:schemeClr val="dk1"/>
          </a:effectRef>
          <a:fontRef idx="minor">
            <a:schemeClr val="dk1"/>
          </a:fontRef>
        </p:style>
        <p:txBody>
          <a:bodyPr rtlCol="0" anchor="ctr"/>
          <a:lstStyle/>
          <a:p>
            <a:pPr algn="ctr" eaLnBrk="0" fontAlgn="base" hangingPunct="0">
              <a:spcBef>
                <a:spcPct val="0"/>
              </a:spcBef>
              <a:spcAft>
                <a:spcPct val="0"/>
              </a:spcAft>
            </a:pPr>
            <a:endParaRPr kumimoji="1" lang="zh-TW" altLang="en-US" sz="2400">
              <a:solidFill>
                <a:prstClr val="black"/>
              </a:solidFill>
            </a:endParaRPr>
          </a:p>
        </p:txBody>
      </p:sp>
    </p:spTree>
    <p:extLst>
      <p:ext uri="{BB962C8B-B14F-4D97-AF65-F5344CB8AC3E}">
        <p14:creationId xmlns:p14="http://schemas.microsoft.com/office/powerpoint/2010/main" val="35912445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611561" y="2420888"/>
            <a:ext cx="7668840" cy="3705275"/>
          </a:xfrm>
        </p:spPr>
        <p:txBody>
          <a:bodyPr/>
          <a:lstStyle/>
          <a:p>
            <a:pPr marL="0" indent="0">
              <a:buNone/>
            </a:pPr>
            <a:r>
              <a:rPr lang="zh-TW" altLang="en-US" dirty="0"/>
              <a:t>適用對象</a:t>
            </a:r>
            <a:endParaRPr lang="en-US" altLang="zh-TW" dirty="0"/>
          </a:p>
          <a:p>
            <a:pPr marL="0" indent="0">
              <a:buNone/>
            </a:pPr>
            <a:r>
              <a:rPr lang="zh-TW" altLang="en-US" dirty="0"/>
              <a:t>下肢肌力不足或下肢平衡能力差者</a:t>
            </a:r>
            <a:endParaRPr lang="en-US" altLang="zh-TW" dirty="0"/>
          </a:p>
          <a:p>
            <a:pPr marL="0" indent="0">
              <a:buNone/>
            </a:pPr>
            <a:r>
              <a:rPr lang="en-US" altLang="zh-TW" dirty="0"/>
              <a:t>1.</a:t>
            </a:r>
            <a:r>
              <a:rPr lang="zh-TW" altLang="en-US" dirty="0"/>
              <a:t>柺杖</a:t>
            </a:r>
            <a:r>
              <a:rPr lang="en-US" altLang="zh-TW" dirty="0"/>
              <a:t>‐</a:t>
            </a:r>
            <a:r>
              <a:rPr lang="zh-TW" altLang="en-US" dirty="0"/>
              <a:t>單拐（</a:t>
            </a:r>
            <a:r>
              <a:rPr lang="en-US" altLang="zh-TW" dirty="0"/>
              <a:t>regular cane</a:t>
            </a:r>
            <a:r>
              <a:rPr lang="zh-TW" altLang="en-US" dirty="0"/>
              <a:t>）</a:t>
            </a:r>
            <a:endParaRPr lang="en-US" altLang="zh-TW" dirty="0"/>
          </a:p>
          <a:p>
            <a:pPr marL="0" indent="0">
              <a:buNone/>
            </a:pPr>
            <a:r>
              <a:rPr lang="en-US" altLang="zh-TW" dirty="0"/>
              <a:t>2.</a:t>
            </a:r>
            <a:r>
              <a:rPr lang="zh-TW" altLang="en-US" dirty="0"/>
              <a:t>四點手杖（</a:t>
            </a:r>
            <a:r>
              <a:rPr lang="en-US" altLang="zh-TW" dirty="0"/>
              <a:t>quad‐cane</a:t>
            </a:r>
            <a:r>
              <a:rPr lang="zh-TW" altLang="en-US" dirty="0"/>
              <a:t>）</a:t>
            </a:r>
            <a:endParaRPr lang="en-US" altLang="zh-TW" dirty="0"/>
          </a:p>
          <a:p>
            <a:pPr marL="0" indent="0">
              <a:buNone/>
            </a:pPr>
            <a:endParaRPr lang="en-US" altLang="zh-TW" dirty="0"/>
          </a:p>
          <a:p>
            <a:pPr marL="0" indent="0">
              <a:buNone/>
            </a:pPr>
            <a:endParaRPr lang="zh-TW" altLang="en-US" dirty="0"/>
          </a:p>
        </p:txBody>
      </p:sp>
      <p:sp>
        <p:nvSpPr>
          <p:cNvPr id="2" name="標題 1"/>
          <p:cNvSpPr>
            <a:spLocks noGrp="1"/>
          </p:cNvSpPr>
          <p:nvPr>
            <p:ph type="title"/>
          </p:nvPr>
        </p:nvSpPr>
        <p:spPr/>
        <p:txBody>
          <a:bodyPr/>
          <a:lstStyle/>
          <a:p>
            <a:r>
              <a:rPr lang="zh-TW" altLang="en-US" dirty="0"/>
              <a:t>步行輔具</a:t>
            </a:r>
          </a:p>
        </p:txBody>
      </p:sp>
      <p:pic>
        <p:nvPicPr>
          <p:cNvPr id="4" name="圖片 3">
            <a:extLst>
              <a:ext uri="{FF2B5EF4-FFF2-40B4-BE49-F238E27FC236}">
                <a16:creationId xmlns:a16="http://schemas.microsoft.com/office/drawing/2014/main" xmlns="" id="{9041E039-EB94-450A-A6EE-D6DB610B8048}"/>
              </a:ext>
            </a:extLst>
          </p:cNvPr>
          <p:cNvPicPr>
            <a:picLocks noChangeAspect="1"/>
          </p:cNvPicPr>
          <p:nvPr/>
        </p:nvPicPr>
        <p:blipFill>
          <a:blip r:embed="rId2"/>
          <a:stretch>
            <a:fillRect/>
          </a:stretch>
        </p:blipFill>
        <p:spPr>
          <a:xfrm>
            <a:off x="6912710" y="3733561"/>
            <a:ext cx="1774090" cy="2645893"/>
          </a:xfrm>
          <a:prstGeom prst="rect">
            <a:avLst/>
          </a:prstGeom>
        </p:spPr>
      </p:pic>
      <p:pic>
        <p:nvPicPr>
          <p:cNvPr id="5" name="圖片 4">
            <a:extLst>
              <a:ext uri="{FF2B5EF4-FFF2-40B4-BE49-F238E27FC236}">
                <a16:creationId xmlns:a16="http://schemas.microsoft.com/office/drawing/2014/main" xmlns="" id="{38C3D89A-D7B1-436B-BF32-EAEFEC459482}"/>
              </a:ext>
            </a:extLst>
          </p:cNvPr>
          <p:cNvPicPr>
            <a:picLocks noChangeAspect="1"/>
          </p:cNvPicPr>
          <p:nvPr/>
        </p:nvPicPr>
        <p:blipFill rotWithShape="1">
          <a:blip r:embed="rId3"/>
          <a:srcRect r="50000"/>
          <a:stretch/>
        </p:blipFill>
        <p:spPr>
          <a:xfrm>
            <a:off x="5580112" y="3179885"/>
            <a:ext cx="822629" cy="3199569"/>
          </a:xfrm>
          <a:prstGeom prst="rect">
            <a:avLst/>
          </a:prstGeom>
        </p:spPr>
      </p:pic>
    </p:spTree>
    <p:extLst>
      <p:ext uri="{BB962C8B-B14F-4D97-AF65-F5344CB8AC3E}">
        <p14:creationId xmlns:p14="http://schemas.microsoft.com/office/powerpoint/2010/main" val="8931078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2348880"/>
            <a:ext cx="8229600" cy="3777283"/>
          </a:xfrm>
        </p:spPr>
        <p:txBody>
          <a:bodyPr>
            <a:normAutofit lnSpcReduction="10000"/>
          </a:bodyPr>
          <a:lstStyle/>
          <a:p>
            <a:pPr marL="0" indent="0">
              <a:buNone/>
            </a:pPr>
            <a:r>
              <a:rPr lang="en-US" altLang="zh-TW" sz="2800" dirty="0">
                <a:solidFill>
                  <a:srgbClr val="000000"/>
                </a:solidFill>
                <a:ea typeface="新細明體"/>
              </a:rPr>
              <a:t>1.</a:t>
            </a:r>
            <a:r>
              <a:rPr lang="zh-TW" altLang="en-US" sz="2800" dirty="0">
                <a:solidFill>
                  <a:srgbClr val="000000"/>
                </a:solidFill>
                <a:ea typeface="新細明體"/>
              </a:rPr>
              <a:t>分為單柺與四腳柺，如需分擔</a:t>
            </a:r>
            <a:r>
              <a:rPr lang="en-US" altLang="zh-TW" sz="2800" dirty="0">
                <a:solidFill>
                  <a:srgbClr val="000000"/>
                </a:solidFill>
                <a:ea typeface="新細明體"/>
              </a:rPr>
              <a:t>25%</a:t>
            </a:r>
            <a:r>
              <a:rPr lang="zh-TW" altLang="en-US" sz="2800" dirty="0">
                <a:solidFill>
                  <a:srgbClr val="000000"/>
                </a:solidFill>
                <a:ea typeface="新細明體"/>
              </a:rPr>
              <a:t>以上體重時，</a:t>
            </a:r>
            <a:endParaRPr lang="en-US" altLang="zh-TW" sz="2800" dirty="0">
              <a:solidFill>
                <a:srgbClr val="000000"/>
              </a:solidFill>
              <a:ea typeface="新細明體"/>
            </a:endParaRPr>
          </a:p>
          <a:p>
            <a:pPr marL="0" indent="0">
              <a:buNone/>
            </a:pPr>
            <a:r>
              <a:rPr lang="zh-TW" altLang="en-US" sz="2800" dirty="0">
                <a:solidFill>
                  <a:srgbClr val="000000"/>
                </a:solidFill>
                <a:ea typeface="新細明體"/>
              </a:rPr>
              <a:t>  不建議使用</a:t>
            </a:r>
            <a:endParaRPr lang="en-US" altLang="zh-TW" sz="2800" dirty="0">
              <a:solidFill>
                <a:srgbClr val="000000"/>
              </a:solidFill>
              <a:ea typeface="新細明體"/>
            </a:endParaRPr>
          </a:p>
          <a:p>
            <a:pPr marL="0" indent="0">
              <a:buNone/>
            </a:pPr>
            <a:endParaRPr lang="en-US" altLang="zh-TW" sz="2800" dirty="0">
              <a:solidFill>
                <a:srgbClr val="000000"/>
              </a:solidFill>
              <a:ea typeface="新細明體"/>
            </a:endParaRPr>
          </a:p>
          <a:p>
            <a:pPr marL="0" indent="0">
              <a:buNone/>
            </a:pPr>
            <a:r>
              <a:rPr lang="en-US" altLang="zh-TW" sz="2800" dirty="0">
                <a:solidFill>
                  <a:srgbClr val="000000"/>
                </a:solidFill>
                <a:ea typeface="新細明體"/>
              </a:rPr>
              <a:t>2.</a:t>
            </a:r>
            <a:r>
              <a:rPr lang="zh-TW" altLang="en-US" sz="2800" dirty="0">
                <a:solidFill>
                  <a:srgbClr val="000000"/>
                </a:solidFill>
                <a:ea typeface="新細明體"/>
              </a:rPr>
              <a:t>穩定性差異</a:t>
            </a:r>
            <a:endParaRPr lang="en-US" altLang="zh-TW" sz="2800" dirty="0">
              <a:solidFill>
                <a:srgbClr val="000000"/>
              </a:solidFill>
              <a:ea typeface="新細明體"/>
            </a:endParaRPr>
          </a:p>
          <a:p>
            <a:pPr marL="0" indent="0">
              <a:buNone/>
            </a:pPr>
            <a:endParaRPr lang="zh-TW" altLang="en-US" sz="1600" dirty="0">
              <a:solidFill>
                <a:srgbClr val="000000"/>
              </a:solidFill>
              <a:latin typeface="新細明體"/>
              <a:ea typeface="新細明體"/>
            </a:endParaRPr>
          </a:p>
          <a:p>
            <a:pPr marL="0" indent="0">
              <a:buNone/>
            </a:pPr>
            <a:endParaRPr lang="en-US" altLang="zh-TW" dirty="0">
              <a:solidFill>
                <a:srgbClr val="000000"/>
              </a:solidFill>
              <a:latin typeface="新細明體"/>
              <a:ea typeface="新細明體"/>
            </a:endParaRPr>
          </a:p>
          <a:p>
            <a:pPr marL="0" indent="0">
              <a:buNone/>
            </a:pPr>
            <a:endParaRPr lang="zh-TW" altLang="en-US" dirty="0">
              <a:solidFill>
                <a:srgbClr val="000000"/>
              </a:solidFill>
              <a:latin typeface="新細明體"/>
              <a:ea typeface="新細明體"/>
            </a:endParaRPr>
          </a:p>
          <a:p>
            <a:pPr marL="0" indent="0">
              <a:buNone/>
            </a:pPr>
            <a:endParaRPr lang="en-US" altLang="zh-TW" sz="1600" dirty="0">
              <a:solidFill>
                <a:srgbClr val="8A8A8A"/>
              </a:solidFill>
              <a:latin typeface="Calibri"/>
              <a:ea typeface="新細明體"/>
            </a:endParaRPr>
          </a:p>
          <a:p>
            <a:pPr marL="0" indent="0">
              <a:buNone/>
            </a:pPr>
            <a:r>
              <a:rPr lang="zh-TW" altLang="en-US" sz="2400" dirty="0">
                <a:solidFill>
                  <a:srgbClr val="FFFFFF"/>
                </a:solidFill>
                <a:latin typeface="新細明體"/>
                <a:ea typeface="新細明體"/>
              </a:rPr>
              <a:t>好差</a:t>
            </a:r>
            <a:endParaRPr lang="zh-TW" alt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3068960"/>
            <a:ext cx="4983444" cy="3366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a:extLst>
              <a:ext uri="{FF2B5EF4-FFF2-40B4-BE49-F238E27FC236}">
                <a16:creationId xmlns:a16="http://schemas.microsoft.com/office/drawing/2014/main" xmlns="" id="{369F8569-4A0D-44F7-8893-05360F5764E0}"/>
              </a:ext>
            </a:extLst>
          </p:cNvPr>
          <p:cNvSpPr/>
          <p:nvPr/>
        </p:nvSpPr>
        <p:spPr>
          <a:xfrm>
            <a:off x="1187624" y="731836"/>
            <a:ext cx="5976664" cy="769441"/>
          </a:xfrm>
          <a:prstGeom prst="rect">
            <a:avLst/>
          </a:prstGeom>
        </p:spPr>
        <p:txBody>
          <a:bodyPr wrap="square">
            <a:spAutoFit/>
          </a:bodyPr>
          <a:lstStyle/>
          <a:p>
            <a:r>
              <a:rPr lang="zh-TW" altLang="en-US" sz="4400" dirty="0">
                <a:solidFill>
                  <a:schemeClr val="bg1"/>
                </a:solidFill>
                <a:latin typeface="+mj-lt"/>
              </a:rPr>
              <a:t>單手操作步行輔具</a:t>
            </a:r>
          </a:p>
        </p:txBody>
      </p:sp>
    </p:spTree>
    <p:extLst>
      <p:ext uri="{BB962C8B-B14F-4D97-AF65-F5344CB8AC3E}">
        <p14:creationId xmlns:p14="http://schemas.microsoft.com/office/powerpoint/2010/main" val="20336438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334268" y="1844824"/>
            <a:ext cx="8229600" cy="4281339"/>
          </a:xfrm>
        </p:spPr>
        <p:txBody>
          <a:bodyPr/>
          <a:lstStyle/>
          <a:p>
            <a:pPr marL="0" indent="0">
              <a:buNone/>
            </a:pPr>
            <a:r>
              <a:rPr lang="zh-TW" altLang="en-US" dirty="0"/>
              <a:t>站立手握持高度</a:t>
            </a:r>
          </a:p>
          <a:p>
            <a:r>
              <a:rPr lang="en-US" altLang="zh-TW" dirty="0"/>
              <a:t> </a:t>
            </a:r>
            <a:r>
              <a:rPr lang="zh-TW" altLang="en-US" dirty="0"/>
              <a:t>第</a:t>
            </a:r>
            <a:r>
              <a:rPr lang="en-US" altLang="zh-TW" dirty="0"/>
              <a:t>5</a:t>
            </a:r>
            <a:r>
              <a:rPr lang="zh-TW" altLang="en-US" dirty="0"/>
              <a:t>腳趾外</a:t>
            </a:r>
            <a:r>
              <a:rPr lang="en-US" altLang="zh-TW" dirty="0"/>
              <a:t>15</a:t>
            </a:r>
            <a:r>
              <a:rPr lang="zh-TW" altLang="en-US" dirty="0"/>
              <a:t>公分處</a:t>
            </a:r>
            <a:endParaRPr lang="en-US" altLang="zh-TW" dirty="0"/>
          </a:p>
          <a:p>
            <a:r>
              <a:rPr lang="zh-TW" altLang="en-US" dirty="0"/>
              <a:t>手肘彎曲</a:t>
            </a:r>
            <a:r>
              <a:rPr lang="en-US" altLang="zh-TW" dirty="0"/>
              <a:t>20</a:t>
            </a:r>
            <a:r>
              <a:rPr lang="zh-TW" altLang="en-US" dirty="0"/>
              <a:t>度</a:t>
            </a:r>
          </a:p>
          <a:p>
            <a:r>
              <a:rPr lang="zh-TW" altLang="en-US" dirty="0"/>
              <a:t>股骨大轉子</a:t>
            </a:r>
            <a:r>
              <a:rPr lang="en-US" altLang="zh-TW" dirty="0"/>
              <a:t>(GT)</a:t>
            </a:r>
            <a:r>
              <a:rPr lang="zh-TW" altLang="en-US" dirty="0"/>
              <a:t>外</a:t>
            </a:r>
            <a:endParaRPr lang="en-US" altLang="zh-TW" dirty="0"/>
          </a:p>
          <a:p>
            <a:pPr marL="0" indent="0">
              <a:buNone/>
            </a:pPr>
            <a:endParaRPr lang="zh-TW" alt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709640"/>
            <a:ext cx="3373437" cy="253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1032" y="3018731"/>
            <a:ext cx="4937584"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矩形 1">
            <a:extLst>
              <a:ext uri="{FF2B5EF4-FFF2-40B4-BE49-F238E27FC236}">
                <a16:creationId xmlns:a16="http://schemas.microsoft.com/office/drawing/2014/main" xmlns="" id="{3DF844CC-10CE-4A6F-936C-56BD054348BE}"/>
              </a:ext>
            </a:extLst>
          </p:cNvPr>
          <p:cNvSpPr/>
          <p:nvPr/>
        </p:nvSpPr>
        <p:spPr>
          <a:xfrm>
            <a:off x="1835696" y="626343"/>
            <a:ext cx="5262979" cy="769441"/>
          </a:xfrm>
          <a:prstGeom prst="rect">
            <a:avLst/>
          </a:prstGeom>
        </p:spPr>
        <p:txBody>
          <a:bodyPr wrap="none">
            <a:spAutoFit/>
          </a:bodyPr>
          <a:lstStyle/>
          <a:p>
            <a:r>
              <a:rPr lang="zh-TW" altLang="en-US" sz="4400" dirty="0">
                <a:solidFill>
                  <a:schemeClr val="bg1"/>
                </a:solidFill>
              </a:rPr>
              <a:t>高度、長度調整原則</a:t>
            </a:r>
          </a:p>
        </p:txBody>
      </p:sp>
    </p:spTree>
    <p:extLst>
      <p:ext uri="{BB962C8B-B14F-4D97-AF65-F5344CB8AC3E}">
        <p14:creationId xmlns:p14="http://schemas.microsoft.com/office/powerpoint/2010/main" val="17317586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72430" y="2217477"/>
            <a:ext cx="8229600" cy="3921299"/>
          </a:xfrm>
        </p:spPr>
        <p:txBody>
          <a:bodyPr>
            <a:normAutofit/>
          </a:bodyPr>
          <a:lstStyle/>
          <a:p>
            <a:r>
              <a:rPr lang="zh-TW" altLang="en-US" dirty="0">
                <a:latin typeface="新細明體"/>
                <a:ea typeface="新細明體"/>
              </a:rPr>
              <a:t>傳統助行器大多為鋁合金或不銹鋼材質。</a:t>
            </a:r>
          </a:p>
          <a:p>
            <a:r>
              <a:rPr lang="zh-TW" altLang="en-US" dirty="0">
                <a:latin typeface="新細明體"/>
                <a:ea typeface="新細明體"/>
              </a:rPr>
              <a:t>多半具有方便收合的折疊設計。</a:t>
            </a:r>
          </a:p>
          <a:p>
            <a:r>
              <a:rPr lang="zh-TW" altLang="en-US" dirty="0">
                <a:latin typeface="新細明體"/>
                <a:ea typeface="新細明體"/>
              </a:rPr>
              <a:t>適合兩上肢功能正常，下肢肌力不足的個案使用。</a:t>
            </a:r>
            <a:endParaRPr lang="zh-TW" altLang="en-US" dirty="0"/>
          </a:p>
        </p:txBody>
      </p:sp>
      <p:sp>
        <p:nvSpPr>
          <p:cNvPr id="2" name="標題 1"/>
          <p:cNvSpPr>
            <a:spLocks noGrp="1"/>
          </p:cNvSpPr>
          <p:nvPr>
            <p:ph type="title"/>
          </p:nvPr>
        </p:nvSpPr>
        <p:spPr>
          <a:xfrm>
            <a:off x="457200" y="980728"/>
            <a:ext cx="8229600" cy="610327"/>
          </a:xfrm>
        </p:spPr>
        <p:txBody>
          <a:bodyPr>
            <a:normAutofit fontScale="90000"/>
          </a:bodyPr>
          <a:lstStyle/>
          <a:p>
            <a:r>
              <a:rPr lang="zh-TW" altLang="en-US" sz="4900" dirty="0"/>
              <a:t>傳統助行器</a:t>
            </a:r>
            <a:r>
              <a:rPr lang="zh-TW" altLang="en-US" dirty="0"/>
              <a:t/>
            </a:r>
            <a:br>
              <a:rPr lang="zh-TW" altLang="en-US" dirty="0"/>
            </a:br>
            <a:endParaRPr lang="zh-TW" alt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2895" y="4402335"/>
            <a:ext cx="1784350" cy="197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3822402"/>
            <a:ext cx="2359025"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69676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r>
              <a:rPr lang="zh-TW" altLang="en-US" dirty="0">
                <a:latin typeface="新細明體"/>
                <a:ea typeface="新細明體"/>
              </a:rPr>
              <a:t>站立手握持高度</a:t>
            </a:r>
          </a:p>
          <a:p>
            <a:r>
              <a:rPr lang="zh-TW" altLang="en-US" dirty="0">
                <a:latin typeface="新細明體"/>
                <a:ea typeface="新細明體"/>
              </a:rPr>
              <a:t>第</a:t>
            </a:r>
            <a:r>
              <a:rPr lang="en-US" altLang="zh-TW" dirty="0">
                <a:latin typeface="Calibri"/>
                <a:ea typeface="新細明體"/>
              </a:rPr>
              <a:t>5</a:t>
            </a:r>
            <a:r>
              <a:rPr lang="zh-TW" altLang="en-US" dirty="0">
                <a:latin typeface="新細明體"/>
                <a:ea typeface="新細明體"/>
              </a:rPr>
              <a:t>腳趾外</a:t>
            </a:r>
            <a:r>
              <a:rPr lang="en-US" altLang="zh-TW" dirty="0">
                <a:latin typeface="Calibri"/>
                <a:ea typeface="新細明體"/>
              </a:rPr>
              <a:t>15</a:t>
            </a:r>
            <a:r>
              <a:rPr lang="zh-TW" altLang="en-US" dirty="0">
                <a:latin typeface="新細明體"/>
                <a:ea typeface="新細明體"/>
              </a:rPr>
              <a:t>公分處</a:t>
            </a:r>
          </a:p>
          <a:p>
            <a:r>
              <a:rPr lang="zh-TW" altLang="en-US" dirty="0">
                <a:latin typeface="新細明體"/>
                <a:ea typeface="新細明體"/>
              </a:rPr>
              <a:t>手肘彎曲</a:t>
            </a:r>
            <a:r>
              <a:rPr lang="en-US" altLang="zh-TW" dirty="0">
                <a:latin typeface="Calibri"/>
                <a:ea typeface="新細明體"/>
              </a:rPr>
              <a:t>20</a:t>
            </a:r>
            <a:r>
              <a:rPr lang="zh-TW" altLang="en-US" dirty="0">
                <a:latin typeface="新細明體"/>
                <a:ea typeface="新細明體"/>
              </a:rPr>
              <a:t>度</a:t>
            </a:r>
          </a:p>
          <a:p>
            <a:r>
              <a:rPr lang="zh-TW" altLang="en-US" dirty="0">
                <a:latin typeface="新細明體"/>
                <a:ea typeface="新細明體"/>
              </a:rPr>
              <a:t>股骨大轉子</a:t>
            </a:r>
            <a:r>
              <a:rPr lang="en-US" altLang="zh-TW" dirty="0">
                <a:latin typeface="Calibri"/>
                <a:ea typeface="新細明體"/>
              </a:rPr>
              <a:t>(GT)</a:t>
            </a:r>
            <a:r>
              <a:rPr lang="zh-TW" altLang="en-US" dirty="0">
                <a:latin typeface="新細明體"/>
                <a:ea typeface="新細明體"/>
              </a:rPr>
              <a:t>外</a:t>
            </a:r>
            <a:endParaRPr lang="zh-TW" altLang="en-US" dirty="0"/>
          </a:p>
        </p:txBody>
      </p:sp>
      <p:sp>
        <p:nvSpPr>
          <p:cNvPr id="2" name="標題 1"/>
          <p:cNvSpPr>
            <a:spLocks noGrp="1"/>
          </p:cNvSpPr>
          <p:nvPr>
            <p:ph type="title"/>
          </p:nvPr>
        </p:nvSpPr>
        <p:spPr>
          <a:xfrm>
            <a:off x="457200" y="338328"/>
            <a:ext cx="8229600" cy="1506496"/>
          </a:xfrm>
        </p:spPr>
        <p:txBody>
          <a:bodyPr/>
          <a:lstStyle/>
          <a:p>
            <a:r>
              <a:rPr lang="zh-TW" altLang="en-US" dirty="0"/>
              <a:t>高度、長度調整原則</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2405620"/>
            <a:ext cx="3246512" cy="210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4509120"/>
            <a:ext cx="3246512" cy="2100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774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t="11525"/>
          <a:stretch>
            <a:fillRect/>
          </a:stretch>
        </p:blipFill>
        <p:spPr bwMode="auto">
          <a:xfrm>
            <a:off x="25400" y="1628775"/>
            <a:ext cx="9110663" cy="522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195" name="標題 4"/>
          <p:cNvSpPr>
            <a:spLocks noGrp="1"/>
          </p:cNvSpPr>
          <p:nvPr>
            <p:ph type="title"/>
          </p:nvPr>
        </p:nvSpPr>
        <p:spPr>
          <a:xfrm>
            <a:off x="935831" y="427037"/>
            <a:ext cx="6964362" cy="1201738"/>
          </a:xfrm>
        </p:spPr>
        <p:txBody>
          <a:bodyPr/>
          <a:lstStyle/>
          <a:p>
            <a:r>
              <a:rPr lang="zh-TW" altLang="en-US" dirty="0"/>
              <a:t>健康老化</a:t>
            </a:r>
          </a:p>
        </p:txBody>
      </p:sp>
      <p:pic>
        <p:nvPicPr>
          <p:cNvPr id="8196" name="圖片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1350" y="77788"/>
            <a:ext cx="2528888" cy="234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107950" y="2133600"/>
            <a:ext cx="1655763" cy="50323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kumimoji="1" lang="zh-TW" altLang="en-US" sz="2400" dirty="0">
                <a:solidFill>
                  <a:prstClr val="black"/>
                </a:solidFill>
              </a:rPr>
              <a:t>個人特質</a:t>
            </a:r>
          </a:p>
        </p:txBody>
      </p:sp>
      <p:sp>
        <p:nvSpPr>
          <p:cNvPr id="8" name="矩形 7"/>
          <p:cNvSpPr/>
          <p:nvPr/>
        </p:nvSpPr>
        <p:spPr>
          <a:xfrm>
            <a:off x="107950" y="3068638"/>
            <a:ext cx="1655763" cy="504825"/>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kumimoji="1" lang="zh-TW" altLang="en-US" sz="2400" dirty="0">
                <a:solidFill>
                  <a:prstClr val="black"/>
                </a:solidFill>
              </a:rPr>
              <a:t>基因遺傳</a:t>
            </a:r>
          </a:p>
        </p:txBody>
      </p:sp>
      <p:sp>
        <p:nvSpPr>
          <p:cNvPr id="9" name="矩形 8"/>
          <p:cNvSpPr/>
          <p:nvPr/>
        </p:nvSpPr>
        <p:spPr>
          <a:xfrm>
            <a:off x="395288" y="4076700"/>
            <a:ext cx="431800" cy="2122488"/>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kumimoji="1" lang="zh-TW" altLang="en-US" sz="2400" dirty="0">
                <a:solidFill>
                  <a:prstClr val="black"/>
                </a:solidFill>
              </a:rPr>
              <a:t>健康相關特質</a:t>
            </a:r>
          </a:p>
        </p:txBody>
      </p:sp>
      <p:sp>
        <p:nvSpPr>
          <p:cNvPr id="10" name="橢圓 9"/>
          <p:cNvSpPr/>
          <p:nvPr/>
        </p:nvSpPr>
        <p:spPr>
          <a:xfrm>
            <a:off x="5703888" y="2300288"/>
            <a:ext cx="1128712" cy="447675"/>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kumimoji="1" lang="zh-TW" altLang="en-US" sz="2400" dirty="0">
                <a:solidFill>
                  <a:prstClr val="black"/>
                </a:solidFill>
              </a:rPr>
              <a:t>環境</a:t>
            </a:r>
          </a:p>
        </p:txBody>
      </p:sp>
      <p:sp>
        <p:nvSpPr>
          <p:cNvPr id="11" name="矩形 10"/>
          <p:cNvSpPr/>
          <p:nvPr/>
        </p:nvSpPr>
        <p:spPr>
          <a:xfrm>
            <a:off x="7377113" y="2997200"/>
            <a:ext cx="1550987" cy="6477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kumimoji="1" lang="zh-TW" altLang="en-US" sz="2400" dirty="0">
                <a:solidFill>
                  <a:prstClr val="black"/>
                </a:solidFill>
              </a:rPr>
              <a:t>功能性</a:t>
            </a:r>
            <a:endParaRPr kumimoji="1" lang="en-US" altLang="zh-TW" sz="2400" dirty="0">
              <a:solidFill>
                <a:prstClr val="black"/>
              </a:solidFill>
            </a:endParaRPr>
          </a:p>
          <a:p>
            <a:pPr algn="ctr" eaLnBrk="0" fontAlgn="base" hangingPunct="0">
              <a:spcBef>
                <a:spcPct val="0"/>
              </a:spcBef>
              <a:spcAft>
                <a:spcPct val="0"/>
              </a:spcAft>
              <a:defRPr/>
            </a:pPr>
            <a:r>
              <a:rPr kumimoji="1" lang="zh-TW" altLang="en-US" sz="2400" dirty="0">
                <a:solidFill>
                  <a:prstClr val="black"/>
                </a:solidFill>
              </a:rPr>
              <a:t>活動能力</a:t>
            </a:r>
          </a:p>
        </p:txBody>
      </p:sp>
      <p:sp>
        <p:nvSpPr>
          <p:cNvPr id="12" name="矩形 11"/>
          <p:cNvSpPr/>
          <p:nvPr/>
        </p:nvSpPr>
        <p:spPr>
          <a:xfrm>
            <a:off x="7451725" y="4941888"/>
            <a:ext cx="1476375" cy="719137"/>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kumimoji="1" lang="zh-TW" altLang="en-US" sz="2400" dirty="0">
                <a:solidFill>
                  <a:prstClr val="black"/>
                </a:solidFill>
              </a:rPr>
              <a:t>自身</a:t>
            </a:r>
            <a:endParaRPr kumimoji="1" lang="en-US" altLang="zh-TW" sz="2400" dirty="0">
              <a:solidFill>
                <a:prstClr val="black"/>
              </a:solidFill>
            </a:endParaRPr>
          </a:p>
          <a:p>
            <a:pPr algn="ctr" eaLnBrk="0" fontAlgn="base" hangingPunct="0">
              <a:spcBef>
                <a:spcPct val="0"/>
              </a:spcBef>
              <a:spcAft>
                <a:spcPct val="0"/>
              </a:spcAft>
              <a:defRPr/>
            </a:pPr>
            <a:r>
              <a:rPr kumimoji="1" lang="zh-TW" altLang="en-US" sz="2400" dirty="0">
                <a:solidFill>
                  <a:prstClr val="black"/>
                </a:solidFill>
              </a:rPr>
              <a:t>活動能力</a:t>
            </a:r>
          </a:p>
        </p:txBody>
      </p:sp>
      <p:sp>
        <p:nvSpPr>
          <p:cNvPr id="4" name="矩形 3"/>
          <p:cNvSpPr/>
          <p:nvPr/>
        </p:nvSpPr>
        <p:spPr>
          <a:xfrm>
            <a:off x="0" y="6354763"/>
            <a:ext cx="9288463" cy="4857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eaLnBrk="0" fontAlgn="base" hangingPunct="0">
              <a:spcBef>
                <a:spcPct val="0"/>
              </a:spcBef>
              <a:spcAft>
                <a:spcPct val="0"/>
              </a:spcAft>
              <a:defRPr/>
            </a:pPr>
            <a:r>
              <a:rPr kumimoji="1" lang="en-US" altLang="zh-TW" sz="1400" dirty="0">
                <a:solidFill>
                  <a:prstClr val="black"/>
                </a:solidFill>
                <a:latin typeface="Times New Roman" pitchFamily="18" charset="0"/>
                <a:ea typeface="新細明體" pitchFamily="18" charset="-120"/>
              </a:rPr>
              <a:t>WHO</a:t>
            </a:r>
            <a:r>
              <a:rPr kumimoji="1" lang="zh-TW" altLang="en-US" sz="1400" dirty="0">
                <a:solidFill>
                  <a:prstClr val="black"/>
                </a:solidFill>
                <a:latin typeface="Times New Roman" pitchFamily="18" charset="0"/>
                <a:ea typeface="新細明體" pitchFamily="18" charset="-120"/>
              </a:rPr>
              <a:t> </a:t>
            </a:r>
            <a:r>
              <a:rPr kumimoji="1" lang="en-US" altLang="zh-TW" sz="1400" dirty="0">
                <a:solidFill>
                  <a:prstClr val="black"/>
                </a:solidFill>
                <a:latin typeface="Times New Roman" pitchFamily="18" charset="0"/>
                <a:ea typeface="新細明體" pitchFamily="18" charset="-120"/>
              </a:rPr>
              <a:t>World report on ageing and health.2015.9.30</a:t>
            </a:r>
            <a:r>
              <a:rPr kumimoji="1" lang="zh-TW" altLang="en-US" sz="1400" dirty="0">
                <a:solidFill>
                  <a:prstClr val="black"/>
                </a:solidFill>
                <a:latin typeface="Times New Roman" pitchFamily="18" charset="0"/>
                <a:ea typeface="新細明體" pitchFamily="18" charset="-120"/>
              </a:rPr>
              <a:t>  </a:t>
            </a:r>
            <a:r>
              <a:rPr kumimoji="1" lang="en-US" altLang="zh-TW" sz="1400" dirty="0">
                <a:solidFill>
                  <a:prstClr val="black"/>
                </a:solidFill>
                <a:latin typeface="Times New Roman" pitchFamily="18" charset="0"/>
                <a:ea typeface="新細明體" pitchFamily="18" charset="-120"/>
              </a:rPr>
              <a:t>(</a:t>
            </a:r>
            <a:r>
              <a:rPr kumimoji="1" lang="en-US" altLang="zh-TW" sz="1400" dirty="0">
                <a:solidFill>
                  <a:prstClr val="black"/>
                </a:solidFill>
              </a:rPr>
              <a:t>http://www.who.int/ageing/events/world-report-2015-launch/en/)</a:t>
            </a:r>
            <a:endParaRPr kumimoji="1" lang="zh-TW" altLang="en-US" sz="1400" dirty="0">
              <a:solidFill>
                <a:prstClr val="black"/>
              </a:solidFill>
            </a:endParaRPr>
          </a:p>
        </p:txBody>
      </p:sp>
    </p:spTree>
    <p:extLst>
      <p:ext uri="{BB962C8B-B14F-4D97-AF65-F5344CB8AC3E}">
        <p14:creationId xmlns:p14="http://schemas.microsoft.com/office/powerpoint/2010/main" val="14832654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5696" y="2596885"/>
            <a:ext cx="5616624" cy="3057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標題 1"/>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21279742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sp>
        <p:nvSpPr>
          <p:cNvPr id="2" name="標題 1"/>
          <p:cNvSpPr>
            <a:spLocks noGrp="1"/>
          </p:cNvSpPr>
          <p:nvPr>
            <p:ph type="title"/>
          </p:nvPr>
        </p:nvSpPr>
        <p:spPr/>
        <p:txBody>
          <a:bodyPr/>
          <a:lstStyle/>
          <a:p>
            <a:endParaRPr lang="zh-TW" altLang="en-US"/>
          </a:p>
        </p:txBody>
      </p:sp>
      <p:pic>
        <p:nvPicPr>
          <p:cNvPr id="4098" name="Picture 2" descr="D:\保健科\1080530主照顧者研習課程\輪椅推薦-一張圖搞懂手動輪椅-1-1024x102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476672"/>
            <a:ext cx="6264696" cy="6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22603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內容版面配置區 3">
            <a:extLst>
              <a:ext uri="{FF2B5EF4-FFF2-40B4-BE49-F238E27FC236}">
                <a16:creationId xmlns:a16="http://schemas.microsoft.com/office/drawing/2014/main" xmlns="" id="{B3348909-A3C8-4F6F-9418-EBBADD27A19D}"/>
              </a:ext>
            </a:extLst>
          </p:cNvPr>
          <p:cNvPicPr>
            <a:picLocks noGrp="1" noChangeAspect="1"/>
          </p:cNvPicPr>
          <p:nvPr>
            <p:ph idx="1"/>
          </p:nvPr>
        </p:nvPicPr>
        <p:blipFill>
          <a:blip r:embed="rId2"/>
          <a:stretch>
            <a:fillRect/>
          </a:stretch>
        </p:blipFill>
        <p:spPr>
          <a:xfrm>
            <a:off x="6228184" y="1196752"/>
            <a:ext cx="2243522" cy="2017951"/>
          </a:xfrm>
          <a:prstGeom prst="rect">
            <a:avLst/>
          </a:prstGeom>
        </p:spPr>
      </p:pic>
      <p:sp>
        <p:nvSpPr>
          <p:cNvPr id="2" name="標題 1"/>
          <p:cNvSpPr>
            <a:spLocks noGrp="1"/>
          </p:cNvSpPr>
          <p:nvPr>
            <p:ph type="title"/>
          </p:nvPr>
        </p:nvSpPr>
        <p:spPr>
          <a:xfrm>
            <a:off x="0" y="274638"/>
            <a:ext cx="8686800" cy="1143000"/>
          </a:xfrm>
        </p:spPr>
        <p:txBody>
          <a:bodyPr/>
          <a:lstStyle/>
          <a:p>
            <a:r>
              <a:rPr lang="zh-TW" altLang="en-US" dirty="0"/>
              <a:t>居家生活</a:t>
            </a:r>
          </a:p>
        </p:txBody>
      </p:sp>
      <p:pic>
        <p:nvPicPr>
          <p:cNvPr id="5" name="Picture 3" descr="多功能食物料理板"/>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567284"/>
            <a:ext cx="3076575" cy="309562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群組 6"/>
          <p:cNvGrpSpPr/>
          <p:nvPr/>
        </p:nvGrpSpPr>
        <p:grpSpPr>
          <a:xfrm>
            <a:off x="3779912" y="3393831"/>
            <a:ext cx="4968552" cy="3077600"/>
            <a:chOff x="155575" y="4337001"/>
            <a:chExt cx="3829050" cy="2114550"/>
          </a:xfrm>
        </p:grpSpPr>
        <p:pic>
          <p:nvPicPr>
            <p:cNvPr id="11270" name="Picture 6" descr="G-687 防乾燒安全爐"/>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4337001"/>
              <a:ext cx="3829050" cy="2114550"/>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5"/>
            <p:cNvSpPr/>
            <p:nvPr/>
          </p:nvSpPr>
          <p:spPr>
            <a:xfrm>
              <a:off x="683568" y="6093296"/>
              <a:ext cx="3024336" cy="3582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r>
                <a:rPr kumimoji="1" lang="zh-TW" altLang="en-US" sz="2400" dirty="0">
                  <a:solidFill>
                    <a:prstClr val="black"/>
                  </a:solidFill>
                </a:rPr>
                <a:t>防乾燒安全爐</a:t>
              </a:r>
            </a:p>
          </p:txBody>
        </p:sp>
      </p:grpSp>
      <p:sp>
        <p:nvSpPr>
          <p:cNvPr id="15" name="矩形 14"/>
          <p:cNvSpPr/>
          <p:nvPr/>
        </p:nvSpPr>
        <p:spPr>
          <a:xfrm>
            <a:off x="2474719" y="6471431"/>
            <a:ext cx="4572000" cy="338554"/>
          </a:xfrm>
          <a:prstGeom prst="rect">
            <a:avLst/>
          </a:prstGeom>
        </p:spPr>
        <p:txBody>
          <a:bodyPr>
            <a:spAutoFit/>
          </a:bodyPr>
          <a:lstStyle/>
          <a:p>
            <a:pPr eaLnBrk="0" fontAlgn="base" hangingPunct="0">
              <a:spcBef>
                <a:spcPct val="0"/>
              </a:spcBef>
              <a:spcAft>
                <a:spcPct val="0"/>
              </a:spcAft>
            </a:pPr>
            <a:r>
              <a:rPr kumimoji="1" lang="zh-TW" altLang="en-US" sz="1600" dirty="0">
                <a:solidFill>
                  <a:prstClr val="black"/>
                </a:solidFill>
                <a:latin typeface="Times New Roman" panose="02020603050405020304" pitchFamily="18" charset="0"/>
                <a:ea typeface="新細明體" panose="02020500000000000000" pitchFamily="18" charset="-120"/>
              </a:rPr>
              <a:t>https://repat.sfaa.gov.tw/07product/pro_a_list.asp</a:t>
            </a:r>
          </a:p>
        </p:txBody>
      </p:sp>
    </p:spTree>
    <p:extLst>
      <p:ext uri="{BB962C8B-B14F-4D97-AF65-F5344CB8AC3E}">
        <p14:creationId xmlns:p14="http://schemas.microsoft.com/office/powerpoint/2010/main" val="30523246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dirty="0"/>
              <a:t>警示指示輔具</a:t>
            </a:r>
          </a:p>
        </p:txBody>
      </p:sp>
      <p:pic>
        <p:nvPicPr>
          <p:cNvPr id="3" name="圖片 2">
            <a:extLst>
              <a:ext uri="{FF2B5EF4-FFF2-40B4-BE49-F238E27FC236}">
                <a16:creationId xmlns:a16="http://schemas.microsoft.com/office/drawing/2014/main" xmlns="" id="{F43B2835-51CE-44B4-92B3-A3C51A7F3340}"/>
              </a:ext>
            </a:extLst>
          </p:cNvPr>
          <p:cNvPicPr>
            <a:picLocks noChangeAspect="1"/>
          </p:cNvPicPr>
          <p:nvPr/>
        </p:nvPicPr>
        <p:blipFill>
          <a:blip r:embed="rId2"/>
          <a:stretch>
            <a:fillRect/>
          </a:stretch>
        </p:blipFill>
        <p:spPr>
          <a:xfrm>
            <a:off x="5679290" y="1988840"/>
            <a:ext cx="2962913" cy="2523963"/>
          </a:xfrm>
          <a:prstGeom prst="rect">
            <a:avLst/>
          </a:prstGeom>
        </p:spPr>
      </p:pic>
      <p:pic>
        <p:nvPicPr>
          <p:cNvPr id="4" name="圖片 3">
            <a:extLst>
              <a:ext uri="{FF2B5EF4-FFF2-40B4-BE49-F238E27FC236}">
                <a16:creationId xmlns:a16="http://schemas.microsoft.com/office/drawing/2014/main" xmlns="" id="{92E3B60C-EA06-4FBB-B10D-8F1303CCF4EE}"/>
              </a:ext>
            </a:extLst>
          </p:cNvPr>
          <p:cNvPicPr>
            <a:picLocks noChangeAspect="1"/>
          </p:cNvPicPr>
          <p:nvPr/>
        </p:nvPicPr>
        <p:blipFill>
          <a:blip r:embed="rId3"/>
          <a:stretch>
            <a:fillRect/>
          </a:stretch>
        </p:blipFill>
        <p:spPr>
          <a:xfrm>
            <a:off x="735100" y="2109900"/>
            <a:ext cx="2828789" cy="2036240"/>
          </a:xfrm>
          <a:prstGeom prst="rect">
            <a:avLst/>
          </a:prstGeom>
        </p:spPr>
      </p:pic>
      <p:pic>
        <p:nvPicPr>
          <p:cNvPr id="5" name="圖片 4">
            <a:extLst>
              <a:ext uri="{FF2B5EF4-FFF2-40B4-BE49-F238E27FC236}">
                <a16:creationId xmlns:a16="http://schemas.microsoft.com/office/drawing/2014/main" xmlns="" id="{27629DD8-D53E-45B8-9855-1F11FFDF3027}"/>
              </a:ext>
            </a:extLst>
          </p:cNvPr>
          <p:cNvPicPr>
            <a:picLocks noChangeAspect="1"/>
          </p:cNvPicPr>
          <p:nvPr/>
        </p:nvPicPr>
        <p:blipFill>
          <a:blip r:embed="rId4"/>
          <a:stretch>
            <a:fillRect/>
          </a:stretch>
        </p:blipFill>
        <p:spPr>
          <a:xfrm>
            <a:off x="2835296" y="4149080"/>
            <a:ext cx="2609314" cy="2511770"/>
          </a:xfrm>
          <a:prstGeom prst="rect">
            <a:avLst/>
          </a:prstGeom>
        </p:spPr>
      </p:pic>
    </p:spTree>
    <p:extLst>
      <p:ext uri="{BB962C8B-B14F-4D97-AF65-F5344CB8AC3E}">
        <p14:creationId xmlns:p14="http://schemas.microsoft.com/office/powerpoint/2010/main" val="39962703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xmlns="" id="{7C19221D-0982-4D94-980A-A6F20E022966}"/>
              </a:ext>
            </a:extLst>
          </p:cNvPr>
          <p:cNvSpPr>
            <a:spLocks noGrp="1"/>
          </p:cNvSpPr>
          <p:nvPr>
            <p:ph type="title"/>
          </p:nvPr>
        </p:nvSpPr>
        <p:spPr/>
        <p:txBody>
          <a:bodyPr/>
          <a:lstStyle/>
          <a:p>
            <a:r>
              <a:rPr lang="zh-TW" altLang="en-US" dirty="0"/>
              <a:t>休閒輔具</a:t>
            </a:r>
          </a:p>
        </p:txBody>
      </p:sp>
      <p:pic>
        <p:nvPicPr>
          <p:cNvPr id="3" name="圖片 2">
            <a:extLst>
              <a:ext uri="{FF2B5EF4-FFF2-40B4-BE49-F238E27FC236}">
                <a16:creationId xmlns:a16="http://schemas.microsoft.com/office/drawing/2014/main" xmlns="" id="{1B83E12C-4D5B-4E39-B000-AFE70F453A94}"/>
              </a:ext>
            </a:extLst>
          </p:cNvPr>
          <p:cNvPicPr>
            <a:picLocks noChangeAspect="1"/>
          </p:cNvPicPr>
          <p:nvPr/>
        </p:nvPicPr>
        <p:blipFill rotWithShape="1">
          <a:blip r:embed="rId2"/>
          <a:srcRect l="30313" t="17448" r="47637" b="7430"/>
          <a:stretch/>
        </p:blipFill>
        <p:spPr>
          <a:xfrm>
            <a:off x="904212" y="2132856"/>
            <a:ext cx="3235740" cy="4464788"/>
          </a:xfrm>
          <a:prstGeom prst="rect">
            <a:avLst/>
          </a:prstGeom>
        </p:spPr>
      </p:pic>
      <p:pic>
        <p:nvPicPr>
          <p:cNvPr id="4" name="圖片 3">
            <a:extLst>
              <a:ext uri="{FF2B5EF4-FFF2-40B4-BE49-F238E27FC236}">
                <a16:creationId xmlns:a16="http://schemas.microsoft.com/office/drawing/2014/main" xmlns="" id="{B1DD16D7-7AB5-4D68-A038-46361F8B61C8}"/>
              </a:ext>
            </a:extLst>
          </p:cNvPr>
          <p:cNvPicPr>
            <a:picLocks noChangeAspect="1"/>
          </p:cNvPicPr>
          <p:nvPr/>
        </p:nvPicPr>
        <p:blipFill rotWithShape="1">
          <a:blip r:embed="rId3"/>
          <a:srcRect l="24800" t="38264" r="54724" b="30917"/>
          <a:stretch/>
        </p:blipFill>
        <p:spPr>
          <a:xfrm>
            <a:off x="5292080" y="1988840"/>
            <a:ext cx="1872208" cy="1511796"/>
          </a:xfrm>
          <a:prstGeom prst="rect">
            <a:avLst/>
          </a:prstGeom>
        </p:spPr>
      </p:pic>
      <p:pic>
        <p:nvPicPr>
          <p:cNvPr id="5" name="圖片 4">
            <a:extLst>
              <a:ext uri="{FF2B5EF4-FFF2-40B4-BE49-F238E27FC236}">
                <a16:creationId xmlns:a16="http://schemas.microsoft.com/office/drawing/2014/main" xmlns="" id="{09C4177E-74DB-4A75-B4AE-4F784929177F}"/>
              </a:ext>
            </a:extLst>
          </p:cNvPr>
          <p:cNvPicPr>
            <a:picLocks noChangeAspect="1"/>
          </p:cNvPicPr>
          <p:nvPr/>
        </p:nvPicPr>
        <p:blipFill rotWithShape="1">
          <a:blip r:embed="rId4"/>
          <a:srcRect l="27050" t="33853" r="51574" b="35321"/>
          <a:stretch/>
        </p:blipFill>
        <p:spPr>
          <a:xfrm>
            <a:off x="4788024" y="3754404"/>
            <a:ext cx="3816424" cy="2952621"/>
          </a:xfrm>
          <a:prstGeom prst="rect">
            <a:avLst/>
          </a:prstGeom>
        </p:spPr>
      </p:pic>
    </p:spTree>
    <p:extLst>
      <p:ext uri="{BB962C8B-B14F-4D97-AF65-F5344CB8AC3E}">
        <p14:creationId xmlns:p14="http://schemas.microsoft.com/office/powerpoint/2010/main" val="4902668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圖片 1" descr="1412746807.png"/>
          <p:cNvPicPr>
            <a:picLocks noGrp="1" noChangeAspect="1"/>
          </p:cNvPicPr>
          <p:nvPr isPhoto="1"/>
        </p:nvPicPr>
        <p:blipFill>
          <a:blip r:embed="rId2">
            <a:extLst>
              <a:ext uri="{28A0092B-C50C-407E-A947-70E740481C1C}">
                <a14:useLocalDpi xmlns:a14="http://schemas.microsoft.com/office/drawing/2010/main" val="0"/>
              </a:ext>
            </a:extLst>
          </a:blip>
          <a:srcRect/>
          <a:stretch>
            <a:fillRect/>
          </a:stretch>
        </p:blipFill>
        <p:spPr bwMode="auto">
          <a:xfrm>
            <a:off x="1258888" y="620713"/>
            <a:ext cx="5445125" cy="544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84807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AutoShape 2"/>
          <p:cNvSpPr>
            <a:spLocks noGrp="1" noChangeArrowheads="1"/>
          </p:cNvSpPr>
          <p:nvPr>
            <p:ph type="title"/>
          </p:nvPr>
        </p:nvSpPr>
        <p:spPr/>
        <p:txBody>
          <a:bodyPr/>
          <a:lstStyle/>
          <a:p>
            <a:r>
              <a:rPr lang="zh-TW" altLang="en-US" b="0" dirty="0">
                <a:latin typeface="+mn-lt"/>
                <a:ea typeface="標楷體" pitchFamily="65" charset="-120"/>
              </a:rPr>
              <a:t>老人生理變化與日常生活</a:t>
            </a:r>
          </a:p>
        </p:txBody>
      </p:sp>
      <p:sp>
        <p:nvSpPr>
          <p:cNvPr id="14" name="矩形 10"/>
          <p:cNvSpPr>
            <a:spLocks noChangeArrowheads="1"/>
          </p:cNvSpPr>
          <p:nvPr/>
        </p:nvSpPr>
        <p:spPr bwMode="auto">
          <a:xfrm>
            <a:off x="7039021" y="4763425"/>
            <a:ext cx="2031325" cy="523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fontAlgn="base">
              <a:lnSpc>
                <a:spcPct val="70000"/>
              </a:lnSpc>
              <a:spcBef>
                <a:spcPts val="600"/>
              </a:spcBef>
              <a:spcAft>
                <a:spcPct val="0"/>
              </a:spcAft>
              <a:buClr>
                <a:srgbClr val="003366"/>
              </a:buClr>
              <a:buSzPct val="75000"/>
              <a:buFont typeface="Wingdings" pitchFamily="2" charset="2"/>
              <a:buNone/>
            </a:pPr>
            <a:r>
              <a:rPr kumimoji="1" lang="zh-TW" altLang="en-US" sz="1600" dirty="0">
                <a:solidFill>
                  <a:srgbClr val="002060"/>
                </a:solidFill>
                <a:ea typeface="微軟正黑體" pitchFamily="34" charset="-120"/>
              </a:rPr>
              <a:t>減少外出、聽力下降</a:t>
            </a:r>
          </a:p>
          <a:p>
            <a:pPr fontAlgn="base">
              <a:lnSpc>
                <a:spcPct val="70000"/>
              </a:lnSpc>
              <a:spcBef>
                <a:spcPts val="600"/>
              </a:spcBef>
              <a:spcAft>
                <a:spcPct val="0"/>
              </a:spcAft>
              <a:buClr>
                <a:srgbClr val="003366"/>
              </a:buClr>
              <a:buSzPct val="75000"/>
              <a:buFont typeface="Wingdings" pitchFamily="2" charset="2"/>
              <a:buNone/>
            </a:pPr>
            <a:r>
              <a:rPr kumimoji="1" lang="zh-TW" altLang="en-US" sz="1600" dirty="0">
                <a:solidFill>
                  <a:srgbClr val="002060"/>
                </a:solidFill>
                <a:ea typeface="微軟正黑體" pitchFamily="34" charset="-120"/>
              </a:rPr>
              <a:t>人際互動困難</a:t>
            </a:r>
          </a:p>
        </p:txBody>
      </p:sp>
      <p:sp>
        <p:nvSpPr>
          <p:cNvPr id="10" name="文字方塊 9"/>
          <p:cNvSpPr txBox="1">
            <a:spLocks noChangeArrowheads="1"/>
          </p:cNvSpPr>
          <p:nvPr/>
        </p:nvSpPr>
        <p:spPr bwMode="auto">
          <a:xfrm>
            <a:off x="550660" y="2669377"/>
            <a:ext cx="146065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vl2pPr/>
            <a:lvl3pPr/>
            <a:lvl4pPr/>
            <a:lvl5pPr/>
            <a:lvl6pPr/>
            <a:lvl7pPr/>
            <a:lvl8pPr/>
            <a:lvl9pPr/>
          </a:lstStyle>
          <a:p>
            <a:pPr fontAlgn="base">
              <a:spcBef>
                <a:spcPct val="0"/>
              </a:spcBef>
              <a:spcAft>
                <a:spcPct val="0"/>
              </a:spcAft>
              <a:buClr>
                <a:srgbClr val="003366"/>
              </a:buClr>
              <a:buSzPct val="75000"/>
              <a:buFont typeface="Wingdings" pitchFamily="2" charset="2"/>
              <a:buNone/>
            </a:pPr>
            <a:r>
              <a:rPr kumimoji="1" lang="zh-TW" altLang="en-US" sz="1600" dirty="0">
                <a:solidFill>
                  <a:srgbClr val="002060"/>
                </a:solidFill>
              </a:rPr>
              <a:t>視力退化</a:t>
            </a:r>
            <a:r>
              <a:rPr kumimoji="1" lang="zh-TW" altLang="en-US" sz="1600" dirty="0">
                <a:solidFill>
                  <a:srgbClr val="002060"/>
                </a:solidFill>
                <a:latin typeface="PMingLiU" panose="02020500000000000000" pitchFamily="18" charset="-120"/>
                <a:ea typeface="PMingLiU" panose="02020500000000000000" pitchFamily="18" charset="-120"/>
              </a:rPr>
              <a:t>、</a:t>
            </a:r>
            <a:endParaRPr kumimoji="1" lang="en-US" altLang="zh-TW" sz="1600" dirty="0">
              <a:solidFill>
                <a:srgbClr val="002060"/>
              </a:solidFill>
            </a:endParaRPr>
          </a:p>
          <a:p>
            <a:pPr fontAlgn="base">
              <a:spcBef>
                <a:spcPct val="0"/>
              </a:spcBef>
              <a:spcAft>
                <a:spcPct val="0"/>
              </a:spcAft>
              <a:buClr>
                <a:srgbClr val="003366"/>
              </a:buClr>
              <a:buSzPct val="75000"/>
              <a:buFont typeface="Wingdings" pitchFamily="2" charset="2"/>
              <a:buNone/>
            </a:pPr>
            <a:r>
              <a:rPr kumimoji="1" lang="en-US" altLang="zh-TW" sz="1600" dirty="0">
                <a:solidFill>
                  <a:srgbClr val="002060"/>
                </a:solidFill>
              </a:rPr>
              <a:t> </a:t>
            </a:r>
            <a:r>
              <a:rPr kumimoji="1" lang="zh-TW" altLang="en-US" sz="1600" dirty="0">
                <a:solidFill>
                  <a:srgbClr val="002060"/>
                </a:solidFill>
              </a:rPr>
              <a:t>吃東西重口味</a:t>
            </a:r>
          </a:p>
        </p:txBody>
      </p:sp>
      <p:sp>
        <p:nvSpPr>
          <p:cNvPr id="11" name="文字方塊 10"/>
          <p:cNvSpPr txBox="1">
            <a:spLocks noChangeArrowheads="1"/>
          </p:cNvSpPr>
          <p:nvPr/>
        </p:nvSpPr>
        <p:spPr bwMode="auto">
          <a:xfrm>
            <a:off x="3772409" y="6134933"/>
            <a:ext cx="159918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pPr fontAlgn="base">
              <a:spcBef>
                <a:spcPct val="0"/>
              </a:spcBef>
              <a:spcAft>
                <a:spcPct val="0"/>
              </a:spcAft>
              <a:buClr>
                <a:srgbClr val="003366"/>
              </a:buClr>
              <a:buSzPct val="75000"/>
              <a:buFont typeface="Wingdings" pitchFamily="2" charset="2"/>
              <a:buNone/>
            </a:pPr>
            <a:r>
              <a:rPr kumimoji="1" lang="en-US" altLang="zh-TW" sz="1600" dirty="0">
                <a:solidFill>
                  <a:srgbClr val="002060"/>
                </a:solidFill>
              </a:rPr>
              <a:t> </a:t>
            </a:r>
            <a:r>
              <a:rPr kumimoji="1" lang="zh-TW" altLang="en-US" sz="1600" dirty="0">
                <a:solidFill>
                  <a:srgbClr val="002060"/>
                </a:solidFill>
                <a:ea typeface="微軟正黑體" pitchFamily="34" charset="-120"/>
              </a:rPr>
              <a:t>拉鍊、扣扣子細部動作</a:t>
            </a:r>
            <a:endParaRPr kumimoji="1" lang="zh-TW" altLang="en-US" sz="1600" dirty="0">
              <a:solidFill>
                <a:srgbClr val="003366"/>
              </a:solidFill>
              <a:ea typeface="微軟正黑體" pitchFamily="34" charset="-120"/>
            </a:endParaRPr>
          </a:p>
        </p:txBody>
      </p:sp>
      <p:sp>
        <p:nvSpPr>
          <p:cNvPr id="12" name="文字方塊 8"/>
          <p:cNvSpPr txBox="1">
            <a:spLocks noChangeArrowheads="1"/>
          </p:cNvSpPr>
          <p:nvPr/>
        </p:nvSpPr>
        <p:spPr bwMode="auto">
          <a:xfrm>
            <a:off x="7115006" y="2792657"/>
            <a:ext cx="800219"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vl2pPr/>
            <a:lvl3pPr/>
            <a:lvl4pPr/>
            <a:lvl5pPr/>
            <a:lvl6pPr/>
            <a:lvl7pPr/>
            <a:lvl8pPr/>
            <a:lvl9pPr/>
          </a:lstStyle>
          <a:p>
            <a:pPr fontAlgn="base">
              <a:spcBef>
                <a:spcPct val="0"/>
              </a:spcBef>
              <a:spcAft>
                <a:spcPct val="0"/>
              </a:spcAft>
              <a:buClr>
                <a:srgbClr val="003366"/>
              </a:buClr>
              <a:buSzPct val="75000"/>
              <a:buFont typeface="Wingdings" pitchFamily="2" charset="2"/>
              <a:buNone/>
            </a:pPr>
            <a:r>
              <a:rPr kumimoji="1" lang="zh-TW" altLang="en-US" sz="1600" dirty="0">
                <a:solidFill>
                  <a:srgbClr val="002060"/>
                </a:solidFill>
                <a:ea typeface="微軟正黑體" pitchFamily="34" charset="-120"/>
              </a:rPr>
              <a:t>上下樓</a:t>
            </a:r>
            <a:endParaRPr kumimoji="1" lang="zh-TW" altLang="en-US" sz="1600" dirty="0">
              <a:solidFill>
                <a:srgbClr val="003366"/>
              </a:solidFill>
              <a:ea typeface="微軟正黑體" pitchFamily="34" charset="-120"/>
            </a:endParaRPr>
          </a:p>
        </p:txBody>
      </p:sp>
      <p:pic>
        <p:nvPicPr>
          <p:cNvPr id="2" name="圖片 1">
            <a:extLst>
              <a:ext uri="{FF2B5EF4-FFF2-40B4-BE49-F238E27FC236}">
                <a16:creationId xmlns:a16="http://schemas.microsoft.com/office/drawing/2014/main" xmlns="" id="{EF6CA57E-BEBC-4F5A-B6A8-BADD47DD758B}"/>
              </a:ext>
            </a:extLst>
          </p:cNvPr>
          <p:cNvPicPr>
            <a:picLocks noChangeAspect="1"/>
          </p:cNvPicPr>
          <p:nvPr/>
        </p:nvPicPr>
        <p:blipFill>
          <a:blip r:embed="rId2"/>
          <a:stretch>
            <a:fillRect/>
          </a:stretch>
        </p:blipFill>
        <p:spPr>
          <a:xfrm>
            <a:off x="1928935" y="1700808"/>
            <a:ext cx="5110086" cy="4318023"/>
          </a:xfrm>
          <a:prstGeom prst="rect">
            <a:avLst/>
          </a:prstGeom>
        </p:spPr>
      </p:pic>
      <p:sp>
        <p:nvSpPr>
          <p:cNvPr id="3" name="矩形 2">
            <a:extLst>
              <a:ext uri="{FF2B5EF4-FFF2-40B4-BE49-F238E27FC236}">
                <a16:creationId xmlns:a16="http://schemas.microsoft.com/office/drawing/2014/main" xmlns="" id="{355FDF51-C970-4B20-BEE5-EC6C4FC824DE}"/>
              </a:ext>
            </a:extLst>
          </p:cNvPr>
          <p:cNvSpPr/>
          <p:nvPr/>
        </p:nvSpPr>
        <p:spPr>
          <a:xfrm>
            <a:off x="220242" y="6216650"/>
            <a:ext cx="2017215" cy="400110"/>
          </a:xfrm>
          <a:prstGeom prst="rect">
            <a:avLst/>
          </a:prstGeom>
        </p:spPr>
        <p:txBody>
          <a:bodyPr wrap="square">
            <a:spAutoFit/>
          </a:bodyPr>
          <a:lstStyle/>
          <a:p>
            <a:r>
              <a:rPr lang="en-US" altLang="zh-TW" sz="1000" dirty="0"/>
              <a:t>http://citebook5106.pixnet.net/album/photo/112515316</a:t>
            </a:r>
            <a:endParaRPr lang="zh-TW" altLang="en-US" sz="1000" dirty="0"/>
          </a:p>
        </p:txBody>
      </p:sp>
      <p:sp>
        <p:nvSpPr>
          <p:cNvPr id="4" name="矩形 3">
            <a:extLst>
              <a:ext uri="{FF2B5EF4-FFF2-40B4-BE49-F238E27FC236}">
                <a16:creationId xmlns:a16="http://schemas.microsoft.com/office/drawing/2014/main" xmlns="" id="{FCE7AC09-C6CE-4782-BE7F-11742BA1E5B3}"/>
              </a:ext>
            </a:extLst>
          </p:cNvPr>
          <p:cNvSpPr/>
          <p:nvPr/>
        </p:nvSpPr>
        <p:spPr>
          <a:xfrm>
            <a:off x="471311" y="4732584"/>
            <a:ext cx="1465466" cy="369332"/>
          </a:xfrm>
          <a:prstGeom prst="rect">
            <a:avLst/>
          </a:prstGeom>
        </p:spPr>
        <p:txBody>
          <a:bodyPr wrap="none">
            <a:spAutoFit/>
          </a:bodyPr>
          <a:lstStyle/>
          <a:p>
            <a:r>
              <a:rPr lang="zh-TW" altLang="en-US" dirty="0"/>
              <a:t> </a:t>
            </a:r>
            <a:r>
              <a:rPr lang="zh-TW" altLang="en-US" sz="1600" dirty="0">
                <a:solidFill>
                  <a:srgbClr val="002060"/>
                </a:solidFill>
              </a:rPr>
              <a:t>緩慢、平衡感</a:t>
            </a:r>
          </a:p>
        </p:txBody>
      </p:sp>
    </p:spTree>
    <p:extLst>
      <p:ext uri="{BB962C8B-B14F-4D97-AF65-F5344CB8AC3E}">
        <p14:creationId xmlns:p14="http://schemas.microsoft.com/office/powerpoint/2010/main" val="1123186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0"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AutoShape 2"/>
          <p:cNvSpPr>
            <a:spLocks noGrp="1" noChangeArrowheads="1"/>
          </p:cNvSpPr>
          <p:nvPr>
            <p:ph type="title"/>
          </p:nvPr>
        </p:nvSpPr>
        <p:spPr/>
        <p:txBody>
          <a:bodyPr/>
          <a:lstStyle/>
          <a:p>
            <a:r>
              <a:rPr lang="zh-TW" altLang="en-US" dirty="0">
                <a:ea typeface="標楷體" pitchFamily="65" charset="-120"/>
              </a:rPr>
              <a:t>如何延緩失能</a:t>
            </a:r>
          </a:p>
        </p:txBody>
      </p:sp>
      <p:sp>
        <p:nvSpPr>
          <p:cNvPr id="23562" name="Line 10"/>
          <p:cNvSpPr>
            <a:spLocks noChangeShapeType="1"/>
          </p:cNvSpPr>
          <p:nvPr/>
        </p:nvSpPr>
        <p:spPr bwMode="auto">
          <a:xfrm flipV="1">
            <a:off x="3132138" y="5013325"/>
            <a:ext cx="503237" cy="287338"/>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srgbClr val="003366"/>
              </a:solidFill>
            </a:endParaRPr>
          </a:p>
        </p:txBody>
      </p:sp>
      <p:sp>
        <p:nvSpPr>
          <p:cNvPr id="23563" name="Line 11"/>
          <p:cNvSpPr>
            <a:spLocks noChangeShapeType="1"/>
          </p:cNvSpPr>
          <p:nvPr/>
        </p:nvSpPr>
        <p:spPr bwMode="auto">
          <a:xfrm flipH="1" flipV="1">
            <a:off x="4427538" y="3357563"/>
            <a:ext cx="0" cy="358775"/>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srgbClr val="003366"/>
              </a:solidFill>
            </a:endParaRPr>
          </a:p>
        </p:txBody>
      </p:sp>
      <p:sp>
        <p:nvSpPr>
          <p:cNvPr id="23564" name="Line 12"/>
          <p:cNvSpPr>
            <a:spLocks noChangeShapeType="1"/>
          </p:cNvSpPr>
          <p:nvPr/>
        </p:nvSpPr>
        <p:spPr bwMode="auto">
          <a:xfrm>
            <a:off x="5219700" y="5013325"/>
            <a:ext cx="504825" cy="2159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kumimoji="1" lang="zh-TW" altLang="en-US">
              <a:solidFill>
                <a:srgbClr val="003366"/>
              </a:solidFill>
            </a:endParaRPr>
          </a:p>
        </p:txBody>
      </p:sp>
      <p:graphicFrame>
        <p:nvGraphicFramePr>
          <p:cNvPr id="11" name="資料庫圖表 10">
            <a:extLst>
              <a:ext uri="{FF2B5EF4-FFF2-40B4-BE49-F238E27FC236}">
                <a16:creationId xmlns:a16="http://schemas.microsoft.com/office/drawing/2014/main" xmlns="" id="{C418AF5D-C25A-4C9E-BD7C-00F29882B807}"/>
              </a:ext>
            </a:extLst>
          </p:cNvPr>
          <p:cNvGraphicFramePr/>
          <p:nvPr>
            <p:extLst>
              <p:ext uri="{D42A27DB-BD31-4B8C-83A1-F6EECF244321}">
                <p14:modId xmlns:p14="http://schemas.microsoft.com/office/powerpoint/2010/main" val="215551940"/>
              </p:ext>
            </p:extLst>
          </p:nvPr>
        </p:nvGraphicFramePr>
        <p:xfrm>
          <a:off x="1524000" y="1916832"/>
          <a:ext cx="6096000"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7402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57200" y="2204864"/>
            <a:ext cx="8363272" cy="3921299"/>
          </a:xfrm>
        </p:spPr>
        <p:txBody>
          <a:bodyPr>
            <a:normAutofit/>
          </a:bodyPr>
          <a:lstStyle/>
          <a:p>
            <a:pPr marL="0" indent="0">
              <a:buNone/>
            </a:pPr>
            <a:r>
              <a:rPr lang="zh-TW" altLang="en-US" sz="3600" dirty="0"/>
              <a:t>一、生活功能性自立</a:t>
            </a:r>
            <a:endParaRPr lang="en-US" altLang="zh-TW" sz="3600" dirty="0"/>
          </a:p>
          <a:p>
            <a:pPr marL="0" indent="0">
              <a:buNone/>
            </a:pPr>
            <a:r>
              <a:rPr lang="zh-TW" altLang="en-US" sz="2800" dirty="0"/>
              <a:t>在生活上對家務、身體照護等之工作無須他人幫助，而能在家庭或社區中過著正常日常生活者，就是生活功能自立的老人。</a:t>
            </a:r>
          </a:p>
        </p:txBody>
      </p:sp>
      <p:sp>
        <p:nvSpPr>
          <p:cNvPr id="2" name="標題 1"/>
          <p:cNvSpPr>
            <a:spLocks noGrp="1"/>
          </p:cNvSpPr>
          <p:nvPr>
            <p:ph type="title"/>
          </p:nvPr>
        </p:nvSpPr>
        <p:spPr/>
        <p:txBody>
          <a:bodyPr/>
          <a:lstStyle/>
          <a:p>
            <a:r>
              <a:rPr lang="zh-TW" altLang="en-US" dirty="0"/>
              <a:t>生活自立</a:t>
            </a:r>
          </a:p>
        </p:txBody>
      </p:sp>
    </p:spTree>
    <p:extLst>
      <p:ext uri="{BB962C8B-B14F-4D97-AF65-F5344CB8AC3E}">
        <p14:creationId xmlns:p14="http://schemas.microsoft.com/office/powerpoint/2010/main" val="2511520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pPr marL="0" indent="0">
              <a:buNone/>
            </a:pPr>
            <a:r>
              <a:rPr lang="zh-TW" altLang="en-US" b="0" i="0" u="none" strike="noStrike" baseline="0" dirty="0">
                <a:latin typeface="TT21E6Bo00"/>
              </a:rPr>
              <a:t>生活功能</a:t>
            </a:r>
            <a:r>
              <a:rPr lang="zh-TW" altLang="en-US" b="0" i="0" u="none" strike="noStrike" baseline="0" dirty="0">
                <a:latin typeface="TT21E6Bo01"/>
              </a:rPr>
              <a:t>指</a:t>
            </a:r>
            <a:r>
              <a:rPr lang="zh-TW" altLang="en-US" b="0" i="0" u="none" strike="noStrike" baseline="0" dirty="0">
                <a:latin typeface="TT21E6Bo00"/>
              </a:rPr>
              <a:t>標（</a:t>
            </a:r>
            <a:r>
              <a:rPr lang="en-US" altLang="zh-TW" b="0" i="0" u="none" strike="noStrike" baseline="0" dirty="0">
                <a:latin typeface="TT21E60o00"/>
              </a:rPr>
              <a:t>ADL</a:t>
            </a:r>
            <a:r>
              <a:rPr lang="zh-TW" altLang="en-US" b="0" i="0" u="none" strike="noStrike" baseline="0" dirty="0">
                <a:latin typeface="TT21E6Bo00"/>
              </a:rPr>
              <a:t>）</a:t>
            </a:r>
            <a:r>
              <a:rPr lang="en-US" altLang="zh-TW" b="0" i="0" u="none" strike="noStrike" baseline="0" dirty="0">
                <a:latin typeface="TT21E60o00"/>
              </a:rPr>
              <a:t>Activities of Daily Living ADL</a:t>
            </a:r>
            <a:endParaRPr lang="zh-TW" altLang="en-US" b="0" i="0" u="none" strike="noStrike" baseline="0" dirty="0">
              <a:latin typeface="TT21E6Bo00"/>
            </a:endParaRPr>
          </a:p>
          <a:p>
            <a:pPr marL="0" indent="0">
              <a:buNone/>
            </a:pPr>
            <a:r>
              <a:rPr lang="zh-TW" altLang="en-US" b="0" i="0" u="none" strike="noStrike" baseline="0" dirty="0">
                <a:latin typeface="TT21E6Bo01"/>
              </a:rPr>
              <a:t>指</a:t>
            </a:r>
            <a:r>
              <a:rPr lang="zh-TW" altLang="en-US" b="0" i="0" u="none" strike="noStrike" baseline="0" dirty="0">
                <a:latin typeface="TT21E6Bo00"/>
              </a:rPr>
              <a:t>標</a:t>
            </a:r>
            <a:r>
              <a:rPr lang="zh-TW" altLang="en-US" b="0" i="0" u="none" strike="noStrike" baseline="0" dirty="0">
                <a:latin typeface="TT21E6Bo01"/>
              </a:rPr>
              <a:t>包括</a:t>
            </a:r>
            <a:r>
              <a:rPr lang="zh-TW" altLang="en-US" b="0" i="0" u="none" strike="noStrike" baseline="0" dirty="0">
                <a:latin typeface="TT21E6Bo00"/>
              </a:rPr>
              <a:t>：飲食</a:t>
            </a:r>
            <a:r>
              <a:rPr lang="zh-TW" altLang="en-US" b="0" i="0" u="none" strike="noStrike" baseline="0" dirty="0">
                <a:latin typeface="標楷體"/>
                <a:ea typeface="標楷體"/>
              </a:rPr>
              <a:t>、</a:t>
            </a:r>
            <a:r>
              <a:rPr lang="zh-TW" altLang="en-US" b="0" i="0" u="none" strike="noStrike" baseline="0" dirty="0">
                <a:latin typeface="TT21E6Bo00"/>
              </a:rPr>
              <a:t>自</a:t>
            </a:r>
            <a:r>
              <a:rPr lang="zh-TW" altLang="en-US" b="0" i="0" u="none" strike="noStrike" baseline="0" dirty="0">
                <a:latin typeface="TT21E6Bo01"/>
              </a:rPr>
              <a:t>己</a:t>
            </a:r>
            <a:r>
              <a:rPr lang="zh-TW" altLang="en-US" b="0" i="0" u="none" strike="noStrike" baseline="0" dirty="0">
                <a:latin typeface="TT21E6Bo00"/>
              </a:rPr>
              <a:t>能</a:t>
            </a:r>
            <a:r>
              <a:rPr lang="zh-TW" altLang="en-US" b="0" i="0" u="none" strike="noStrike" baseline="0" dirty="0">
                <a:latin typeface="TT21E6Bo01"/>
              </a:rPr>
              <a:t>洗澡</a:t>
            </a:r>
            <a:r>
              <a:rPr lang="en-US" altLang="zh-TW" b="0" i="0" u="none" strike="noStrike" baseline="0" dirty="0">
                <a:latin typeface="TT21E6Bo01"/>
              </a:rPr>
              <a:t>(</a:t>
            </a:r>
            <a:r>
              <a:rPr lang="zh-TW" altLang="en-US" b="0" i="0" u="none" strike="noStrike" baseline="0" dirty="0">
                <a:latin typeface="TT21E6Bo01"/>
              </a:rPr>
              <a:t>穿脫衣</a:t>
            </a:r>
            <a:r>
              <a:rPr lang="zh-TW" altLang="en-US" b="0" i="0" u="none" strike="noStrike" baseline="0" dirty="0">
                <a:latin typeface="TT21E6Bo00"/>
              </a:rPr>
              <a:t>服</a:t>
            </a:r>
            <a:r>
              <a:rPr lang="en-US" altLang="zh-TW" b="0" i="0" u="none" strike="noStrike" baseline="0" dirty="0">
                <a:latin typeface="TT21E6Bo00"/>
              </a:rPr>
              <a:t>)</a:t>
            </a:r>
            <a:r>
              <a:rPr lang="zh-TW" altLang="en-US" b="0" i="0" u="none" strike="noStrike" baseline="0" dirty="0">
                <a:latin typeface="TT21E6Bo00"/>
              </a:rPr>
              <a:t>、個人衛生</a:t>
            </a:r>
            <a:r>
              <a:rPr lang="en-US" altLang="zh-TW" b="0" i="0" u="none" strike="noStrike" baseline="0" dirty="0">
                <a:latin typeface="TT21E6Bo00"/>
              </a:rPr>
              <a:t>(</a:t>
            </a:r>
            <a:r>
              <a:rPr lang="zh-TW" altLang="en-US" b="0" i="0" u="none" strike="noStrike" baseline="0" dirty="0">
                <a:latin typeface="TT21E6Bo00"/>
              </a:rPr>
              <a:t>盥洗</a:t>
            </a:r>
            <a:r>
              <a:rPr lang="en-US" altLang="zh-TW" b="0" i="0" u="none" strike="noStrike" baseline="0" dirty="0">
                <a:latin typeface="TT21E6Bo00"/>
              </a:rPr>
              <a:t>)</a:t>
            </a:r>
            <a:r>
              <a:rPr lang="zh-TW" altLang="en-US" b="0" i="0" u="none" strike="noStrike" baseline="0" dirty="0">
                <a:latin typeface="標楷體"/>
                <a:ea typeface="標楷體"/>
              </a:rPr>
              <a:t>、</a:t>
            </a:r>
            <a:r>
              <a:rPr lang="zh-TW" altLang="en-US" b="0" i="0" u="none" strike="noStrike" baseline="0" dirty="0">
                <a:latin typeface="TT21E6Bo00"/>
              </a:rPr>
              <a:t>上</a:t>
            </a:r>
            <a:r>
              <a:rPr lang="zh-TW" altLang="en-US" b="0" i="0" u="none" strike="noStrike" baseline="0" dirty="0">
                <a:latin typeface="TT21E6Bo01"/>
              </a:rPr>
              <a:t>廁</a:t>
            </a:r>
            <a:r>
              <a:rPr lang="zh-TW" altLang="en-US" b="0" i="0" u="none" strike="noStrike" baseline="0" dirty="0">
                <a:latin typeface="TT21E6Bo00"/>
              </a:rPr>
              <a:t>所、移位</a:t>
            </a:r>
            <a:r>
              <a:rPr lang="zh-TW" altLang="en-US" b="0" i="0" u="none" strike="noStrike" baseline="0" dirty="0">
                <a:latin typeface="標楷體"/>
                <a:ea typeface="標楷體"/>
              </a:rPr>
              <a:t>、</a:t>
            </a:r>
            <a:r>
              <a:rPr lang="zh-TW" altLang="en-US" b="0" i="0" u="none" strike="noStrike" baseline="0" dirty="0">
                <a:latin typeface="TT21E6Bo01"/>
              </a:rPr>
              <a:t>走</a:t>
            </a:r>
            <a:r>
              <a:rPr lang="zh-TW" altLang="en-US" b="0" i="0" u="none" strike="noStrike" baseline="0" dirty="0">
                <a:latin typeface="TT21E6Bo00"/>
              </a:rPr>
              <a:t>動、等</a:t>
            </a:r>
            <a:r>
              <a:rPr lang="zh-TW" altLang="en-US" b="0" i="0" u="none" strike="noStrike" baseline="0" dirty="0">
                <a:latin typeface="TT21E6Bo01"/>
              </a:rPr>
              <a:t>六項</a:t>
            </a:r>
            <a:r>
              <a:rPr lang="zh-TW" altLang="en-US" b="0" i="0" u="none" strike="noStrike" baseline="0" dirty="0">
                <a:latin typeface="TT21E6Bo00"/>
              </a:rPr>
              <a:t>的能力，</a:t>
            </a:r>
            <a:r>
              <a:rPr lang="zh-TW" altLang="en-US" b="0" i="0" u="none" strike="noStrike" baseline="0" dirty="0">
                <a:latin typeface="TT21E6Bo01"/>
              </a:rPr>
              <a:t>這</a:t>
            </a:r>
            <a:r>
              <a:rPr lang="zh-TW" altLang="en-US" b="0" i="0" u="none" strike="noStrike" baseline="0" dirty="0">
                <a:latin typeface="TT21E6Bo00"/>
              </a:rPr>
              <a:t>就是</a:t>
            </a:r>
            <a:r>
              <a:rPr lang="zh-TW" altLang="en-US" b="0" i="0" u="none" strike="noStrike" baseline="0" dirty="0">
                <a:latin typeface="TT21E6Bo01"/>
              </a:rPr>
              <a:t>最基</a:t>
            </a:r>
            <a:r>
              <a:rPr lang="zh-TW" altLang="en-US" b="0" i="0" u="none" strike="noStrike" baseline="0" dirty="0">
                <a:latin typeface="TT21E6Bo00"/>
              </a:rPr>
              <a:t>本的日常生活能力，</a:t>
            </a:r>
            <a:endParaRPr lang="zh-TW" altLang="en-US" dirty="0"/>
          </a:p>
        </p:txBody>
      </p:sp>
      <p:sp>
        <p:nvSpPr>
          <p:cNvPr id="2" name="標題 1"/>
          <p:cNvSpPr>
            <a:spLocks noGrp="1"/>
          </p:cNvSpPr>
          <p:nvPr>
            <p:ph type="title"/>
          </p:nvPr>
        </p:nvSpPr>
        <p:spPr/>
        <p:txBody>
          <a:bodyPr/>
          <a:lstStyle/>
          <a:p>
            <a:endParaRPr lang="zh-TW" altLang="en-US"/>
          </a:p>
        </p:txBody>
      </p:sp>
    </p:spTree>
    <p:extLst>
      <p:ext uri="{BB962C8B-B14F-4D97-AF65-F5344CB8AC3E}">
        <p14:creationId xmlns:p14="http://schemas.microsoft.com/office/powerpoint/2010/main" val="338648962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波形">
  <a:themeElements>
    <a:clrScheme name="夏至">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波形">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波形">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Waveform</Template>
  <TotalTime>797</TotalTime>
  <Words>2247</Words>
  <Application>Microsoft Office PowerPoint</Application>
  <PresentationFormat>如螢幕大小 (4:3)</PresentationFormat>
  <Paragraphs>369</Paragraphs>
  <Slides>55</Slides>
  <Notes>6</Notes>
  <HiddenSlides>0</HiddenSlides>
  <MMClips>0</MMClips>
  <ScaleCrop>false</ScaleCrop>
  <HeadingPairs>
    <vt:vector size="4" baseType="variant">
      <vt:variant>
        <vt:lpstr>佈景主題</vt:lpstr>
      </vt:variant>
      <vt:variant>
        <vt:i4>1</vt:i4>
      </vt:variant>
      <vt:variant>
        <vt:lpstr>投影片標題</vt:lpstr>
      </vt:variant>
      <vt:variant>
        <vt:i4>55</vt:i4>
      </vt:variant>
    </vt:vector>
  </HeadingPairs>
  <TitlesOfParts>
    <vt:vector size="56" baseType="lpstr">
      <vt:lpstr>波形</vt:lpstr>
      <vt:lpstr>高齡者生活自立 及輔具應用</vt:lpstr>
      <vt:lpstr>你知道國人平均壽命有多長嗎?</vt:lpstr>
      <vt:lpstr>PowerPoint 簡報</vt:lpstr>
      <vt:lpstr>人生下半場</vt:lpstr>
      <vt:lpstr>健康老化</vt:lpstr>
      <vt:lpstr>老人生理變化與日常生活</vt:lpstr>
      <vt:lpstr>如何延緩失能</vt:lpstr>
      <vt:lpstr>生活自立</vt:lpstr>
      <vt:lpstr>PowerPoint 簡報</vt:lpstr>
      <vt:lpstr>運動的好處</vt:lpstr>
      <vt:lpstr>運動強度的分類</vt:lpstr>
      <vt:lpstr>活動種類及介紹</vt:lpstr>
      <vt:lpstr>PowerPoint 簡報</vt:lpstr>
      <vt:lpstr>PowerPoint 簡報</vt:lpstr>
      <vt:lpstr>PowerPoint 簡報</vt:lpstr>
      <vt:lpstr>肌力訓練</vt:lpstr>
      <vt:lpstr>PowerPoint 簡報</vt:lpstr>
      <vt:lpstr>PowerPoint 簡報</vt:lpstr>
      <vt:lpstr>平衡訓練— 增加動作控制、 協調與平衡能力 </vt:lpstr>
      <vt:lpstr>PowerPoint 簡報</vt:lpstr>
      <vt:lpstr>國際期刊：每週打2次太極拳 老人跌倒風險下降6成！ </vt:lpstr>
      <vt:lpstr>能力回復復健設備(竹內孝仁)</vt:lpstr>
      <vt:lpstr>PowerPoint 簡報</vt:lpstr>
      <vt:lpstr>防跌大作戰</vt:lpstr>
      <vt:lpstr>身心狀況與環境問題跌倒主因</vt:lpstr>
      <vt:lpstr>高齡者步態變化 </vt:lpstr>
      <vt:lpstr>預防跌倒策略</vt:lpstr>
      <vt:lpstr>養成安全的生活習慣</vt:lpstr>
      <vt:lpstr>評量危險程度</vt:lpstr>
      <vt:lpstr>PowerPoint 簡報</vt:lpstr>
      <vt:lpstr>減少危險因子</vt:lpstr>
      <vt:lpstr>排除環境危險因子</vt:lpstr>
      <vt:lpstr>PowerPoint 簡報</vt:lpstr>
      <vt:lpstr>跌倒後起身訓練</vt:lpstr>
      <vt:lpstr>輔具幫幫忙</vt:lpstr>
      <vt:lpstr>PowerPoint 簡報</vt:lpstr>
      <vt:lpstr>PowerPoint 簡報</vt:lpstr>
      <vt:lpstr>生活與輔具</vt:lpstr>
      <vt:lpstr>進食、飲水相關輔具</vt:lpstr>
      <vt:lpstr>梳洗著裝相關輔具</vt:lpstr>
      <vt:lpstr>如廁</vt:lpstr>
      <vt:lpstr>如廁相關輔具</vt:lpstr>
      <vt:lpstr>伸長取物用輔具</vt:lpstr>
      <vt:lpstr>該用哪種行動輔具?</vt:lpstr>
      <vt:lpstr>步行輔具</vt:lpstr>
      <vt:lpstr>PowerPoint 簡報</vt:lpstr>
      <vt:lpstr>PowerPoint 簡報</vt:lpstr>
      <vt:lpstr>傳統助行器 </vt:lpstr>
      <vt:lpstr>高度、長度調整原則</vt:lpstr>
      <vt:lpstr>PowerPoint 簡報</vt:lpstr>
      <vt:lpstr>PowerPoint 簡報</vt:lpstr>
      <vt:lpstr>居家生活</vt:lpstr>
      <vt:lpstr>警示指示輔具</vt:lpstr>
      <vt:lpstr>休閒輔具</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高齡者生活自立 及輔具應用</dc:title>
  <dc:creator>user-abc</dc:creator>
  <cp:lastModifiedBy>user-abc</cp:lastModifiedBy>
  <cp:revision>43</cp:revision>
  <dcterms:created xsi:type="dcterms:W3CDTF">2019-04-17T03:54:44Z</dcterms:created>
  <dcterms:modified xsi:type="dcterms:W3CDTF">2019-05-28T00:44:03Z</dcterms:modified>
</cp:coreProperties>
</file>