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8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314" r:id="rId4"/>
    <p:sldId id="267" r:id="rId5"/>
    <p:sldId id="268" r:id="rId6"/>
    <p:sldId id="258" r:id="rId7"/>
    <p:sldId id="261" r:id="rId8"/>
    <p:sldId id="262" r:id="rId9"/>
    <p:sldId id="269" r:id="rId10"/>
    <p:sldId id="270" r:id="rId11"/>
    <p:sldId id="343" r:id="rId12"/>
    <p:sldId id="284" r:id="rId13"/>
    <p:sldId id="272" r:id="rId14"/>
    <p:sldId id="323" r:id="rId15"/>
    <p:sldId id="324" r:id="rId16"/>
    <p:sldId id="273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300" r:id="rId26"/>
    <p:sldId id="306" r:id="rId27"/>
    <p:sldId id="307" r:id="rId28"/>
    <p:sldId id="30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" y="269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BB368-5C89-456D-8203-AE27750A473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B95CC9E-C128-42A4-8A21-9FC342327089}">
      <dgm:prSet phldrT="[文字]" custT="1"/>
      <dgm:spPr/>
      <dgm:t>
        <a:bodyPr/>
        <a:lstStyle/>
        <a:p>
          <a:r>
            <a:rPr lang="zh-TW" altLang="en-US" sz="4000" b="1" dirty="0" smtClean="0"/>
            <a:t>約診</a:t>
          </a:r>
          <a:endParaRPr lang="zh-TW" altLang="en-US" sz="4000" b="1" dirty="0"/>
        </a:p>
      </dgm:t>
    </dgm:pt>
    <dgm:pt modelId="{037CADB6-8707-4D69-9C94-D681FB7DFF68}" type="parTrans" cxnId="{6B473478-6376-4D4B-AEED-A0644715D8B7}">
      <dgm:prSet/>
      <dgm:spPr/>
      <dgm:t>
        <a:bodyPr/>
        <a:lstStyle/>
        <a:p>
          <a:endParaRPr lang="zh-TW" altLang="en-US" b="1"/>
        </a:p>
      </dgm:t>
    </dgm:pt>
    <dgm:pt modelId="{E77287C6-574D-446F-AF95-6606141D87DD}" type="sibTrans" cxnId="{6B473478-6376-4D4B-AEED-A0644715D8B7}">
      <dgm:prSet/>
      <dgm:spPr/>
      <dgm:t>
        <a:bodyPr/>
        <a:lstStyle/>
        <a:p>
          <a:endParaRPr lang="zh-TW" altLang="en-US" b="1"/>
        </a:p>
      </dgm:t>
    </dgm:pt>
    <dgm:pt modelId="{5448551D-3DE4-4776-B4E9-DF8476C216E6}">
      <dgm:prSet phldrT="[文字]" custT="1"/>
      <dgm:spPr/>
      <dgm:t>
        <a:bodyPr/>
        <a:lstStyle/>
        <a:p>
          <a:r>
            <a:rPr lang="zh-TW" sz="2400" b="1" dirty="0" smtClean="0">
              <a:latin typeface="Calibri" panose="020F0502020204030204" pitchFamily="34" charset="0"/>
              <a:ea typeface="微軟正黑體" panose="020B0604030504040204" pitchFamily="34" charset="-120"/>
            </a:rPr>
            <a:t>門診醫師約診</a:t>
          </a:r>
          <a:r>
            <a:rPr lang="en-US" sz="2400" b="1" dirty="0" smtClean="0">
              <a:latin typeface="Calibri" panose="020F0502020204030204" pitchFamily="34" charset="0"/>
              <a:ea typeface="微軟正黑體" panose="020B0604030504040204" pitchFamily="34" charset="-120"/>
            </a:rPr>
            <a:t>(</a:t>
          </a:r>
          <a:r>
            <a:rPr lang="zh-TW" sz="2400" b="1" dirty="0" smtClean="0">
              <a:latin typeface="Calibri" panose="020F0502020204030204" pitchFamily="34" charset="0"/>
              <a:ea typeface="微軟正黑體" panose="020B0604030504040204" pitchFamily="34" charset="-120"/>
            </a:rPr>
            <a:t>特殊門診代號</a:t>
          </a:r>
          <a:r>
            <a:rPr lang="en-US" sz="2400" b="1" dirty="0" smtClean="0">
              <a:latin typeface="Calibri" panose="020F0502020204030204" pitchFamily="34" charset="0"/>
              <a:ea typeface="微軟正黑體" panose="020B0604030504040204" pitchFamily="34" charset="-120"/>
            </a:rPr>
            <a:t>321850)</a:t>
          </a:r>
          <a:endParaRPr lang="zh-TW" altLang="en-US" sz="2400" b="1" dirty="0">
            <a:latin typeface="Calibri" panose="020F0502020204030204" pitchFamily="34" charset="0"/>
            <a:ea typeface="微軟正黑體" panose="020B0604030504040204" pitchFamily="34" charset="-120"/>
          </a:endParaRPr>
        </a:p>
      </dgm:t>
    </dgm:pt>
    <dgm:pt modelId="{8B4507B0-5A52-4E52-8AB8-98B2A63FB894}" type="parTrans" cxnId="{E18AFEA1-ED10-4923-A16E-5F598F06AEF5}">
      <dgm:prSet/>
      <dgm:spPr/>
      <dgm:t>
        <a:bodyPr/>
        <a:lstStyle/>
        <a:p>
          <a:endParaRPr lang="zh-TW" altLang="en-US" b="1"/>
        </a:p>
      </dgm:t>
    </dgm:pt>
    <dgm:pt modelId="{EACD1BF4-59FE-4B68-B911-676B19B40616}" type="sibTrans" cxnId="{E18AFEA1-ED10-4923-A16E-5F598F06AEF5}">
      <dgm:prSet/>
      <dgm:spPr/>
      <dgm:t>
        <a:bodyPr/>
        <a:lstStyle/>
        <a:p>
          <a:endParaRPr lang="zh-TW" altLang="en-US" b="1"/>
        </a:p>
      </dgm:t>
    </dgm:pt>
    <dgm:pt modelId="{6C3F250C-D383-4418-B842-24E94561CE04}">
      <dgm:prSet phldrT="[文字]" custT="1"/>
      <dgm:spPr/>
      <dgm:t>
        <a:bodyPr/>
        <a:lstStyle/>
        <a:p>
          <a:r>
            <a:rPr lang="zh-TW" sz="2400" b="1" dirty="0" smtClean="0">
              <a:latin typeface="Calibri" panose="020F0502020204030204" pitchFamily="34" charset="0"/>
              <a:ea typeface="微軟正黑體" panose="020B0604030504040204" pitchFamily="34" charset="-120"/>
            </a:rPr>
            <a:t>聯絡安寧個管師</a:t>
          </a:r>
          <a:r>
            <a:rPr lang="en-US" sz="2400" b="1" dirty="0" smtClean="0">
              <a:latin typeface="Calibri" panose="020F0502020204030204" pitchFamily="34" charset="0"/>
              <a:ea typeface="微軟正黑體" panose="020B0604030504040204" pitchFamily="34" charset="-120"/>
            </a:rPr>
            <a:t>(</a:t>
          </a:r>
          <a:r>
            <a:rPr lang="zh-TW" sz="2400" b="1" dirty="0" smtClean="0">
              <a:latin typeface="Calibri" panose="020F0502020204030204" pitchFamily="34" charset="0"/>
              <a:ea typeface="微軟正黑體" panose="020B0604030504040204" pitchFamily="34" charset="-120"/>
            </a:rPr>
            <a:t>分機</a:t>
          </a:r>
          <a:r>
            <a:rPr lang="en-US" sz="2400" b="1" dirty="0" smtClean="0">
              <a:latin typeface="Calibri" panose="020F0502020204030204" pitchFamily="34" charset="0"/>
              <a:ea typeface="微軟正黑體" panose="020B0604030504040204" pitchFamily="34" charset="-120"/>
            </a:rPr>
            <a:t>2601 / MVPN 55293)</a:t>
          </a:r>
          <a:endParaRPr lang="zh-TW" altLang="en-US" sz="2400" b="1" dirty="0">
            <a:latin typeface="Calibri" panose="020F0502020204030204" pitchFamily="34" charset="0"/>
            <a:ea typeface="微軟正黑體" panose="020B0604030504040204" pitchFamily="34" charset="-120"/>
          </a:endParaRPr>
        </a:p>
      </dgm:t>
    </dgm:pt>
    <dgm:pt modelId="{3D41F4D0-00D5-43A0-85C4-D092C346CA69}" type="parTrans" cxnId="{CF23941D-037B-4182-925A-9266F5EDB87C}">
      <dgm:prSet/>
      <dgm:spPr/>
      <dgm:t>
        <a:bodyPr/>
        <a:lstStyle/>
        <a:p>
          <a:endParaRPr lang="zh-TW" altLang="en-US" b="1"/>
        </a:p>
      </dgm:t>
    </dgm:pt>
    <dgm:pt modelId="{1F1BCA3B-61F6-4597-91D2-E88797DF1827}" type="sibTrans" cxnId="{CF23941D-037B-4182-925A-9266F5EDB87C}">
      <dgm:prSet/>
      <dgm:spPr/>
      <dgm:t>
        <a:bodyPr/>
        <a:lstStyle/>
        <a:p>
          <a:endParaRPr lang="zh-TW" altLang="en-US" b="1"/>
        </a:p>
      </dgm:t>
    </dgm:pt>
    <dgm:pt modelId="{45ACCCE5-480B-4633-A721-9B08D719090C}">
      <dgm:prSet phldrT="[文字]" custT="1"/>
      <dgm:spPr/>
      <dgm:t>
        <a:bodyPr/>
        <a:lstStyle/>
        <a:p>
          <a:r>
            <a:rPr lang="zh-TW" altLang="en-US" sz="3600" b="1" dirty="0" smtClean="0"/>
            <a:t>門診資訊</a:t>
          </a:r>
          <a:endParaRPr lang="zh-TW" altLang="en-US" sz="3600" b="1" dirty="0"/>
        </a:p>
      </dgm:t>
    </dgm:pt>
    <dgm:pt modelId="{E3520B65-B06D-4666-98B1-6EF1453935EF}" type="parTrans" cxnId="{866C089F-EC11-4090-BF6C-1F28A9C43C49}">
      <dgm:prSet/>
      <dgm:spPr/>
      <dgm:t>
        <a:bodyPr/>
        <a:lstStyle/>
        <a:p>
          <a:endParaRPr lang="zh-TW" altLang="en-US" b="1"/>
        </a:p>
      </dgm:t>
    </dgm:pt>
    <dgm:pt modelId="{2921134B-AD23-4EE6-A568-AA8649D4EAAC}" type="sibTrans" cxnId="{866C089F-EC11-4090-BF6C-1F28A9C43C49}">
      <dgm:prSet/>
      <dgm:spPr/>
      <dgm:t>
        <a:bodyPr/>
        <a:lstStyle/>
        <a:p>
          <a:endParaRPr lang="zh-TW" altLang="en-US" b="1"/>
        </a:p>
      </dgm:t>
    </dgm:pt>
    <dgm:pt modelId="{68B47025-F726-4A4D-B6A2-6754321A8183}">
      <dgm:prSet phldrT="[文字]" custT="1"/>
      <dgm:spPr/>
      <dgm:t>
        <a:bodyPr/>
        <a:lstStyle/>
        <a:p>
          <a:r>
            <a:rPr lang="en-US" altLang="zh-TW" sz="2400" b="1" dirty="0" smtClean="0">
              <a:latin typeface="Calibri" panose="020F0502020204030204" pitchFamily="34" charset="0"/>
              <a:ea typeface="微軟正黑體" panose="020B0604030504040204" pitchFamily="34" charset="-120"/>
            </a:rPr>
            <a:t>37</a:t>
          </a:r>
          <a:r>
            <a:rPr lang="zh-TW" altLang="en-US" sz="2400" b="1" dirty="0" smtClean="0">
              <a:latin typeface="Calibri" panose="020F0502020204030204" pitchFamily="34" charset="0"/>
              <a:ea typeface="微軟正黑體" panose="020B0604030504040204" pitchFamily="34" charset="-120"/>
            </a:rPr>
            <a:t>診</a:t>
          </a:r>
          <a:endParaRPr lang="zh-TW" altLang="en-US" sz="2400" b="1" dirty="0">
            <a:latin typeface="Calibri" panose="020F0502020204030204" pitchFamily="34" charset="0"/>
            <a:ea typeface="微軟正黑體" panose="020B0604030504040204" pitchFamily="34" charset="-120"/>
          </a:endParaRPr>
        </a:p>
      </dgm:t>
    </dgm:pt>
    <dgm:pt modelId="{E24C6498-6EB5-4E2E-AC39-5C5F81C1FBAE}" type="parTrans" cxnId="{0A7379A8-CE42-41CB-89B5-15D98687B037}">
      <dgm:prSet/>
      <dgm:spPr/>
      <dgm:t>
        <a:bodyPr/>
        <a:lstStyle/>
        <a:p>
          <a:endParaRPr lang="zh-TW" altLang="en-US" b="1"/>
        </a:p>
      </dgm:t>
    </dgm:pt>
    <dgm:pt modelId="{A868103D-8B82-41CC-9D1B-5C01720914FE}" type="sibTrans" cxnId="{0A7379A8-CE42-41CB-89B5-15D98687B037}">
      <dgm:prSet/>
      <dgm:spPr/>
      <dgm:t>
        <a:bodyPr/>
        <a:lstStyle/>
        <a:p>
          <a:endParaRPr lang="zh-TW" altLang="en-US" b="1"/>
        </a:p>
      </dgm:t>
    </dgm:pt>
    <dgm:pt modelId="{7DDA7C9A-E9ED-4DCF-8D7C-D7038D53F1E8}">
      <dgm:prSet phldrT="[文字]" custT="1"/>
      <dgm:spPr/>
      <dgm:t>
        <a:bodyPr/>
        <a:lstStyle/>
        <a:p>
          <a:r>
            <a:rPr lang="zh-TW" sz="2400" b="1" dirty="0" smtClean="0">
              <a:latin typeface="Calibri" panose="020F0502020204030204" pitchFamily="34" charset="0"/>
              <a:ea typeface="微軟正黑體" panose="020B0604030504040204" pitchFamily="34" charset="-120"/>
            </a:rPr>
            <a:t>每週二下午</a:t>
          </a:r>
          <a:r>
            <a:rPr lang="en-US" sz="2400" b="1" dirty="0" smtClean="0">
              <a:latin typeface="Calibri" panose="020F0502020204030204" pitchFamily="34" charset="0"/>
              <a:ea typeface="微軟正黑體" panose="020B0604030504040204" pitchFamily="34" charset="-120"/>
            </a:rPr>
            <a:t>2:00-5:00</a:t>
          </a:r>
          <a:endParaRPr lang="zh-TW" altLang="en-US" sz="2400" b="1" dirty="0">
            <a:latin typeface="Calibri" panose="020F0502020204030204" pitchFamily="34" charset="0"/>
            <a:ea typeface="微軟正黑體" panose="020B0604030504040204" pitchFamily="34" charset="-120"/>
          </a:endParaRPr>
        </a:p>
      </dgm:t>
    </dgm:pt>
    <dgm:pt modelId="{952D6DFD-7EB9-4112-8903-10C2132F4678}" type="parTrans" cxnId="{5305F499-8B96-4EDA-A062-219E584690C7}">
      <dgm:prSet/>
      <dgm:spPr/>
      <dgm:t>
        <a:bodyPr/>
        <a:lstStyle/>
        <a:p>
          <a:endParaRPr lang="zh-TW" altLang="en-US" b="1"/>
        </a:p>
      </dgm:t>
    </dgm:pt>
    <dgm:pt modelId="{09C3A541-FC36-4CD1-9E5F-C2353E21F9E2}" type="sibTrans" cxnId="{5305F499-8B96-4EDA-A062-219E584690C7}">
      <dgm:prSet/>
      <dgm:spPr/>
      <dgm:t>
        <a:bodyPr/>
        <a:lstStyle/>
        <a:p>
          <a:endParaRPr lang="zh-TW" altLang="en-US" b="1"/>
        </a:p>
      </dgm:t>
    </dgm:pt>
    <dgm:pt modelId="{F820D9CE-7043-4BDF-B4DE-0567C34C80B4}">
      <dgm:prSet phldrT="[文字]" custT="1"/>
      <dgm:spPr/>
      <dgm:t>
        <a:bodyPr/>
        <a:lstStyle/>
        <a:p>
          <a:r>
            <a:rPr lang="zh-TW" altLang="en-US" sz="4000" b="1" dirty="0" smtClean="0"/>
            <a:t>費用</a:t>
          </a:r>
          <a:endParaRPr lang="zh-TW" altLang="en-US" sz="4000" b="1" dirty="0"/>
        </a:p>
      </dgm:t>
    </dgm:pt>
    <dgm:pt modelId="{8F879218-7B0B-47D9-B66B-4881E4A28D55}" type="parTrans" cxnId="{A72A6996-FA4B-47E5-8FC9-A5AD12FE21CD}">
      <dgm:prSet/>
      <dgm:spPr/>
      <dgm:t>
        <a:bodyPr/>
        <a:lstStyle/>
        <a:p>
          <a:endParaRPr lang="zh-TW" altLang="en-US" b="1"/>
        </a:p>
      </dgm:t>
    </dgm:pt>
    <dgm:pt modelId="{3FA4B8B8-446B-42B4-865B-B4FA9A663B97}" type="sibTrans" cxnId="{A72A6996-FA4B-47E5-8FC9-A5AD12FE21CD}">
      <dgm:prSet/>
      <dgm:spPr/>
      <dgm:t>
        <a:bodyPr/>
        <a:lstStyle/>
        <a:p>
          <a:endParaRPr lang="zh-TW" altLang="en-US" b="1"/>
        </a:p>
      </dgm:t>
    </dgm:pt>
    <dgm:pt modelId="{DFE4943C-BF1C-4550-BDC8-78E9987852A0}">
      <dgm:prSet phldrT="[文字]"/>
      <dgm:spPr/>
      <dgm:t>
        <a:bodyPr/>
        <a:lstStyle/>
        <a:p>
          <a:r>
            <a:rPr lang="zh-TW" b="1" dirty="0" smtClean="0"/>
            <a:t>門診：一般價</a:t>
          </a:r>
          <a:r>
            <a:rPr lang="en-US" b="1" dirty="0" smtClean="0">
              <a:solidFill>
                <a:srgbClr val="CC0000"/>
              </a:solidFill>
            </a:rPr>
            <a:t>3000</a:t>
          </a:r>
          <a:r>
            <a:rPr lang="zh-TW" b="1" dirty="0" smtClean="0">
              <a:solidFill>
                <a:srgbClr val="CC0000"/>
              </a:solidFill>
            </a:rPr>
            <a:t>元</a:t>
          </a:r>
          <a:r>
            <a:rPr lang="en-US" b="1" dirty="0" smtClean="0">
              <a:solidFill>
                <a:srgbClr val="CC0000"/>
              </a:solidFill>
            </a:rPr>
            <a:t>/1</a:t>
          </a:r>
          <a:r>
            <a:rPr lang="zh-TW" b="1" dirty="0" smtClean="0">
              <a:solidFill>
                <a:srgbClr val="CC0000"/>
              </a:solidFill>
            </a:rPr>
            <a:t>次</a:t>
          </a:r>
          <a:r>
            <a:rPr lang="en-US" b="1" dirty="0" smtClean="0"/>
            <a:t>(</a:t>
          </a:r>
          <a:r>
            <a:rPr lang="zh-TW" b="1" dirty="0" smtClean="0"/>
            <a:t>掛號費另付</a:t>
          </a:r>
          <a:r>
            <a:rPr lang="en-US" b="1" dirty="0" smtClean="0"/>
            <a:t>)</a:t>
          </a:r>
          <a:r>
            <a:rPr lang="zh-TW" b="1" dirty="0" smtClean="0"/>
            <a:t>，職牧</a:t>
          </a:r>
          <a:r>
            <a:rPr lang="en-US" b="1" dirty="0" smtClean="0"/>
            <a:t>2700</a:t>
          </a:r>
          <a:r>
            <a:rPr lang="zh-TW" b="1" dirty="0" smtClean="0"/>
            <a:t>元</a:t>
          </a:r>
          <a:r>
            <a:rPr lang="en-US" b="1" dirty="0" smtClean="0"/>
            <a:t>/1</a:t>
          </a:r>
          <a:r>
            <a:rPr lang="zh-TW" b="1" dirty="0" smtClean="0"/>
            <a:t>次</a:t>
          </a:r>
          <a:r>
            <a:rPr lang="zh-TW" altLang="en-US" b="1" dirty="0" smtClean="0"/>
            <a:t>  </a:t>
          </a:r>
          <a:r>
            <a:rPr lang="en-US" b="1" dirty="0" smtClean="0"/>
            <a:t>(</a:t>
          </a:r>
          <a:r>
            <a:rPr lang="zh-TW" b="1" dirty="0" smtClean="0"/>
            <a:t>掛號費另付</a:t>
          </a:r>
          <a:r>
            <a:rPr lang="en-US" b="1" dirty="0" smtClean="0"/>
            <a:t>)</a:t>
          </a:r>
          <a:r>
            <a:rPr lang="zh-TW" b="1" dirty="0" smtClean="0"/>
            <a:t>。</a:t>
          </a:r>
          <a:r>
            <a:rPr lang="zh-TW" b="1" dirty="0" smtClean="0">
              <a:solidFill>
                <a:srgbClr val="CC0000"/>
              </a:solidFill>
            </a:rPr>
            <a:t>三人同行</a:t>
          </a:r>
          <a:r>
            <a:rPr lang="zh-TW" b="1" dirty="0" smtClean="0"/>
            <a:t>，每人</a:t>
          </a:r>
          <a:r>
            <a:rPr lang="en-US" b="1" dirty="0" smtClean="0">
              <a:solidFill>
                <a:srgbClr val="CC0000"/>
              </a:solidFill>
            </a:rPr>
            <a:t>2700</a:t>
          </a:r>
          <a:r>
            <a:rPr lang="zh-TW" b="1" dirty="0" smtClean="0">
              <a:solidFill>
                <a:srgbClr val="CC0000"/>
              </a:solidFill>
            </a:rPr>
            <a:t>元</a:t>
          </a:r>
          <a:r>
            <a:rPr lang="en-US" altLang="zh-TW" b="1" dirty="0" smtClean="0">
              <a:solidFill>
                <a:srgbClr val="CC0000"/>
              </a:solidFill>
            </a:rPr>
            <a:t>/1</a:t>
          </a:r>
          <a:r>
            <a:rPr lang="zh-TW" altLang="en-US" b="1" dirty="0" smtClean="0">
              <a:solidFill>
                <a:srgbClr val="CC0000"/>
              </a:solidFill>
            </a:rPr>
            <a:t>次</a:t>
          </a:r>
          <a:r>
            <a:rPr lang="en-US" b="1" dirty="0" smtClean="0"/>
            <a:t>(</a:t>
          </a:r>
          <a:r>
            <a:rPr lang="zh-TW" b="1" dirty="0" smtClean="0"/>
            <a:t>掛號費另付</a:t>
          </a:r>
          <a:r>
            <a:rPr lang="en-US" b="1" dirty="0" smtClean="0"/>
            <a:t>)</a:t>
          </a:r>
          <a:r>
            <a:rPr lang="zh-TW" b="1" dirty="0" smtClean="0"/>
            <a:t>；職牧價同優惠價故不再給予折扣。</a:t>
          </a:r>
          <a:endParaRPr lang="zh-TW" altLang="en-US" b="1" dirty="0"/>
        </a:p>
      </dgm:t>
    </dgm:pt>
    <dgm:pt modelId="{DD02CB7A-40D9-49AA-9898-81EB84E35078}" type="parTrans" cxnId="{F11672FB-F2E9-4692-8B4A-9EB1C277344A}">
      <dgm:prSet/>
      <dgm:spPr/>
      <dgm:t>
        <a:bodyPr/>
        <a:lstStyle/>
        <a:p>
          <a:endParaRPr lang="zh-TW" altLang="en-US" b="1"/>
        </a:p>
      </dgm:t>
    </dgm:pt>
    <dgm:pt modelId="{A6C580D7-99A9-4CBC-905D-0F1EC93904E3}" type="sibTrans" cxnId="{F11672FB-F2E9-4692-8B4A-9EB1C277344A}">
      <dgm:prSet/>
      <dgm:spPr/>
      <dgm:t>
        <a:bodyPr/>
        <a:lstStyle/>
        <a:p>
          <a:endParaRPr lang="zh-TW" altLang="en-US" b="1"/>
        </a:p>
      </dgm:t>
    </dgm:pt>
    <dgm:pt modelId="{0ACBEFF9-952E-498E-A2C9-565DF34825FA}">
      <dgm:prSet phldrT="[文字]"/>
      <dgm:spPr/>
      <dgm:t>
        <a:bodyPr/>
        <a:lstStyle/>
        <a:p>
          <a:r>
            <a:rPr lang="zh-TW" b="1" dirty="0" smtClean="0"/>
            <a:t>住院：一般價</a:t>
          </a:r>
          <a:r>
            <a:rPr lang="en-US" b="1" dirty="0" smtClean="0"/>
            <a:t>3000</a:t>
          </a:r>
          <a:r>
            <a:rPr lang="zh-TW" b="1" dirty="0" smtClean="0"/>
            <a:t>元</a:t>
          </a:r>
          <a:r>
            <a:rPr lang="en-US" b="1" dirty="0" smtClean="0"/>
            <a:t>/1</a:t>
          </a:r>
          <a:r>
            <a:rPr lang="zh-TW" b="1" dirty="0" smtClean="0"/>
            <a:t>次，職牧</a:t>
          </a:r>
          <a:r>
            <a:rPr lang="en-US" b="1" dirty="0" smtClean="0"/>
            <a:t>2700</a:t>
          </a:r>
          <a:r>
            <a:rPr lang="zh-TW" b="1" dirty="0" smtClean="0"/>
            <a:t>元</a:t>
          </a:r>
          <a:r>
            <a:rPr lang="en-US" b="1" dirty="0" smtClean="0"/>
            <a:t>/1</a:t>
          </a:r>
          <a:r>
            <a:rPr lang="zh-TW" b="1" dirty="0" smtClean="0"/>
            <a:t>次。</a:t>
          </a:r>
          <a:endParaRPr lang="zh-TW" altLang="en-US" b="1" dirty="0"/>
        </a:p>
      </dgm:t>
    </dgm:pt>
    <dgm:pt modelId="{1B0FAB58-9B53-4748-A427-757D5C666F49}" type="parTrans" cxnId="{4B50EE15-1223-4C25-924E-E6795B910343}">
      <dgm:prSet/>
      <dgm:spPr/>
      <dgm:t>
        <a:bodyPr/>
        <a:lstStyle/>
        <a:p>
          <a:endParaRPr lang="zh-TW" altLang="en-US" b="1"/>
        </a:p>
      </dgm:t>
    </dgm:pt>
    <dgm:pt modelId="{F27809F4-A554-43FB-99D9-960A5F585109}" type="sibTrans" cxnId="{4B50EE15-1223-4C25-924E-E6795B910343}">
      <dgm:prSet/>
      <dgm:spPr/>
      <dgm:t>
        <a:bodyPr/>
        <a:lstStyle/>
        <a:p>
          <a:endParaRPr lang="zh-TW" altLang="en-US" b="1"/>
        </a:p>
      </dgm:t>
    </dgm:pt>
    <dgm:pt modelId="{290BE42B-8A26-496D-89C2-168449B084E8}" type="pres">
      <dgm:prSet presAssocID="{8F5BB368-5C89-456D-8203-AE27750A4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407464D-F114-44BC-995C-BF6C99902F40}" type="pres">
      <dgm:prSet presAssocID="{5B95CC9E-C128-42A4-8A21-9FC342327089}" presName="linNode" presStyleCnt="0"/>
      <dgm:spPr/>
    </dgm:pt>
    <dgm:pt modelId="{BDD83503-9022-471F-9632-C0A57935B982}" type="pres">
      <dgm:prSet presAssocID="{5B95CC9E-C128-42A4-8A21-9FC342327089}" presName="parentText" presStyleLbl="node1" presStyleIdx="0" presStyleCnt="3" custScaleX="62719" custScaleY="7557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ACF190-DEC1-4AE0-A8D6-C206851DE938}" type="pres">
      <dgm:prSet presAssocID="{5B95CC9E-C128-42A4-8A21-9FC342327089}" presName="descendantText" presStyleLbl="alignAccFollowNode1" presStyleIdx="0" presStyleCnt="3" custScaleX="1088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2D3592-C02B-4D8E-85BE-3FD5F3FBB423}" type="pres">
      <dgm:prSet presAssocID="{E77287C6-574D-446F-AF95-6606141D87DD}" presName="sp" presStyleCnt="0"/>
      <dgm:spPr/>
    </dgm:pt>
    <dgm:pt modelId="{CD91FE9E-CA0A-4640-BF5C-E3BA3B6E69C6}" type="pres">
      <dgm:prSet presAssocID="{45ACCCE5-480B-4633-A721-9B08D719090C}" presName="linNode" presStyleCnt="0"/>
      <dgm:spPr/>
    </dgm:pt>
    <dgm:pt modelId="{6A20E51F-A795-4D0B-9802-B58F06ABC59C}" type="pres">
      <dgm:prSet presAssocID="{45ACCCE5-480B-4633-A721-9B08D719090C}" presName="parentText" presStyleLbl="node1" presStyleIdx="1" presStyleCnt="3" custScaleX="63640" custScaleY="7227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9FC63-433B-4E08-ACB2-78A2DC34C571}" type="pres">
      <dgm:prSet presAssocID="{45ACCCE5-480B-4633-A721-9B08D719090C}" presName="descendantText" presStyleLbl="alignAccFollowNode1" presStyleIdx="1" presStyleCnt="3" custScaleX="1083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3B5574-53F3-4061-9CB2-66A3A9991395}" type="pres">
      <dgm:prSet presAssocID="{2921134B-AD23-4EE6-A568-AA8649D4EAAC}" presName="sp" presStyleCnt="0"/>
      <dgm:spPr/>
    </dgm:pt>
    <dgm:pt modelId="{04D9B179-830F-4AC7-8D39-70A58649F322}" type="pres">
      <dgm:prSet presAssocID="{F820D9CE-7043-4BDF-B4DE-0567C34C80B4}" presName="linNode" presStyleCnt="0"/>
      <dgm:spPr/>
    </dgm:pt>
    <dgm:pt modelId="{2042CAD1-A5B3-401A-B8BE-67CCE65480CB}" type="pres">
      <dgm:prSet presAssocID="{F820D9CE-7043-4BDF-B4DE-0567C34C80B4}" presName="parentText" presStyleLbl="node1" presStyleIdx="2" presStyleCnt="3" custScaleX="63640" custScaleY="665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F1AE0B-7D40-4585-8DA4-ED7F79502032}" type="pres">
      <dgm:prSet presAssocID="{F820D9CE-7043-4BDF-B4DE-0567C34C80B4}" presName="descendantText" presStyleLbl="alignAccFollowNode1" presStyleIdx="2" presStyleCnt="3" custScaleX="1086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473478-6376-4D4B-AEED-A0644715D8B7}" srcId="{8F5BB368-5C89-456D-8203-AE27750A4732}" destId="{5B95CC9E-C128-42A4-8A21-9FC342327089}" srcOrd="0" destOrd="0" parTransId="{037CADB6-8707-4D69-9C94-D681FB7DFF68}" sibTransId="{E77287C6-574D-446F-AF95-6606141D87DD}"/>
    <dgm:cxn modelId="{0A7379A8-CE42-41CB-89B5-15D98687B037}" srcId="{45ACCCE5-480B-4633-A721-9B08D719090C}" destId="{68B47025-F726-4A4D-B6A2-6754321A8183}" srcOrd="0" destOrd="0" parTransId="{E24C6498-6EB5-4E2E-AC39-5C5F81C1FBAE}" sibTransId="{A868103D-8B82-41CC-9D1B-5C01720914FE}"/>
    <dgm:cxn modelId="{5305F499-8B96-4EDA-A062-219E584690C7}" srcId="{45ACCCE5-480B-4633-A721-9B08D719090C}" destId="{7DDA7C9A-E9ED-4DCF-8D7C-D7038D53F1E8}" srcOrd="1" destOrd="0" parTransId="{952D6DFD-7EB9-4112-8903-10C2132F4678}" sibTransId="{09C3A541-FC36-4CD1-9E5F-C2353E21F9E2}"/>
    <dgm:cxn modelId="{775FC8D3-40EE-4BD7-BB87-B69C12CD8AE1}" type="presOf" srcId="{7DDA7C9A-E9ED-4DCF-8D7C-D7038D53F1E8}" destId="{BF89FC63-433B-4E08-ACB2-78A2DC34C571}" srcOrd="0" destOrd="1" presId="urn:microsoft.com/office/officeart/2005/8/layout/vList5"/>
    <dgm:cxn modelId="{D10631FF-DA58-4B93-BD88-E19AB4C33336}" type="presOf" srcId="{0ACBEFF9-952E-498E-A2C9-565DF34825FA}" destId="{C0F1AE0B-7D40-4585-8DA4-ED7F79502032}" srcOrd="0" destOrd="1" presId="urn:microsoft.com/office/officeart/2005/8/layout/vList5"/>
    <dgm:cxn modelId="{A72A6996-FA4B-47E5-8FC9-A5AD12FE21CD}" srcId="{8F5BB368-5C89-456D-8203-AE27750A4732}" destId="{F820D9CE-7043-4BDF-B4DE-0567C34C80B4}" srcOrd="2" destOrd="0" parTransId="{8F879218-7B0B-47D9-B66B-4881E4A28D55}" sibTransId="{3FA4B8B8-446B-42B4-865B-B4FA9A663B97}"/>
    <dgm:cxn modelId="{866C089F-EC11-4090-BF6C-1F28A9C43C49}" srcId="{8F5BB368-5C89-456D-8203-AE27750A4732}" destId="{45ACCCE5-480B-4633-A721-9B08D719090C}" srcOrd="1" destOrd="0" parTransId="{E3520B65-B06D-4666-98B1-6EF1453935EF}" sibTransId="{2921134B-AD23-4EE6-A568-AA8649D4EAAC}"/>
    <dgm:cxn modelId="{007D5726-B318-4BD5-98C1-06319E288175}" type="presOf" srcId="{8F5BB368-5C89-456D-8203-AE27750A4732}" destId="{290BE42B-8A26-496D-89C2-168449B084E8}" srcOrd="0" destOrd="0" presId="urn:microsoft.com/office/officeart/2005/8/layout/vList5"/>
    <dgm:cxn modelId="{CF23941D-037B-4182-925A-9266F5EDB87C}" srcId="{5B95CC9E-C128-42A4-8A21-9FC342327089}" destId="{6C3F250C-D383-4418-B842-24E94561CE04}" srcOrd="1" destOrd="0" parTransId="{3D41F4D0-00D5-43A0-85C4-D092C346CA69}" sibTransId="{1F1BCA3B-61F6-4597-91D2-E88797DF1827}"/>
    <dgm:cxn modelId="{9646E215-A66C-4E88-9A06-C8A85A1AA59C}" type="presOf" srcId="{68B47025-F726-4A4D-B6A2-6754321A8183}" destId="{BF89FC63-433B-4E08-ACB2-78A2DC34C571}" srcOrd="0" destOrd="0" presId="urn:microsoft.com/office/officeart/2005/8/layout/vList5"/>
    <dgm:cxn modelId="{F11672FB-F2E9-4692-8B4A-9EB1C277344A}" srcId="{F820D9CE-7043-4BDF-B4DE-0567C34C80B4}" destId="{DFE4943C-BF1C-4550-BDC8-78E9987852A0}" srcOrd="0" destOrd="0" parTransId="{DD02CB7A-40D9-49AA-9898-81EB84E35078}" sibTransId="{A6C580D7-99A9-4CBC-905D-0F1EC93904E3}"/>
    <dgm:cxn modelId="{9E22D6D4-E68F-4F9D-BC38-097087C0CBCF}" type="presOf" srcId="{6C3F250C-D383-4418-B842-24E94561CE04}" destId="{0BACF190-DEC1-4AE0-A8D6-C206851DE938}" srcOrd="0" destOrd="1" presId="urn:microsoft.com/office/officeart/2005/8/layout/vList5"/>
    <dgm:cxn modelId="{2C547443-B660-4DD1-BA05-F21E62341A0B}" type="presOf" srcId="{5448551D-3DE4-4776-B4E9-DF8476C216E6}" destId="{0BACF190-DEC1-4AE0-A8D6-C206851DE938}" srcOrd="0" destOrd="0" presId="urn:microsoft.com/office/officeart/2005/8/layout/vList5"/>
    <dgm:cxn modelId="{4472DD88-8C23-44D2-AC3B-EFEE9316F1FD}" type="presOf" srcId="{DFE4943C-BF1C-4550-BDC8-78E9987852A0}" destId="{C0F1AE0B-7D40-4585-8DA4-ED7F79502032}" srcOrd="0" destOrd="0" presId="urn:microsoft.com/office/officeart/2005/8/layout/vList5"/>
    <dgm:cxn modelId="{BDAD134E-AEAB-4492-8F30-13023F37EE04}" type="presOf" srcId="{F820D9CE-7043-4BDF-B4DE-0567C34C80B4}" destId="{2042CAD1-A5B3-401A-B8BE-67CCE65480CB}" srcOrd="0" destOrd="0" presId="urn:microsoft.com/office/officeart/2005/8/layout/vList5"/>
    <dgm:cxn modelId="{998BC773-B7E7-475D-B105-B1005C5F5755}" type="presOf" srcId="{5B95CC9E-C128-42A4-8A21-9FC342327089}" destId="{BDD83503-9022-471F-9632-C0A57935B982}" srcOrd="0" destOrd="0" presId="urn:microsoft.com/office/officeart/2005/8/layout/vList5"/>
    <dgm:cxn modelId="{4B50EE15-1223-4C25-924E-E6795B910343}" srcId="{F820D9CE-7043-4BDF-B4DE-0567C34C80B4}" destId="{0ACBEFF9-952E-498E-A2C9-565DF34825FA}" srcOrd="1" destOrd="0" parTransId="{1B0FAB58-9B53-4748-A427-757D5C666F49}" sibTransId="{F27809F4-A554-43FB-99D9-960A5F585109}"/>
    <dgm:cxn modelId="{E18AFEA1-ED10-4923-A16E-5F598F06AEF5}" srcId="{5B95CC9E-C128-42A4-8A21-9FC342327089}" destId="{5448551D-3DE4-4776-B4E9-DF8476C216E6}" srcOrd="0" destOrd="0" parTransId="{8B4507B0-5A52-4E52-8AB8-98B2A63FB894}" sibTransId="{EACD1BF4-59FE-4B68-B911-676B19B40616}"/>
    <dgm:cxn modelId="{F8E8A3DC-82BA-40D5-8A57-CAC916DC4274}" type="presOf" srcId="{45ACCCE5-480B-4633-A721-9B08D719090C}" destId="{6A20E51F-A795-4D0B-9802-B58F06ABC59C}" srcOrd="0" destOrd="0" presId="urn:microsoft.com/office/officeart/2005/8/layout/vList5"/>
    <dgm:cxn modelId="{76FCFC85-021C-4D92-B5B2-75DDDA4EE80E}" type="presParOf" srcId="{290BE42B-8A26-496D-89C2-168449B084E8}" destId="{B407464D-F114-44BC-995C-BF6C99902F40}" srcOrd="0" destOrd="0" presId="urn:microsoft.com/office/officeart/2005/8/layout/vList5"/>
    <dgm:cxn modelId="{6A5FA837-CDBA-474F-A52D-86DD4539FDBE}" type="presParOf" srcId="{B407464D-F114-44BC-995C-BF6C99902F40}" destId="{BDD83503-9022-471F-9632-C0A57935B982}" srcOrd="0" destOrd="0" presId="urn:microsoft.com/office/officeart/2005/8/layout/vList5"/>
    <dgm:cxn modelId="{E9631A80-E420-461B-BEC6-9AC28315D70F}" type="presParOf" srcId="{B407464D-F114-44BC-995C-BF6C99902F40}" destId="{0BACF190-DEC1-4AE0-A8D6-C206851DE938}" srcOrd="1" destOrd="0" presId="urn:microsoft.com/office/officeart/2005/8/layout/vList5"/>
    <dgm:cxn modelId="{CF528EF6-9A92-41D7-880C-540D7580A1C2}" type="presParOf" srcId="{290BE42B-8A26-496D-89C2-168449B084E8}" destId="{8F2D3592-C02B-4D8E-85BE-3FD5F3FBB423}" srcOrd="1" destOrd="0" presId="urn:microsoft.com/office/officeart/2005/8/layout/vList5"/>
    <dgm:cxn modelId="{E3873CA0-8688-47B1-B19E-08973B56EC94}" type="presParOf" srcId="{290BE42B-8A26-496D-89C2-168449B084E8}" destId="{CD91FE9E-CA0A-4640-BF5C-E3BA3B6E69C6}" srcOrd="2" destOrd="0" presId="urn:microsoft.com/office/officeart/2005/8/layout/vList5"/>
    <dgm:cxn modelId="{E80309DF-E4AD-4D91-AB52-800D44E4A5A3}" type="presParOf" srcId="{CD91FE9E-CA0A-4640-BF5C-E3BA3B6E69C6}" destId="{6A20E51F-A795-4D0B-9802-B58F06ABC59C}" srcOrd="0" destOrd="0" presId="urn:microsoft.com/office/officeart/2005/8/layout/vList5"/>
    <dgm:cxn modelId="{20CCD949-FB2A-4769-800A-EADC61E6609F}" type="presParOf" srcId="{CD91FE9E-CA0A-4640-BF5C-E3BA3B6E69C6}" destId="{BF89FC63-433B-4E08-ACB2-78A2DC34C571}" srcOrd="1" destOrd="0" presId="urn:microsoft.com/office/officeart/2005/8/layout/vList5"/>
    <dgm:cxn modelId="{A9431F84-34AA-4C1F-838E-5BA883D0C4FA}" type="presParOf" srcId="{290BE42B-8A26-496D-89C2-168449B084E8}" destId="{A93B5574-53F3-4061-9CB2-66A3A9991395}" srcOrd="3" destOrd="0" presId="urn:microsoft.com/office/officeart/2005/8/layout/vList5"/>
    <dgm:cxn modelId="{A5270644-0FE8-48BD-AF71-4420C2B4E239}" type="presParOf" srcId="{290BE42B-8A26-496D-89C2-168449B084E8}" destId="{04D9B179-830F-4AC7-8D39-70A58649F322}" srcOrd="4" destOrd="0" presId="urn:microsoft.com/office/officeart/2005/8/layout/vList5"/>
    <dgm:cxn modelId="{77251D81-5EB5-4665-BB5B-46300E113782}" type="presParOf" srcId="{04D9B179-830F-4AC7-8D39-70A58649F322}" destId="{2042CAD1-A5B3-401A-B8BE-67CCE65480CB}" srcOrd="0" destOrd="0" presId="urn:microsoft.com/office/officeart/2005/8/layout/vList5"/>
    <dgm:cxn modelId="{FD75A4B6-FE90-4F79-813D-A5060D079970}" type="presParOf" srcId="{04D9B179-830F-4AC7-8D39-70A58649F322}" destId="{C0F1AE0B-7D40-4585-8DA4-ED7F795020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FD9D2DDA-69D8-473F-A583-B6774B31A77B}" type="datetimeFigureOut">
              <a:rPr lang="en-US" altLang="zh-TW"/>
              <a:t>5/10/2019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02392CCB-FF08-4D29-8DA3-E1FD86044808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01F6DFB-6833-46E4-B515-70E0D9178056}" type="datetimeFigureOut">
              <a:t>2019/5/10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958706C7-F2C3-48B6-8A22-C484D800B5D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7ffpmHzFc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✎簡報使用小提醒：</a:t>
            </a:r>
          </a:p>
          <a:p>
            <a:pPr algn="l"/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此處介紹病主法後，可以播放柯文哲談論病主法影片來介紹立法的動機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hlinkClick r:id="rId3"/>
              </a:rPr>
              <a:t>https://youtu.be/e7ffpmHzFcE</a:t>
            </a:r>
            <a:endParaRPr lang="zh-TW" altLang="en-US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69A7-6854-41E1-8BE4-415A83FB771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637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2068-BEFC-9645-860C-5DC381155703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86434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2068-BEFC-9645-860C-5DC381155703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0716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8137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zh-TW" smtClean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0918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69A7-6854-41E1-8BE4-415A83FB771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1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69A7-6854-41E1-8BE4-415A83FB771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54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2068-BEFC-9645-860C-5DC381155703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2469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2068-BEFC-9645-860C-5DC381155703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5251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2068-BEFC-9645-860C-5DC381155703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2371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2068-BEFC-9645-860C-5DC381155703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512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/>
          </a:p>
        </p:txBody>
      </p:sp>
      <p:sp>
        <p:nvSpPr>
          <p:cNvPr id="10" name="矩形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/>
          </a:p>
        </p:txBody>
      </p:sp>
      <p:sp>
        <p:nvSpPr>
          <p:cNvPr id="11" name="矩形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 latinLnBrk="0">
              <a:defRPr lang="zh-TW" sz="54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000"/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2019/5/10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2019/5/10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2019/5/10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 latinLnBrk="0">
              <a:spcBef>
                <a:spcPts val="0"/>
              </a:spcBef>
              <a:buNone/>
              <a:defRPr lang="zh-TW"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2019/5/10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2019/5/10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1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1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
            </a:t>
            </a:r>
            <a:fld id="{0B277187-C200-495F-A386-621319EADA8F}" type="datetimeFigureOut">
              <a:t>2019/5/10</a:t>
            </a:fld>
            <a:r>
              <a:rPr lang="zh-TW"/>
              <a:t>
            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
            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/>
              <a:t>
            </a:t>
            </a:r>
            <a:fld id="{FC749032-2A07-4AE8-BA90-74324CAE0C87}" type="slidenum"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2019/5/10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矩形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  <p:sp>
          <p:nvSpPr>
            <p:cNvPr id="7" name="矩形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</p:grp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2019/5/10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矩形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  <p:sp>
          <p:nvSpPr>
            <p:cNvPr id="10" name="矩形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2019/5/10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矩形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  <p:sp>
          <p:nvSpPr>
            <p:cNvPr id="10" name="矩形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2019/5/10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矩形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pPr/>
              <a:t>2019/5/10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zh-TW"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lang="zh-TW"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books.org/zh/File:Text-x-generic_with_pencil.sv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254" y="263369"/>
            <a:ext cx="11689492" cy="1021734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 預約人生圓滿終點站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談預立醫療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</a:t>
            </a:r>
            <a:endParaRPr lang="zh-TW" altLang="en-US" sz="4400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657602" y="3027406"/>
            <a:ext cx="4646140" cy="1445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  <a:spcBef>
                <a:spcPts val="800"/>
              </a:spcBef>
            </a:pPr>
            <a:r>
              <a:rPr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彰化基督教醫院 安寧緩和療護科</a:t>
            </a:r>
            <a:endParaRPr lang="en-US" altLang="zh-TW" sz="24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ts val="2500"/>
              </a:lnSpc>
              <a:spcBef>
                <a:spcPts val="800"/>
              </a:spcBef>
            </a:pPr>
            <a:r>
              <a:rPr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24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ts val="2500"/>
              </a:lnSpc>
              <a:spcBef>
                <a:spcPts val="800"/>
              </a:spcBef>
            </a:pPr>
            <a:r>
              <a:rPr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        </a:t>
            </a:r>
            <a:r>
              <a: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</a:t>
            </a:r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許正眉 個案管理師</a:t>
            </a:r>
            <a:endParaRPr lang="en-US" altLang="zh-TW" sz="24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5410" y="195512"/>
            <a:ext cx="9509760" cy="73124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彰基安寧緩和療護科網站</a:t>
            </a:r>
            <a:r>
              <a:rPr lang="en-US" altLang="zh-TW" dirty="0" smtClean="0"/>
              <a:t>-</a:t>
            </a:r>
            <a:r>
              <a:rPr lang="zh-TW" altLang="en-US" dirty="0" smtClean="0"/>
              <a:t>預立醫療照護諮商專區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13" y="1061574"/>
            <a:ext cx="8452192" cy="5598718"/>
          </a:xfrm>
          <a:prstGeom prst="rect">
            <a:avLst/>
          </a:prstGeom>
        </p:spPr>
      </p:pic>
      <p:sp>
        <p:nvSpPr>
          <p:cNvPr id="13" name="直線圖說文字 1 12"/>
          <p:cNvSpPr/>
          <p:nvPr/>
        </p:nvSpPr>
        <p:spPr>
          <a:xfrm>
            <a:off x="250350" y="3447574"/>
            <a:ext cx="2492680" cy="826717"/>
          </a:xfrm>
          <a:prstGeom prst="borderCallout1">
            <a:avLst>
              <a:gd name="adj1" fmla="val 103934"/>
              <a:gd name="adj2" fmla="val 86247"/>
              <a:gd name="adj3" fmla="val 166293"/>
              <a:gd name="adj4" fmla="val 103344"/>
            </a:avLst>
          </a:prstGeom>
          <a:solidFill>
            <a:srgbClr val="6600CC"/>
          </a:solidFill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預立醫療照護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諮商專區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634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9049" t="32315" r="12224" b="25127"/>
          <a:stretch/>
        </p:blipFill>
        <p:spPr>
          <a:xfrm>
            <a:off x="1657500" y="546786"/>
            <a:ext cx="8821434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1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988540" y="0"/>
            <a:ext cx="10109334" cy="6858000"/>
            <a:chOff x="988540" y="0"/>
            <a:chExt cx="10109334" cy="6858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/>
            <a:srcRect l="6967" t="15711" r="8696" b="8003"/>
            <a:stretch/>
          </p:blipFill>
          <p:spPr>
            <a:xfrm>
              <a:off x="988540" y="0"/>
              <a:ext cx="10109334" cy="685800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388" y="1383957"/>
              <a:ext cx="2257168" cy="17670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919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2031970" y="139400"/>
            <a:ext cx="7613100" cy="5703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kumimoji="1"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何謂「維持生命治療」</a:t>
            </a:r>
            <a:r>
              <a:rPr kumimoji="1"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?</a:t>
            </a:r>
            <a:endParaRPr kumimoji="1"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2096083" y="812109"/>
            <a:ext cx="7886700" cy="4351339"/>
          </a:xfrm>
        </p:spPr>
        <p:txBody>
          <a:bodyPr>
            <a:normAutofit/>
          </a:bodyPr>
          <a:lstStyle/>
          <a:p>
            <a:pPr marL="502920" lvl="1" indent="-457200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根據病人自主權利法第三條第一項，定義為：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spcAft>
                <a:spcPts val="1200"/>
              </a:spcAft>
              <a:buSzPct val="70000"/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“</a:t>
            </a:r>
            <a:r>
              <a:rPr lang="zh-TW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任何有可能延長病人生命之必要醫療措施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09738" lvl="1" indent="-269875" defTabSz="1258888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心肺復甦術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電擊、壓胸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09738" lvl="1" indent="-269875" defTabSz="1258888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機械式維生系統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葉克膜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09738" lvl="1" indent="-269875" defTabSz="1258888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血液製品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09738" lvl="1" indent="-269875" defTabSz="1258888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為特定疾病而設之專門治療</a:t>
            </a:r>
          </a:p>
          <a:p>
            <a:pPr marL="1709738" lvl="1" indent="-269875" defTabSz="1258888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重度感染時所給予之抗生素等</a:t>
            </a:r>
          </a:p>
          <a:p>
            <a:pPr marL="631825" lvl="1" indent="-269875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2" descr="63571771047761378135335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4388007"/>
            <a:ext cx="1877212" cy="1746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-9778" b="29865"/>
          <a:stretch>
            <a:fillRect/>
          </a:stretch>
        </p:blipFill>
        <p:spPr bwMode="auto">
          <a:xfrm>
            <a:off x="4011580" y="4361253"/>
            <a:ext cx="2108506" cy="1758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39903_e4e19519-7428-4c26-b1b2-bcc13fc296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r="-3214"/>
          <a:stretch>
            <a:fillRect/>
          </a:stretch>
        </p:blipFill>
        <p:spPr bwMode="auto">
          <a:xfrm>
            <a:off x="6127696" y="4338824"/>
            <a:ext cx="2343442" cy="1746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8471138" y="4532959"/>
            <a:ext cx="1995028" cy="1503009"/>
            <a:chOff x="1851" y="11339"/>
            <a:chExt cx="5499" cy="4612"/>
          </a:xfrm>
        </p:grpSpPr>
        <p:pic>
          <p:nvPicPr>
            <p:cNvPr id="13" name="Picture 3" descr="variable_ventilati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8"/>
            <a:stretch>
              <a:fillRect/>
            </a:stretch>
          </p:blipFill>
          <p:spPr bwMode="auto">
            <a:xfrm>
              <a:off x="2093" y="11339"/>
              <a:ext cx="5257" cy="46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982" y="11595"/>
              <a:ext cx="2843" cy="8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>
                <a:solidFill>
                  <a:prstClr val="black"/>
                </a:solidFill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851" y="12979"/>
              <a:ext cx="543" cy="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>
                <a:solidFill>
                  <a:prstClr val="black"/>
                </a:solidFill>
                <a:latin typeface="Arial" charset="0"/>
                <a:ea typeface="標楷體" pitchFamily="65" charset="-120"/>
              </a:endParaRPr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87" y="9897"/>
            <a:ext cx="1027621" cy="10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904996" y="1006810"/>
            <a:ext cx="8229600" cy="4525963"/>
          </a:xfrm>
        </p:spPr>
        <p:txBody>
          <a:bodyPr/>
          <a:lstStyle/>
          <a:p>
            <a:pPr marL="388620" lvl="1" indent="-342900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根據病人自主權利法第三條第二項，定義為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透過導管或其他侵入性措施餵養食物與水分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舉例：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09738" lvl="1" indent="-269875" defTabSz="1258888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鼻胃管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09738" lvl="1" indent="-269875" defTabSz="1258888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靜脈注射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09738" lvl="1" indent="-269875" defTabSz="1258888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胃造廔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67" y="4630010"/>
            <a:ext cx="2390210" cy="151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1029718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31" y="4672196"/>
            <a:ext cx="2095340" cy="1471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88" y="4630007"/>
            <a:ext cx="1600323" cy="147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87" y="9897"/>
            <a:ext cx="1027621" cy="1027621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2031970" y="139400"/>
            <a:ext cx="7613100" cy="5703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kumimoji="1"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何謂人工營養及流體餵養」</a:t>
            </a:r>
            <a:r>
              <a:rPr kumimoji="1"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?</a:t>
            </a:r>
            <a:endParaRPr kumimoji="1"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211662"/>
            <a:ext cx="2112234" cy="158417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960096" y="3795839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諮商中，醫師會用圖片針對醫療選項進行圖解說明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32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7273" t="16717" r="8506" b="8082"/>
          <a:stretch/>
        </p:blipFill>
        <p:spPr>
          <a:xfrm>
            <a:off x="914401" y="0"/>
            <a:ext cx="10240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6">
            <a:extLst>
              <a:ext uri="{FF2B5EF4-FFF2-40B4-BE49-F238E27FC236}">
                <a16:creationId xmlns="" xmlns:a16="http://schemas.microsoft.com/office/drawing/2014/main" id="{8353285D-9A01-458F-9AB7-94DF54E18442}"/>
              </a:ext>
            </a:extLst>
          </p:cNvPr>
          <p:cNvSpPr/>
          <p:nvPr/>
        </p:nvSpPr>
        <p:spPr>
          <a:xfrm>
            <a:off x="2438401" y="1685395"/>
            <a:ext cx="7531769" cy="3487211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預立醫療決定書</a:t>
            </a:r>
            <a:endParaRPr lang="en-US" altLang="zh-TW" sz="5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6C8113A-DB42-4B81-8200-A9468614D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35747" y="2636502"/>
            <a:ext cx="1584997" cy="15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14676" r="1405" b="23088"/>
          <a:stretch/>
        </p:blipFill>
        <p:spPr>
          <a:xfrm>
            <a:off x="1719072" y="714065"/>
            <a:ext cx="8801694" cy="54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5858" t="10133" r="17742" b="10133"/>
          <a:stretch/>
        </p:blipFill>
        <p:spPr>
          <a:xfrm>
            <a:off x="2289424" y="482002"/>
            <a:ext cx="7645894" cy="600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10548" r="1815" b="18219"/>
          <a:stretch/>
        </p:blipFill>
        <p:spPr>
          <a:xfrm>
            <a:off x="1497514" y="784630"/>
            <a:ext cx="9170486" cy="49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2744084" y="74571"/>
            <a:ext cx="6858000" cy="10931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ctr">
              <a:lnSpc>
                <a:spcPct val="90000"/>
              </a:lnSpc>
              <a:spcBef>
                <a:spcPct val="0"/>
              </a:spcBef>
              <a:defRPr kumimoji="1" sz="36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5400" dirty="0"/>
              <a:t>病人自主權利法</a:t>
            </a: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224560" y="1302070"/>
            <a:ext cx="5737196" cy="5084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kumimoji="1" lang="zh-TW" altLang="en-US" b="1" dirty="0">
                <a:latin typeface="微軟正黑體" pitchFamily="34" charset="-120"/>
                <a:ea typeface="微軟正黑體" pitchFamily="34" charset="-120"/>
              </a:rPr>
              <a:t>年 </a:t>
            </a:r>
            <a:r>
              <a:rPr kumimoji="1" lang="en-US" altLang="zh-TW" b="1" dirty="0"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kumimoji="1" lang="zh-TW" altLang="en-US" b="1" dirty="0">
                <a:latin typeface="微軟正黑體" pitchFamily="34" charset="-120"/>
                <a:ea typeface="微軟正黑體" pitchFamily="34" charset="-120"/>
              </a:rPr>
              <a:t>月 </a:t>
            </a:r>
            <a:r>
              <a:rPr kumimoji="1" lang="en-US" altLang="zh-TW" b="1" dirty="0">
                <a:latin typeface="微軟正黑體" pitchFamily="34" charset="-120"/>
                <a:ea typeface="微軟正黑體" pitchFamily="34" charset="-120"/>
              </a:rPr>
              <a:t>06</a:t>
            </a:r>
            <a:r>
              <a:rPr kumimoji="1" lang="zh-TW" altLang="en-US" b="1" dirty="0">
                <a:latin typeface="微軟正黑體" pitchFamily="34" charset="-120"/>
                <a:ea typeface="微軟正黑體" pitchFamily="34" charset="-120"/>
              </a:rPr>
              <a:t>日 開始施行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529542"/>
            <a:ext cx="5602060" cy="389411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24561" y="1810479"/>
            <a:ext cx="603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病人自主權利法由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患有罕見疾病的前立法委員楊玉欣女士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，起草推動此法並於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年於立法院三讀通過。</a:t>
            </a:r>
          </a:p>
        </p:txBody>
      </p:sp>
      <p:sp>
        <p:nvSpPr>
          <p:cNvPr id="9" name="流程圖: 程序 8"/>
          <p:cNvSpPr/>
          <p:nvPr/>
        </p:nvSpPr>
        <p:spPr>
          <a:xfrm>
            <a:off x="-3051248" y="2680"/>
            <a:ext cx="2952328" cy="1299391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✎簡報使用小提醒：</a:t>
            </a: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此處介紹病主法後，可以播放柯文哲談論病主法影片來介紹立法的動機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18" y="264896"/>
            <a:ext cx="712485" cy="7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6199" t="11764" r="17646" b="22894"/>
          <a:stretch/>
        </p:blipFill>
        <p:spPr>
          <a:xfrm>
            <a:off x="2078151" y="463464"/>
            <a:ext cx="8065594" cy="59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6096" t="9897" r="17534" b="6405"/>
          <a:stretch/>
        </p:blipFill>
        <p:spPr>
          <a:xfrm>
            <a:off x="2231136" y="333340"/>
            <a:ext cx="7902932" cy="6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26677" t="10685" r="28323" b="19589"/>
          <a:stretch/>
        </p:blipFill>
        <p:spPr>
          <a:xfrm>
            <a:off x="3401568" y="221571"/>
            <a:ext cx="5486400" cy="63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1926336" y="1524000"/>
            <a:ext cx="2097024" cy="79248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有指定</a:t>
            </a:r>
            <a:r>
              <a:rPr lang="en-US" altLang="zh-TW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HCA</a:t>
            </a:r>
            <a:r>
              <a:rPr lang="zh-TW" altLang="en-US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者，需上傳委任書附件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6730" t="10170" r="28578" b="14593"/>
          <a:stretch/>
        </p:blipFill>
        <p:spPr>
          <a:xfrm>
            <a:off x="4145280" y="259706"/>
            <a:ext cx="5084064" cy="64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7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3"/>
          <p:cNvSpPr txBox="1">
            <a:spLocks/>
          </p:cNvSpPr>
          <p:nvPr/>
        </p:nvSpPr>
        <p:spPr>
          <a:xfrm>
            <a:off x="383059" y="2791639"/>
            <a:ext cx="11504141" cy="131080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lang="zh-TW"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lang="zh-TW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zh-TW" altLang="en-US" sz="6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彰基推動</a:t>
            </a:r>
            <a:r>
              <a:rPr lang="en-US" altLang="zh-TW" sz="6000" b="1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 sz="6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病人自主權利法</a:t>
            </a:r>
            <a:r>
              <a:rPr lang="en-US" altLang="zh-TW" sz="6000" b="1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  <a:r>
              <a:rPr lang="zh-TW" altLang="en-US" sz="6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</a:p>
        </p:txBody>
      </p:sp>
    </p:spTree>
    <p:extLst>
      <p:ext uri="{BB962C8B-B14F-4D97-AF65-F5344CB8AC3E}">
        <p14:creationId xmlns:p14="http://schemas.microsoft.com/office/powerpoint/2010/main" val="789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901622541"/>
              </p:ext>
            </p:extLst>
          </p:nvPr>
        </p:nvGraphicFramePr>
        <p:xfrm>
          <a:off x="821039" y="336606"/>
          <a:ext cx="10819026" cy="58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27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6980" y="2137719"/>
            <a:ext cx="9509760" cy="174230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6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 &amp; A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2" y="4581128"/>
            <a:ext cx="2276872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96" y="4565542"/>
            <a:ext cx="2276872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50" y="4565542"/>
            <a:ext cx="2276872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04" y="4581128"/>
            <a:ext cx="2276872" cy="2276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2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4050" y="2323071"/>
            <a:ext cx="9509760" cy="174230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6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 謝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39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6886" t="16794" r="8539" b="8618"/>
          <a:stretch/>
        </p:blipFill>
        <p:spPr>
          <a:xfrm>
            <a:off x="1087394" y="0"/>
            <a:ext cx="10368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6582" t="16431" r="8728" b="8289"/>
          <a:stretch/>
        </p:blipFill>
        <p:spPr>
          <a:xfrm>
            <a:off x="95147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6763" t="16887" r="8635" b="9613"/>
          <a:stretch/>
        </p:blipFill>
        <p:spPr>
          <a:xfrm>
            <a:off x="926757" y="0"/>
            <a:ext cx="10268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161534" y="-1"/>
            <a:ext cx="9919969" cy="6858001"/>
            <a:chOff x="1198605" y="0"/>
            <a:chExt cx="9919969" cy="685800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/>
            <a:srcRect l="6670" t="15251" r="8492" b="8448"/>
            <a:stretch/>
          </p:blipFill>
          <p:spPr>
            <a:xfrm>
              <a:off x="1198605" y="1"/>
              <a:ext cx="9919969" cy="685800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/>
            <a:srcRect l="63527" t="12895" r="23140" b="72367"/>
            <a:stretch/>
          </p:blipFill>
          <p:spPr>
            <a:xfrm>
              <a:off x="7883611" y="0"/>
              <a:ext cx="1435451" cy="1124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2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3"/>
          <p:cNvSpPr txBox="1">
            <a:spLocks/>
          </p:cNvSpPr>
          <p:nvPr/>
        </p:nvSpPr>
        <p:spPr>
          <a:xfrm>
            <a:off x="1180482" y="2791639"/>
            <a:ext cx="10459584" cy="131080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lang="zh-TW"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lang="zh-TW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zh-TW" altLang="en-US" sz="6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如何簽署「預立醫療決定書」？</a:t>
            </a:r>
          </a:p>
          <a:p>
            <a:pPr marL="45720" indent="0">
              <a:buFont typeface="Arial" pitchFamily="34" charset="0"/>
              <a:buNone/>
            </a:pPr>
            <a:endParaRPr lang="zh-TW" altLang="en-US" sz="6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06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6798" t="14608" r="8580" b="9470"/>
          <a:stretch/>
        </p:blipFill>
        <p:spPr>
          <a:xfrm>
            <a:off x="988540" y="0"/>
            <a:ext cx="10191954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400799" y="4695567"/>
            <a:ext cx="111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(ACP)</a:t>
            </a:r>
            <a:endParaRPr lang="zh-TW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30169" y="4695567"/>
            <a:ext cx="1050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(AD)</a:t>
            </a:r>
            <a:endParaRPr lang="zh-TW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62759" y="5280342"/>
            <a:ext cx="1717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(Pre-ACP)</a:t>
            </a:r>
            <a:endParaRPr lang="zh-TW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7082" t="20251" r="8595" b="5976"/>
          <a:stretch/>
        </p:blipFill>
        <p:spPr>
          <a:xfrm>
            <a:off x="1013254" y="0"/>
            <a:ext cx="10330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" id="{AB4870CB-06BC-483D-898D-CB6E678212C7}" vid="{2ED2B3FE-BC13-4C0A-890E-57CB699DBA16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438</Words>
  <Application>Microsoft Office PowerPoint</Application>
  <PresentationFormat>寬螢幕</PresentationFormat>
  <Paragraphs>60</Paragraphs>
  <Slides>27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Microsoft JhengHei UI</vt:lpstr>
      <vt:lpstr>微軟正黑體</vt:lpstr>
      <vt:lpstr>新細明體</vt:lpstr>
      <vt:lpstr>標楷體</vt:lpstr>
      <vt:lpstr>Arial</vt:lpstr>
      <vt:lpstr>Book Antiqua</vt:lpstr>
      <vt:lpstr>Calibri</vt:lpstr>
      <vt:lpstr>Wingdings</vt:lpstr>
      <vt:lpstr>Banded Design Yellow 16x9</vt:lpstr>
      <vt:lpstr>108年度 預約人生圓滿終點站-談預立醫療自主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彰基安寧緩和療護科網站-預立醫療照護諮商專區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Q &amp; A </vt:lpstr>
      <vt:lpstr> 謝 謝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2019-03-18T06:21:28Z</dcterms:created>
  <dcterms:modified xsi:type="dcterms:W3CDTF">2019-05-10T06:12:21Z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